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2" r:id="rId1"/>
  </p:sldMasterIdLst>
  <p:sldIdLst>
    <p:sldId id="256" r:id="rId2"/>
    <p:sldId id="257" r:id="rId3"/>
    <p:sldId id="259" r:id="rId4"/>
    <p:sldId id="261" r:id="rId5"/>
    <p:sldId id="262" r:id="rId6"/>
    <p:sldId id="264" r:id="rId7"/>
    <p:sldId id="267" r:id="rId8"/>
    <p:sldId id="263" r:id="rId9"/>
    <p:sldId id="260" r:id="rId10"/>
    <p:sldId id="265" r:id="rId11"/>
    <p:sldId id="268" r:id="rId12"/>
    <p:sldId id="271" r:id="rId13"/>
    <p:sldId id="269" r:id="rId14"/>
    <p:sldId id="270" r:id="rId15"/>
    <p:sldId id="258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6"/>
    <p:restoredTop sz="94714"/>
  </p:normalViewPr>
  <p:slideViewPr>
    <p:cSldViewPr snapToGrid="0" snapToObjects="1">
      <p:cViewPr>
        <p:scale>
          <a:sx n="195" d="100"/>
          <a:sy n="195" d="100"/>
        </p:scale>
        <p:origin x="40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68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83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01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32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990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3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95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246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87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682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158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3398DAE-EBCE-EF4F-BDA4-2629F0EEF647}" type="datetimeFigureOut">
              <a:rPr lang="en-US" smtClean="0"/>
              <a:t>11/11/20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65029BE4-272C-8946-B53D-2B2B79D60E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72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D0A76607-B5EC-6145-B5A3-595337512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572" y="1420687"/>
            <a:ext cx="11496805" cy="51063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F83321-F4BF-184D-A70D-AD1D8137AC37}"/>
              </a:ext>
            </a:extLst>
          </p:cNvPr>
          <p:cNvSpPr txBox="1"/>
          <p:nvPr/>
        </p:nvSpPr>
        <p:spPr>
          <a:xfrm>
            <a:off x="1283605" y="649927"/>
            <a:ext cx="9480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To get to the Concur system type “travel.tennessee.edu” into the address bar of your web browser.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614D4DCE-883A-6448-B0ED-BE6CD06319EB}"/>
              </a:ext>
            </a:extLst>
          </p:cNvPr>
          <p:cNvSpPr/>
          <p:nvPr/>
        </p:nvSpPr>
        <p:spPr>
          <a:xfrm>
            <a:off x="2741981" y="1863612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42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2E27-14F0-9C48-B1D0-23B5314F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539" y="182881"/>
            <a:ext cx="10456899" cy="842553"/>
          </a:xfrm>
        </p:spPr>
        <p:txBody>
          <a:bodyPr>
            <a:normAutofit/>
          </a:bodyPr>
          <a:lstStyle/>
          <a:p>
            <a:r>
              <a:rPr lang="en-US" sz="1800" dirty="0"/>
              <a:t>Select new to begin a new request, expense report, or reservation.</a:t>
            </a:r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BB2944D-1680-7B43-867A-F915D89EE9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4540" y="1182188"/>
            <a:ext cx="10456899" cy="5492931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FDA795EC-850D-EB4D-83B1-3B9365D02618}"/>
              </a:ext>
            </a:extLst>
          </p:cNvPr>
          <p:cNvSpPr/>
          <p:nvPr/>
        </p:nvSpPr>
        <p:spPr>
          <a:xfrm rot="10800000">
            <a:off x="5545104" y="2023358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357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C2FFC-7EB8-D540-A49F-F02DDF62D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320040"/>
            <a:ext cx="7729728" cy="607423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Requesting a procurement or travel card</a:t>
            </a:r>
          </a:p>
        </p:txBody>
      </p:sp>
      <p:pic>
        <p:nvPicPr>
          <p:cNvPr id="5" name="Picture 4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C6D5DF9F-8FD8-5C4E-998D-95B768D3D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962" y="1214846"/>
            <a:ext cx="11216076" cy="5643154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1592C932-7A2D-A44A-B9A0-8FFF87A3416B}"/>
              </a:ext>
            </a:extLst>
          </p:cNvPr>
          <p:cNvSpPr/>
          <p:nvPr/>
        </p:nvSpPr>
        <p:spPr>
          <a:xfrm rot="5400000">
            <a:off x="1242237" y="4455706"/>
            <a:ext cx="420525" cy="13864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275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32640-F973-B94D-A31E-127C0599C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576" y="209006"/>
            <a:ext cx="11188338" cy="653143"/>
          </a:xfrm>
        </p:spPr>
        <p:txBody>
          <a:bodyPr>
            <a:noAutofit/>
          </a:bodyPr>
          <a:lstStyle/>
          <a:p>
            <a:r>
              <a:rPr lang="en-US" sz="1800" dirty="0"/>
              <a:t>Complete the information in the request header tab and the select the expense tab. </a:t>
            </a:r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4E673BC6-DE12-E340-9C51-D1DD9FB66C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576" y="1143632"/>
            <a:ext cx="11188338" cy="502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671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0DEC-80B6-D844-A7DE-B5D30D0F1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69818"/>
            <a:ext cx="7729728" cy="620485"/>
          </a:xfrm>
        </p:spPr>
        <p:txBody>
          <a:bodyPr>
            <a:normAutofit/>
          </a:bodyPr>
          <a:lstStyle/>
          <a:p>
            <a:r>
              <a:rPr lang="en-US" sz="1800" dirty="0"/>
              <a:t>Request a new card or limit increase/decrease</a:t>
            </a:r>
          </a:p>
        </p:txBody>
      </p:sp>
      <p:pic>
        <p:nvPicPr>
          <p:cNvPr id="5" name="Picture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DAEEF00D-8E20-8F4C-803A-53C756716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1" y="1258582"/>
            <a:ext cx="11704320" cy="4613172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26130135-9F79-1245-8C29-D243636B6A32}"/>
              </a:ext>
            </a:extLst>
          </p:cNvPr>
          <p:cNvSpPr/>
          <p:nvPr/>
        </p:nvSpPr>
        <p:spPr>
          <a:xfrm>
            <a:off x="6353262" y="4328952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52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64877-9D60-0049-B538-AF074084D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18012"/>
            <a:ext cx="7729728" cy="698862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On the next screen after selecting new card you will Select the type of card travel, group travel, or </a:t>
            </a:r>
            <a:r>
              <a:rPr lang="en-US" sz="1800" dirty="0" err="1"/>
              <a:t>pcard</a:t>
            </a:r>
            <a:r>
              <a:rPr lang="en-US" sz="1800" dirty="0"/>
              <a:t>.</a:t>
            </a:r>
          </a:p>
        </p:txBody>
      </p:sp>
      <p:sp>
        <p:nvSpPr>
          <p:cNvPr id="6" name="Left Arrow 5">
            <a:extLst>
              <a:ext uri="{FF2B5EF4-FFF2-40B4-BE49-F238E27FC236}">
                <a16:creationId xmlns:a16="http://schemas.microsoft.com/office/drawing/2014/main" id="{C7BF178C-22D7-8741-AB73-50C4532F93E1}"/>
              </a:ext>
            </a:extLst>
          </p:cNvPr>
          <p:cNvSpPr/>
          <p:nvPr/>
        </p:nvSpPr>
        <p:spPr>
          <a:xfrm>
            <a:off x="8503294" y="4452467"/>
            <a:ext cx="563672" cy="21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14C0DC-144D-3A47-9C0C-9C398A553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850" y="1502810"/>
            <a:ext cx="11538857" cy="4290567"/>
          </a:xfrm>
          <a:prstGeom prst="rect">
            <a:avLst/>
          </a:prstGeom>
        </p:spPr>
      </p:pic>
      <p:sp>
        <p:nvSpPr>
          <p:cNvPr id="11" name="Left Arrow 10">
            <a:extLst>
              <a:ext uri="{FF2B5EF4-FFF2-40B4-BE49-F238E27FC236}">
                <a16:creationId xmlns:a16="http://schemas.microsoft.com/office/drawing/2014/main" id="{B2071605-89B1-6649-AEEF-DAB178AAD7EF}"/>
              </a:ext>
            </a:extLst>
          </p:cNvPr>
          <p:cNvSpPr/>
          <p:nvPr/>
        </p:nvSpPr>
        <p:spPr>
          <a:xfrm rot="16200000">
            <a:off x="8227846" y="2162694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981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7BA2F90-1848-6A46-AA7B-D3C256E58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96" y="1145325"/>
            <a:ext cx="10567850" cy="5353446"/>
          </a:xfrm>
          <a:prstGeom prst="rect">
            <a:avLst/>
          </a:prstGeom>
        </p:spPr>
      </p:pic>
      <p:sp>
        <p:nvSpPr>
          <p:cNvPr id="7" name="Left Arrow 6">
            <a:extLst>
              <a:ext uri="{FF2B5EF4-FFF2-40B4-BE49-F238E27FC236}">
                <a16:creationId xmlns:a16="http://schemas.microsoft.com/office/drawing/2014/main" id="{130DEFB1-ACAC-AB45-842C-3D0089A9C1E9}"/>
              </a:ext>
            </a:extLst>
          </p:cNvPr>
          <p:cNvSpPr/>
          <p:nvPr/>
        </p:nvSpPr>
        <p:spPr>
          <a:xfrm>
            <a:off x="5766625" y="5313630"/>
            <a:ext cx="563672" cy="21294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1A743DB-2FDB-BC49-8240-D587ECF75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8164" cy="63240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  <a:ea typeface="+mn-ea"/>
                <a:cs typeface="+mn-cs"/>
              </a:rPr>
              <a:t>Concur only allows for one cost object approver (COA).</a:t>
            </a:r>
          </a:p>
        </p:txBody>
      </p:sp>
    </p:spTree>
    <p:extLst>
      <p:ext uri="{BB962C8B-B14F-4D97-AF65-F5344CB8AC3E}">
        <p14:creationId xmlns:p14="http://schemas.microsoft.com/office/powerpoint/2010/main" val="839025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2E4F-CD57-4B44-A5C3-C2319B923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526" y="450670"/>
            <a:ext cx="10489474" cy="496387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Concur training available in K@te.</a:t>
            </a:r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57FD255-F2D0-8B43-9DDD-7D97BDD60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511" y="1162595"/>
            <a:ext cx="10677731" cy="5244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00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9E99A-065A-784B-9F92-93C234F58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70" y="365126"/>
            <a:ext cx="11079270" cy="632402"/>
          </a:xfrm>
        </p:spPr>
        <p:txBody>
          <a:bodyPr>
            <a:normAutofit fontScale="90000"/>
          </a:bodyPr>
          <a:lstStyle/>
          <a:p>
            <a:r>
              <a:rPr lang="en-US" sz="1800" dirty="0">
                <a:latin typeface="+mn-lt"/>
                <a:ea typeface="+mn-ea"/>
                <a:cs typeface="+mn-cs"/>
              </a:rPr>
              <a:t>Log into IRIS Web through “My Resources” on the UT homepage and select Concur Travel. 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9345B3CC-5441-FE4B-9622-548C51AEE4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70" y="1321496"/>
            <a:ext cx="11079271" cy="5110618"/>
          </a:xfrm>
          <a:prstGeom prst="rect">
            <a:avLst/>
          </a:prstGeom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78BFC3E2-259F-1F4F-AF07-6A712A81968E}"/>
              </a:ext>
            </a:extLst>
          </p:cNvPr>
          <p:cNvSpPr/>
          <p:nvPr/>
        </p:nvSpPr>
        <p:spPr>
          <a:xfrm>
            <a:off x="3336967" y="4851070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4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A76E8FC-2C5A-654B-8420-ED6FD649F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926" y="368805"/>
            <a:ext cx="10574383" cy="63240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  <a:ea typeface="+mn-ea"/>
                <a:cs typeface="+mn-cs"/>
              </a:rPr>
              <a:t>The initial log in screen will appear as below. </a:t>
            </a:r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EDAC045-5D90-1646-874A-791B74CED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094574"/>
            <a:ext cx="9457507" cy="5604495"/>
          </a:xfrm>
          <a:prstGeom prst="rect">
            <a:avLst/>
          </a:prstGeom>
        </p:spPr>
      </p:pic>
      <p:sp>
        <p:nvSpPr>
          <p:cNvPr id="30" name="Left Arrow 29">
            <a:extLst>
              <a:ext uri="{FF2B5EF4-FFF2-40B4-BE49-F238E27FC236}">
                <a16:creationId xmlns:a16="http://schemas.microsoft.com/office/drawing/2014/main" id="{B8CE5ECE-4DF0-2D4A-AD52-F2CEBD893EA0}"/>
              </a:ext>
            </a:extLst>
          </p:cNvPr>
          <p:cNvSpPr/>
          <p:nvPr/>
        </p:nvSpPr>
        <p:spPr>
          <a:xfrm rot="5400000">
            <a:off x="3923785" y="1729231"/>
            <a:ext cx="368275" cy="118258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Left Arrow 33">
            <a:extLst>
              <a:ext uri="{FF2B5EF4-FFF2-40B4-BE49-F238E27FC236}">
                <a16:creationId xmlns:a16="http://schemas.microsoft.com/office/drawing/2014/main" id="{BC33D1F1-820F-7241-BF10-8DBB1EA84361}"/>
              </a:ext>
            </a:extLst>
          </p:cNvPr>
          <p:cNvSpPr/>
          <p:nvPr/>
        </p:nvSpPr>
        <p:spPr>
          <a:xfrm>
            <a:off x="4824550" y="2253343"/>
            <a:ext cx="426719" cy="10965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Left Arrow 35">
            <a:extLst>
              <a:ext uri="{FF2B5EF4-FFF2-40B4-BE49-F238E27FC236}">
                <a16:creationId xmlns:a16="http://schemas.microsoft.com/office/drawing/2014/main" id="{FAB99BF5-73FA-AE47-BCF1-F3A5B1E52467}"/>
              </a:ext>
            </a:extLst>
          </p:cNvPr>
          <p:cNvSpPr/>
          <p:nvPr/>
        </p:nvSpPr>
        <p:spPr>
          <a:xfrm rot="10800000">
            <a:off x="8866910" y="1264390"/>
            <a:ext cx="486096" cy="177467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40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0825F9-96D0-C74D-8AB3-7B0C5A6F5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0" y="378823"/>
            <a:ext cx="10281700" cy="6100354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8F63B48C-5364-374F-BAF7-178E9CD02B00}"/>
              </a:ext>
            </a:extLst>
          </p:cNvPr>
          <p:cNvSpPr/>
          <p:nvPr/>
        </p:nvSpPr>
        <p:spPr>
          <a:xfrm rot="10800000">
            <a:off x="4681217" y="2565467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9629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FEB1A8B-9D83-2B4E-B1A0-4D3481FAA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684" y="202474"/>
            <a:ext cx="10556631" cy="6524897"/>
          </a:xfrm>
          <a:prstGeom prst="rect">
            <a:avLst/>
          </a:prstGeo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3975C0D0-6D1F-DC44-8E9A-2366ACD7DF59}"/>
              </a:ext>
            </a:extLst>
          </p:cNvPr>
          <p:cNvSpPr/>
          <p:nvPr/>
        </p:nvSpPr>
        <p:spPr>
          <a:xfrm>
            <a:off x="7705268" y="3662747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519EB3F-1F0E-124A-86BF-A0A934571BE1}"/>
              </a:ext>
            </a:extLst>
          </p:cNvPr>
          <p:cNvSpPr/>
          <p:nvPr/>
        </p:nvSpPr>
        <p:spPr>
          <a:xfrm>
            <a:off x="7903388" y="2743993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844060B7-5D32-2B41-AA19-8FC3C20172C8}"/>
              </a:ext>
            </a:extLst>
          </p:cNvPr>
          <p:cNvSpPr/>
          <p:nvPr/>
        </p:nvSpPr>
        <p:spPr>
          <a:xfrm>
            <a:off x="4112983" y="4341619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BC02F37C-B712-D04B-81AF-3FD9039B44EC}"/>
              </a:ext>
            </a:extLst>
          </p:cNvPr>
          <p:cNvSpPr/>
          <p:nvPr/>
        </p:nvSpPr>
        <p:spPr>
          <a:xfrm>
            <a:off x="7803240" y="4210990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37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B6C7BF-DB64-CC40-8579-7402DA42F5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62596"/>
            <a:ext cx="11279778" cy="475487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9C7A96C-DEEB-F24B-A362-68645437E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86" y="365126"/>
            <a:ext cx="11240391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latin typeface="+mn-lt"/>
                <a:ea typeface="+mn-ea"/>
                <a:cs typeface="+mn-cs"/>
              </a:rPr>
              <a:t>The Expense Delegates section allows you to establish what roles your delegates will play on your behalf. </a:t>
            </a:r>
          </a:p>
        </p:txBody>
      </p:sp>
    </p:spTree>
    <p:extLst>
      <p:ext uri="{BB962C8B-B14F-4D97-AF65-F5344CB8AC3E}">
        <p14:creationId xmlns:p14="http://schemas.microsoft.com/office/powerpoint/2010/main" val="397291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677A3-C62C-2A42-BFCB-6FD567D20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704" y="964692"/>
            <a:ext cx="10933610" cy="811857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The travel assistant allows you to give other employees the authority to book your travel.</a:t>
            </a:r>
          </a:p>
        </p:txBody>
      </p:sp>
      <p:pic>
        <p:nvPicPr>
          <p:cNvPr id="5" name="Content Placeholder 4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2348C698-159D-C845-A78E-744D95B72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704" y="2096263"/>
            <a:ext cx="11109960" cy="3298697"/>
          </a:xfrm>
        </p:spPr>
      </p:pic>
      <p:sp>
        <p:nvSpPr>
          <p:cNvPr id="6" name="Left Arrow 5">
            <a:extLst>
              <a:ext uri="{FF2B5EF4-FFF2-40B4-BE49-F238E27FC236}">
                <a16:creationId xmlns:a16="http://schemas.microsoft.com/office/drawing/2014/main" id="{EBAD5970-A3CF-CB46-9A86-0300C6027FBE}"/>
              </a:ext>
            </a:extLst>
          </p:cNvPr>
          <p:cNvSpPr/>
          <p:nvPr/>
        </p:nvSpPr>
        <p:spPr>
          <a:xfrm rot="10800000">
            <a:off x="9279343" y="3246120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8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EBF28F4-C4E8-8147-BB90-F0393CADF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232" y="1430383"/>
            <a:ext cx="11090368" cy="472875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BC1B91C-BB95-5349-BE86-A7EBBA974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232" y="382661"/>
            <a:ext cx="11090368" cy="632402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latin typeface="+mn-lt"/>
                <a:ea typeface="+mn-ea"/>
                <a:cs typeface="+mn-cs"/>
              </a:rPr>
              <a:t>The Request References set up your email notifications.  </a:t>
            </a:r>
          </a:p>
        </p:txBody>
      </p:sp>
      <p:sp>
        <p:nvSpPr>
          <p:cNvPr id="17" name="Left Arrow 16">
            <a:extLst>
              <a:ext uri="{FF2B5EF4-FFF2-40B4-BE49-F238E27FC236}">
                <a16:creationId xmlns:a16="http://schemas.microsoft.com/office/drawing/2014/main" id="{602870D1-631E-074A-BDD0-D2F597C7F76E}"/>
              </a:ext>
            </a:extLst>
          </p:cNvPr>
          <p:cNvSpPr/>
          <p:nvPr/>
        </p:nvSpPr>
        <p:spPr>
          <a:xfrm>
            <a:off x="3244302" y="3584370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917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C7CC152-F083-1645-825A-3EE5CEBB7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150" y="1104603"/>
            <a:ext cx="10281700" cy="5374574"/>
          </a:xfrm>
          <a:prstGeom prst="rect">
            <a:avLst/>
          </a:prstGeom>
        </p:spPr>
      </p:pic>
      <p:sp>
        <p:nvSpPr>
          <p:cNvPr id="8" name="Left Arrow 7">
            <a:extLst>
              <a:ext uri="{FF2B5EF4-FFF2-40B4-BE49-F238E27FC236}">
                <a16:creationId xmlns:a16="http://schemas.microsoft.com/office/drawing/2014/main" id="{B5D7DDD5-6738-C14F-BDCB-29802758F365}"/>
              </a:ext>
            </a:extLst>
          </p:cNvPr>
          <p:cNvSpPr/>
          <p:nvPr/>
        </p:nvSpPr>
        <p:spPr>
          <a:xfrm>
            <a:off x="7907742" y="3839096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Left Arrow 8">
            <a:extLst>
              <a:ext uri="{FF2B5EF4-FFF2-40B4-BE49-F238E27FC236}">
                <a16:creationId xmlns:a16="http://schemas.microsoft.com/office/drawing/2014/main" id="{9F9A6D85-00D0-4B44-8725-FA4600DA13F7}"/>
              </a:ext>
            </a:extLst>
          </p:cNvPr>
          <p:cNvSpPr/>
          <p:nvPr/>
        </p:nvSpPr>
        <p:spPr>
          <a:xfrm rot="10800000">
            <a:off x="7907742" y="1705494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EC44F307-AE59-FF4B-8F29-776A05FAD5DD}"/>
              </a:ext>
            </a:extLst>
          </p:cNvPr>
          <p:cNvSpPr/>
          <p:nvPr/>
        </p:nvSpPr>
        <p:spPr>
          <a:xfrm>
            <a:off x="8785131" y="4918958"/>
            <a:ext cx="550896" cy="130629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74D2D81-24EB-A94B-B3FD-87A9A5EE3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8164" cy="6324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800" dirty="0">
                <a:latin typeface="+mn-lt"/>
                <a:ea typeface="+mn-ea"/>
                <a:cs typeface="+mn-cs"/>
              </a:rPr>
              <a:t>To act on behalf of someone you must start a new session as that individual. </a:t>
            </a:r>
          </a:p>
        </p:txBody>
      </p:sp>
    </p:spTree>
    <p:extLst>
      <p:ext uri="{BB962C8B-B14F-4D97-AF65-F5344CB8AC3E}">
        <p14:creationId xmlns:p14="http://schemas.microsoft.com/office/powerpoint/2010/main" val="3726942412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{D5539A9D-2CA5-F64D-AE7F-8271059C6CD6}tf10001120</Template>
  <TotalTime>1116</TotalTime>
  <Words>197</Words>
  <Application>Microsoft Macintosh PowerPoint</Application>
  <PresentationFormat>Widescreen</PresentationFormat>
  <Paragraphs>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Parcel</vt:lpstr>
      <vt:lpstr>PowerPoint Presentation</vt:lpstr>
      <vt:lpstr>Log into IRIS Web through “My Resources” on the UT homepage and select Concur Travel. </vt:lpstr>
      <vt:lpstr>The initial log in screen will appear as below. </vt:lpstr>
      <vt:lpstr>PowerPoint Presentation</vt:lpstr>
      <vt:lpstr>PowerPoint Presentation</vt:lpstr>
      <vt:lpstr>The Expense Delegates section allows you to establish what roles your delegates will play on your behalf. </vt:lpstr>
      <vt:lpstr>The travel assistant allows you to give other employees the authority to book your travel.</vt:lpstr>
      <vt:lpstr>The Request References set up your email notifications.  </vt:lpstr>
      <vt:lpstr>To act on behalf of someone you must start a new session as that individual. </vt:lpstr>
      <vt:lpstr>Select new to begin a new request, expense report, or reservation.</vt:lpstr>
      <vt:lpstr>Requesting a procurement or travel card</vt:lpstr>
      <vt:lpstr>Complete the information in the request header tab and the select the expense tab. </vt:lpstr>
      <vt:lpstr>Request a new card or limit increase/decrease</vt:lpstr>
      <vt:lpstr>On the next screen after selecting new card you will Select the type of card travel, group travel, or pcard.</vt:lpstr>
      <vt:lpstr>Concur only allows for one cost object approver (COA).</vt:lpstr>
      <vt:lpstr>Concur training available in K@te.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Lawshe, Jonathan D</dc:creator>
  <cp:lastModifiedBy>Lawshe, Jonathan D</cp:lastModifiedBy>
  <cp:revision>17</cp:revision>
  <dcterms:created xsi:type="dcterms:W3CDTF">2020-11-12T00:45:28Z</dcterms:created>
  <dcterms:modified xsi:type="dcterms:W3CDTF">2020-11-12T23:45:31Z</dcterms:modified>
</cp:coreProperties>
</file>