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7" r:id="rId3"/>
    <p:sldId id="269" r:id="rId4"/>
    <p:sldId id="258" r:id="rId5"/>
    <p:sldId id="275" r:id="rId6"/>
    <p:sldId id="276" r:id="rId7"/>
    <p:sldId id="266" r:id="rId8"/>
    <p:sldId id="272" r:id="rId9"/>
    <p:sldId id="273" r:id="rId10"/>
    <p:sldId id="267" r:id="rId11"/>
    <p:sldId id="277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FA12D-86A2-40F8-92DC-780B887ADA5D}" type="datetimeFigureOut">
              <a:rPr lang="en-US" smtClean="0"/>
              <a:t>8/18/16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89C56-E995-4183-9EE5-247497E25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54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723A-5C8E-42BE-93F0-375E3F0BFE7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457-596C-4AE0-B099-CDEC1F1D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5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723A-5C8E-42BE-93F0-375E3F0BFE7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457-596C-4AE0-B099-CDEC1F1D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8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723A-5C8E-42BE-93F0-375E3F0BFE7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457-596C-4AE0-B099-CDEC1F1D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49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723A-5C8E-42BE-93F0-375E3F0BFE7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457-596C-4AE0-B099-CDEC1F1D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61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723A-5C8E-42BE-93F0-375E3F0BFE7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457-596C-4AE0-B099-CDEC1F1D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9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723A-5C8E-42BE-93F0-375E3F0BFE7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457-596C-4AE0-B099-CDEC1F1D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58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723A-5C8E-42BE-93F0-375E3F0BFE7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457-596C-4AE0-B099-CDEC1F1D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79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723A-5C8E-42BE-93F0-375E3F0BFE7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457-596C-4AE0-B099-CDEC1F1D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56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723A-5C8E-42BE-93F0-375E3F0BFE7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457-596C-4AE0-B099-CDEC1F1D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0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723A-5C8E-42BE-93F0-375E3F0BFE7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A5A7457-596C-4AE0-B099-CDEC1F1D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723A-5C8E-42BE-93F0-375E3F0BFE7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457-596C-4AE0-B099-CDEC1F1D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723A-5C8E-42BE-93F0-375E3F0BFE7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457-596C-4AE0-B099-CDEC1F1D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723A-5C8E-42BE-93F0-375E3F0BFE7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457-596C-4AE0-B099-CDEC1F1D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7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723A-5C8E-42BE-93F0-375E3F0BFE7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457-596C-4AE0-B099-CDEC1F1D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3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723A-5C8E-42BE-93F0-375E3F0BFE7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457-596C-4AE0-B099-CDEC1F1D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7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723A-5C8E-42BE-93F0-375E3F0BFE7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457-596C-4AE0-B099-CDEC1F1D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3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723A-5C8E-42BE-93F0-375E3F0BFE7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457-596C-4AE0-B099-CDEC1F1D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4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A3723A-5C8E-42BE-93F0-375E3F0BFE7B}" type="datetimeFigureOut">
              <a:rPr lang="en-US" smtClean="0"/>
              <a:t>8/18/16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5A7457-596C-4AE0-B099-CDEC1F1D8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8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9224" y="3028912"/>
            <a:ext cx="8574622" cy="3231496"/>
          </a:xfrm>
        </p:spPr>
        <p:txBody>
          <a:bodyPr>
            <a:normAutofit fontScale="90000"/>
          </a:bodyPr>
          <a:lstStyle/>
          <a:p>
            <a:r>
              <a:rPr lang="en-US" dirty="0"/>
              <a:t>Campus-Wide Business Manager’s Meeting</a:t>
            </a:r>
            <a:br>
              <a:rPr lang="en-US" dirty="0"/>
            </a:br>
            <a:r>
              <a:rPr lang="en-US" dirty="0"/>
              <a:t>August 18, 2016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3665" y="263853"/>
            <a:ext cx="7916354" cy="1388534"/>
          </a:xfrm>
        </p:spPr>
        <p:txBody>
          <a:bodyPr>
            <a:normAutofit fontScale="77500" lnSpcReduction="20000"/>
          </a:bodyPr>
          <a:lstStyle/>
          <a:p>
            <a:endParaRPr lang="en-US" sz="5400" b="1" dirty="0"/>
          </a:p>
          <a:p>
            <a:r>
              <a:rPr lang="en-US" sz="5400" b="1" dirty="0"/>
              <a:t>Presentation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4858" y="454069"/>
            <a:ext cx="4422531" cy="1198318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79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624" y="286790"/>
            <a:ext cx="10018713" cy="1093124"/>
          </a:xfrm>
        </p:spPr>
        <p:txBody>
          <a:bodyPr/>
          <a:lstStyle/>
          <a:p>
            <a:pPr algn="ctr"/>
            <a:r>
              <a:rPr lang="en-US" cap="all" dirty="0"/>
              <a:t>Anticipated “Go Live” 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4310" y="1313411"/>
            <a:ext cx="10018713" cy="4477789"/>
          </a:xfrm>
        </p:spPr>
        <p:txBody>
          <a:bodyPr/>
          <a:lstStyle/>
          <a:p>
            <a:pPr lvl="0"/>
            <a:r>
              <a:rPr lang="en-US" dirty="0"/>
              <a:t>Work order module due to “go – live” October 2016.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748" y="2493818"/>
            <a:ext cx="9044248" cy="398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4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</a:t>
            </a:r>
          </a:p>
        </p:txBody>
      </p:sp>
      <p:pic>
        <p:nvPicPr>
          <p:cNvPr id="4" name="Content Placeholder 3" descr="Questions-to Ask Yoursel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79" y="1986742"/>
            <a:ext cx="6641961" cy="4547062"/>
          </a:xfrm>
        </p:spPr>
      </p:pic>
    </p:spTree>
    <p:extLst>
      <p:ext uri="{BB962C8B-B14F-4D97-AF65-F5344CB8AC3E}">
        <p14:creationId xmlns:p14="http://schemas.microsoft.com/office/powerpoint/2010/main" val="423070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Introduction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Web-based application that automates all the steps of the on demand maintenance process, from requests, to approvals, to scheduling and work order issuance, to completion and feedback.</a:t>
            </a:r>
          </a:p>
          <a:p>
            <a:pPr lvl="0"/>
            <a:r>
              <a:rPr lang="en-US" dirty="0"/>
              <a:t>Simplifies the request by assisting the requestor with dropdown information to create the request. </a:t>
            </a:r>
          </a:p>
          <a:p>
            <a:pPr lvl="0"/>
            <a:r>
              <a:rPr lang="en-US" dirty="0"/>
              <a:t>Request is then dispatched to the correct work team for action. </a:t>
            </a:r>
          </a:p>
          <a:p>
            <a:pPr lvl="0"/>
            <a:r>
              <a:rPr lang="en-US" dirty="0"/>
              <a:t>Request is updated in real-time so that requestor is able to follow steps taken to complete work order.  </a:t>
            </a:r>
          </a:p>
          <a:p>
            <a:pPr lvl="0"/>
            <a:r>
              <a:rPr lang="en-US" dirty="0"/>
              <a:t>Provides a seamless link to Service Level Agreements (SLAs) to enforce standards and increase efficiency.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33209" y="861236"/>
            <a:ext cx="4422531" cy="119831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906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00024"/>
            <a:ext cx="10018713" cy="955445"/>
          </a:xfrm>
        </p:spPr>
        <p:txBody>
          <a:bodyPr/>
          <a:lstStyle/>
          <a:p>
            <a:pPr algn="ctr"/>
            <a:r>
              <a:rPr lang="en-US" dirty="0"/>
              <a:t>Benefits to Customer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Ability to track work order </a:t>
            </a:r>
          </a:p>
          <a:p>
            <a:r>
              <a:rPr lang="en-US" dirty="0"/>
              <a:t>Ability to cancel work order </a:t>
            </a:r>
          </a:p>
          <a:p>
            <a:r>
              <a:rPr lang="en-US" dirty="0"/>
              <a:t>Ability to add pictures/documents </a:t>
            </a:r>
          </a:p>
          <a:p>
            <a:r>
              <a:rPr lang="en-US" dirty="0"/>
              <a:t>Real-time updates</a:t>
            </a:r>
          </a:p>
          <a:p>
            <a:r>
              <a:rPr lang="en-US" dirty="0"/>
              <a:t>Paper trail now Digital </a:t>
            </a:r>
          </a:p>
          <a:p>
            <a:endParaRPr lang="en-US" dirty="0"/>
          </a:p>
        </p:txBody>
      </p:sp>
      <p:pic>
        <p:nvPicPr>
          <p:cNvPr id="5" name="Picture 4" descr="Art. 17,266 improvement illustration graphics and vector EPS clip art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135" y="1676747"/>
            <a:ext cx="1981200" cy="1997478"/>
          </a:xfrm>
          <a:prstGeom prst="rect">
            <a:avLst/>
          </a:prstGeom>
        </p:spPr>
      </p:pic>
      <p:pic>
        <p:nvPicPr>
          <p:cNvPr id="6" name="Picture 5" descr="Quiero pensar que vivo en una época en la que las informaciones d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1676747"/>
            <a:ext cx="2393088" cy="199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3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537"/>
          </a:xfrm>
        </p:spPr>
        <p:txBody>
          <a:bodyPr/>
          <a:lstStyle/>
          <a:p>
            <a:pPr algn="ctr"/>
            <a:r>
              <a:rPr lang="en-US" dirty="0"/>
              <a:t>Accessing ARCHIBUS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8384" y="1072662"/>
            <a:ext cx="8685415" cy="569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8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71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Requestor Work Screen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0566" y="1002324"/>
            <a:ext cx="8893233" cy="564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8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537"/>
          </a:xfrm>
        </p:spPr>
        <p:txBody>
          <a:bodyPr/>
          <a:lstStyle/>
          <a:p>
            <a:pPr algn="ctr"/>
            <a:r>
              <a:rPr lang="en-US" dirty="0"/>
              <a:t>Reporting Problem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3694" y="1011114"/>
            <a:ext cx="8810105" cy="557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85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044"/>
          </a:xfrm>
        </p:spPr>
        <p:txBody>
          <a:bodyPr/>
          <a:lstStyle/>
          <a:p>
            <a:pPr algn="ctr"/>
            <a:r>
              <a:rPr lang="en-US" dirty="0"/>
              <a:t>Benefits to Facilities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Provides a seamless link to Service Level Agreements (SLAs) to enforce standards and increase efficiency.</a:t>
            </a:r>
          </a:p>
          <a:p>
            <a:pPr lvl="0"/>
            <a:r>
              <a:rPr lang="en-US" dirty="0"/>
              <a:t>Better Tracking of costs associated with jobs/projects</a:t>
            </a:r>
          </a:p>
          <a:p>
            <a:pPr lvl="0"/>
            <a:r>
              <a:rPr lang="en-US" dirty="0"/>
              <a:t>Easier recall of past expenditures and repair procedures</a:t>
            </a:r>
          </a:p>
          <a:p>
            <a:endParaRPr lang="en-US" dirty="0"/>
          </a:p>
        </p:txBody>
      </p:sp>
      <p:pic>
        <p:nvPicPr>
          <p:cNvPr id="4" name="Picture 3" descr="جعبه ابزار مشابه (کاربر مانی) کاربر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69" y="4804757"/>
            <a:ext cx="2117954" cy="1776672"/>
          </a:xfrm>
          <a:prstGeom prst="rect">
            <a:avLst/>
          </a:prstGeom>
        </p:spPr>
      </p:pic>
      <p:pic>
        <p:nvPicPr>
          <p:cNvPr id="5" name="Picture 4" descr="the sun yup i said it the sun because thi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72342"/>
            <a:ext cx="2776451" cy="191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0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61603"/>
            <a:ext cx="10018713" cy="885305"/>
          </a:xfrm>
        </p:spPr>
        <p:txBody>
          <a:bodyPr/>
          <a:lstStyle/>
          <a:p>
            <a:pPr algn="ctr"/>
            <a:r>
              <a:rPr lang="en-US" dirty="0"/>
              <a:t>Benefits to Customer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Ability to track work order – real-time status updates, resolutions, costs incurred </a:t>
            </a:r>
          </a:p>
          <a:p>
            <a:r>
              <a:rPr lang="en-US" dirty="0"/>
              <a:t>Ability to approve/deny billable work order </a:t>
            </a:r>
          </a:p>
          <a:p>
            <a:r>
              <a:rPr lang="en-US" dirty="0"/>
              <a:t>Ability to add pictures/documents to work order</a:t>
            </a:r>
          </a:p>
          <a:p>
            <a:r>
              <a:rPr lang="en-US" dirty="0"/>
              <a:t>Paper trail now Digital </a:t>
            </a:r>
          </a:p>
          <a:p>
            <a:endParaRPr lang="en-US" dirty="0"/>
          </a:p>
        </p:txBody>
      </p:sp>
      <p:pic>
        <p:nvPicPr>
          <p:cNvPr id="4" name="Picture 3" descr="Rangers Project – TFS2TFS Project Copy initiative … collaboration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07" y="1122218"/>
            <a:ext cx="1970116" cy="166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5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7297"/>
          </a:xfrm>
        </p:spPr>
        <p:txBody>
          <a:bodyPr/>
          <a:lstStyle/>
          <a:p>
            <a:r>
              <a:rPr lang="en-US" dirty="0"/>
              <a:t>Upcoming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Customer Focused Training – </a:t>
            </a:r>
          </a:p>
          <a:p>
            <a:pPr lvl="8"/>
            <a:r>
              <a:rPr lang="en-US" dirty="0"/>
              <a:t>10/18; 10:00am to 12:00pm</a:t>
            </a:r>
          </a:p>
          <a:p>
            <a:pPr lvl="8"/>
            <a:r>
              <a:rPr lang="en-US" dirty="0"/>
              <a:t>10/21; 2:00pm to 4:00pm</a:t>
            </a:r>
          </a:p>
          <a:p>
            <a:pPr lvl="8"/>
            <a:r>
              <a:rPr lang="en-US" dirty="0"/>
              <a:t>10/25; 10:00am to 12:00pm</a:t>
            </a:r>
          </a:p>
          <a:p>
            <a:pPr lvl="8"/>
            <a:r>
              <a:rPr lang="en-US" dirty="0"/>
              <a:t>10/28; 2:00pm to 4:00pm</a:t>
            </a:r>
          </a:p>
          <a:p>
            <a:pPr marL="457200" lvl="1" indent="0">
              <a:buNone/>
            </a:pPr>
            <a:endParaRPr lang="en-US" dirty="0"/>
          </a:p>
          <a:p>
            <a:pPr lvl="8"/>
            <a:endParaRPr lang="en-US" dirty="0"/>
          </a:p>
        </p:txBody>
      </p:sp>
      <p:pic>
        <p:nvPicPr>
          <p:cNvPr id="4" name="Picture 3" descr="Hezkuntza-Teknologia Berriak-Hizkuntz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90" y="4117543"/>
            <a:ext cx="2426970" cy="2231996"/>
          </a:xfrm>
          <a:prstGeom prst="rect">
            <a:avLst/>
          </a:prstGeom>
        </p:spPr>
      </p:pic>
      <p:pic>
        <p:nvPicPr>
          <p:cNvPr id="5" name="Picture 4" descr="443053-Royalty-Free-RF-Clip-Art-Illustration-Of-A-Cartoon-Businessma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71" y="164060"/>
            <a:ext cx="2426970" cy="223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1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542</TotalTime>
  <Words>252</Words>
  <Application>Microsoft Macintosh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Corbel</vt:lpstr>
      <vt:lpstr>Arial</vt:lpstr>
      <vt:lpstr>Parallax</vt:lpstr>
      <vt:lpstr>Campus-Wide Business Manager’s Meeting August 18, 2016 </vt:lpstr>
      <vt:lpstr>Introduction of</vt:lpstr>
      <vt:lpstr>Benefits to Customer</vt:lpstr>
      <vt:lpstr>Accessing ARCHIBUS</vt:lpstr>
      <vt:lpstr>Requestor Work Screen</vt:lpstr>
      <vt:lpstr>Reporting Problem</vt:lpstr>
      <vt:lpstr>Benefits to Facilities </vt:lpstr>
      <vt:lpstr>Benefits to Customer</vt:lpstr>
      <vt:lpstr>Upcoming Training</vt:lpstr>
      <vt:lpstr>Anticipated “Go Live” Date</vt:lpstr>
      <vt:lpstr>Questions and Answers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Manager’s Meeting</dc:title>
  <dc:creator>Lacy E. Scott</dc:creator>
  <cp:lastModifiedBy>Libby Pelham</cp:lastModifiedBy>
  <cp:revision>26</cp:revision>
  <cp:lastPrinted>2016-08-18T13:41:21Z</cp:lastPrinted>
  <dcterms:created xsi:type="dcterms:W3CDTF">2016-08-15T19:50:23Z</dcterms:created>
  <dcterms:modified xsi:type="dcterms:W3CDTF">2016-08-18T14:27:01Z</dcterms:modified>
</cp:coreProperties>
</file>