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4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59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8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71777" y="1019496"/>
            <a:ext cx="8848345" cy="5129170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AB3A824-1A51-4B26-AD58-A6D8E14F6C04}" type="datetimeFigureOut">
              <a:rPr lang="en-US" smtClean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55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61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FE419-2371-464F-8239-3959401C3561}" type="datetimeFigureOut">
              <a:rPr lang="en-US" smtClean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9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3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E5059C3-6A89-4494-99FF-5A4D6FFD50EB}" type="datetimeFigureOut">
              <a:rPr lang="en-US" smtClean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12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A954B2F-12DE-47F5-8894-472B206D2E1E}" type="datetimeFigureOut">
              <a:rPr lang="en-US" smtClean="0"/>
              <a:t>11/21/19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4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CBC1C18-307B-4F68-A007-B5B542270E8D}" type="datetimeFigureOut">
              <a:rPr lang="en-US" smtClean="0"/>
              <a:t>11/21/19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1219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11/21/19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4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21D9284-D300-4297-87F7-E791DCC15DB1}" type="datetimeFigureOut">
              <a:rPr lang="en-US" smtClean="0"/>
              <a:t>11/21/19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0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5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16C4C9A-3960-41CF-A4E9-2A8FB932454B}" type="datetimeFigureOut">
              <a:rPr lang="en-US" smtClean="0"/>
              <a:t>11/21/19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1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9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hsc.edu/finance/business-managers/documents/OID-Forms.pptx" TargetMode="External"/><Relationship Id="rId2" Type="http://schemas.openxmlformats.org/officeDocument/2006/relationships/hyperlink" Target="http://www.uthsc.edu/finance/business-managers/documents/Procurement-presentation-112119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AC8E89-FA75-4140-BBCE-17C57BE8B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6637" y="176450"/>
            <a:ext cx="6927272" cy="143529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900" b="1" i="1" dirty="0">
                <a:solidFill>
                  <a:schemeClr val="accent5">
                    <a:lumMod val="75000"/>
                  </a:schemeClr>
                </a:solidFill>
                <a:latin typeface="Arial Nova" panose="020B0604020202020204" pitchFamily="34" charset="0"/>
              </a:rPr>
              <a:t>CAMPUS-WIDE BUSINESS MANAGERS MEETING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700" b="1" i="1">
                <a:solidFill>
                  <a:schemeClr val="accent5">
                    <a:lumMod val="75000"/>
                  </a:schemeClr>
                </a:solidFill>
                <a:latin typeface="Arial Nova" panose="020B0604020202020204" pitchFamily="34" charset="0"/>
              </a:rPr>
              <a:t>November 21, </a:t>
            </a:r>
            <a:r>
              <a:rPr lang="en-US" sz="1700" b="1" i="1" dirty="0">
                <a:solidFill>
                  <a:schemeClr val="accent5">
                    <a:lumMod val="75000"/>
                  </a:schemeClr>
                </a:solidFill>
                <a:latin typeface="Arial Nova" panose="020B0604020202020204" pitchFamily="34" charset="0"/>
              </a:rPr>
              <a:t>2019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300" i="1" dirty="0">
                <a:solidFill>
                  <a:schemeClr val="accent5">
                    <a:lumMod val="75000"/>
                  </a:schemeClr>
                </a:solidFill>
                <a:latin typeface="Arial Nova" panose="020B0604020202020204" pitchFamily="34" charset="0"/>
              </a:rPr>
              <a:t>1:30 – 3:00 PM | GEB A104</a:t>
            </a:r>
            <a:endParaRPr lang="en-US" sz="1400" i="1" dirty="0">
              <a:solidFill>
                <a:schemeClr val="accent5">
                  <a:lumMod val="75000"/>
                </a:schemeClr>
              </a:solidFill>
              <a:latin typeface="Arial Nova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1678B7-C41C-4C03-B33E-D29393AF1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557365"/>
              </p:ext>
            </p:extLst>
          </p:nvPr>
        </p:nvGraphicFramePr>
        <p:xfrm>
          <a:off x="2077791" y="2081285"/>
          <a:ext cx="8036417" cy="345663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57323">
                  <a:extLst>
                    <a:ext uri="{9D8B030D-6E8A-4147-A177-3AD203B41FA5}">
                      <a16:colId xmlns:a16="http://schemas.microsoft.com/office/drawing/2014/main" val="882042672"/>
                    </a:ext>
                  </a:extLst>
                </a:gridCol>
                <a:gridCol w="2779094">
                  <a:extLst>
                    <a:ext uri="{9D8B030D-6E8A-4147-A177-3AD203B41FA5}">
                      <a16:colId xmlns:a16="http://schemas.microsoft.com/office/drawing/2014/main" val="892858864"/>
                    </a:ext>
                  </a:extLst>
                </a:gridCol>
              </a:tblGrid>
              <a:tr h="302036">
                <a:tc>
                  <a:txBody>
                    <a:bodyPr/>
                    <a:lstStyle/>
                    <a:p>
                      <a:r>
                        <a:rPr lang="en-US" sz="12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PRESENTER(S)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595300"/>
                  </a:ext>
                </a:extLst>
              </a:tr>
              <a:tr h="315459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US" sz="1400" b="1" dirty="0"/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1" dirty="0"/>
                        <a:t>OFFICE OF FINANCE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US" sz="1400" b="1" dirty="0"/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hlinkClick r:id="rId2"/>
                        </a:rPr>
                        <a:t>Procurement Updates</a:t>
                      </a:r>
                      <a:endParaRPr lang="en-US" sz="1400" dirty="0"/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   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hlinkClick r:id="rId3"/>
                        </a:rPr>
                        <a:t>Outside Interest Disclosure Form</a:t>
                      </a:r>
                      <a:endParaRPr lang="en-US" sz="1400" dirty="0"/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Finance Updates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/>
                        <a:t>Jonathan </a:t>
                      </a:r>
                      <a:r>
                        <a:rPr lang="en-US" sz="1400" dirty="0" err="1"/>
                        <a:t>Lawshe</a:t>
                      </a:r>
                      <a:endParaRPr lang="en-US" sz="14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/>
                        <a:t>Melanie </a:t>
                      </a:r>
                      <a:r>
                        <a:rPr lang="en-US" sz="1400" dirty="0" err="1"/>
                        <a:t>Burlison</a:t>
                      </a:r>
                      <a:endParaRPr lang="en-US" sz="14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/>
                        <a:t>Tony Ferrara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6952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93B90B7-C12D-4245-BCA9-4F87A283401C}"/>
              </a:ext>
            </a:extLst>
          </p:cNvPr>
          <p:cNvSpPr txBox="1"/>
          <p:nvPr/>
        </p:nvSpPr>
        <p:spPr>
          <a:xfrm>
            <a:off x="8984738" y="5988002"/>
            <a:ext cx="2970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accent5">
                    <a:lumMod val="75000"/>
                  </a:schemeClr>
                </a:solidFill>
              </a:rPr>
              <a:t>Next Scheduled Meeting Date</a:t>
            </a:r>
          </a:p>
          <a:p>
            <a:pPr algn="ctr"/>
            <a:r>
              <a:rPr lang="en-US" sz="1400" b="1" i="1" dirty="0">
                <a:solidFill>
                  <a:srgbClr val="FF0000"/>
                </a:solidFill>
              </a:rPr>
              <a:t>January 30, 2020</a:t>
            </a:r>
          </a:p>
          <a:p>
            <a:pPr algn="ctr"/>
            <a:r>
              <a:rPr lang="en-US" sz="1400" b="1" i="1" dirty="0">
                <a:solidFill>
                  <a:srgbClr val="FF0000"/>
                </a:solidFill>
              </a:rPr>
              <a:t>NEW DATE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B5A4A-1D81-4852-BFD3-449DAFB927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2678" y="6189107"/>
            <a:ext cx="2266644" cy="509265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5D4F670B-7076-F141-86E2-E19756E2119F}"/>
              </a:ext>
            </a:extLst>
          </p:cNvPr>
          <p:cNvSpPr txBox="1">
            <a:spLocks/>
          </p:cNvSpPr>
          <p:nvPr/>
        </p:nvSpPr>
        <p:spPr>
          <a:xfrm>
            <a:off x="2636637" y="1115285"/>
            <a:ext cx="6927272" cy="667439"/>
          </a:xfrm>
          <a:prstGeom prst="rect">
            <a:avLst/>
          </a:prstGeom>
        </p:spPr>
        <p:txBody>
          <a:bodyPr vert="horz" lIns="91440" tIns="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3900" dirty="0">
                <a:solidFill>
                  <a:schemeClr val="tx2">
                    <a:lumMod val="50000"/>
                  </a:schemeClr>
                </a:solidFill>
                <a:latin typeface="Arial Nova" panose="020B0604020202020204" pitchFamily="34" charset="0"/>
              </a:rPr>
              <a:t>A G E N D A</a:t>
            </a:r>
          </a:p>
        </p:txBody>
      </p:sp>
    </p:spTree>
    <p:extLst>
      <p:ext uri="{BB962C8B-B14F-4D97-AF65-F5344CB8AC3E}">
        <p14:creationId xmlns:p14="http://schemas.microsoft.com/office/powerpoint/2010/main" val="41160856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{BD23CD34-A4B6-754F-820D-EED3C562D3D9}tf10001119</Template>
  <TotalTime>460</TotalTime>
  <Words>54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Calibri Light</vt:lpstr>
      <vt:lpstr>Rockwell</vt:lpstr>
      <vt:lpstr>Wingdings</vt:lpstr>
      <vt:lpstr>Atlas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Cotton, Jacquelyne R</dc:creator>
  <cp:lastModifiedBy>Jackie Cotton</cp:lastModifiedBy>
  <cp:revision>50</cp:revision>
  <cp:lastPrinted>2019-11-21T15:33:23Z</cp:lastPrinted>
  <dcterms:created xsi:type="dcterms:W3CDTF">2018-07-17T19:19:26Z</dcterms:created>
  <dcterms:modified xsi:type="dcterms:W3CDTF">2019-11-21T15:37:13Z</dcterms:modified>
</cp:coreProperties>
</file>