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t>7/19/2018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629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7/19/2018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580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7/19/2018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228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7/19/2018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537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7/19/2018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121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7/19/2018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836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7/19/2018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437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7/19/2018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228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7/19/2018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759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7/19/2018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280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7/19/2018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901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smtClean="0"/>
              <a:t>7/19/2018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141168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uthsc.edu/finance/business-managers/images/taxfree2018.jpg" TargetMode="External"/><Relationship Id="rId3" Type="http://schemas.openxmlformats.org/officeDocument/2006/relationships/hyperlink" Target="http://www.uthsc.edu/finance/business-managers/documents/Internal-Audit-Overview.pptx" TargetMode="External"/><Relationship Id="rId7" Type="http://schemas.openxmlformats.org/officeDocument/2006/relationships/hyperlink" Target="http://www.uthsc.edu/finance/business-managers/documents/Procurement-Services-Update-071918.pptx" TargetMode="External"/><Relationship Id="rId2" Type="http://schemas.openxmlformats.org/officeDocument/2006/relationships/hyperlink" Target="http://www.uthsc.edu/finance/business-managers/documents/oed-updates-july-2018.pptx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uthsc.edu/finance/business-managers/documents/vendor-contracts-071918.docx" TargetMode="External"/><Relationship Id="rId5" Type="http://schemas.openxmlformats.org/officeDocument/2006/relationships/hyperlink" Target="http://www.uthsc.edu/finance/business-managers/documents/vendor-contracts.docx" TargetMode="External"/><Relationship Id="rId10" Type="http://schemas.openxmlformats.org/officeDocument/2006/relationships/image" Target="../media/image4.png"/><Relationship Id="rId4" Type="http://schemas.openxmlformats.org/officeDocument/2006/relationships/hyperlink" Target="http://www.uthsc.edu/finance/business-managers/documents/contracts-ar-system-071918.docx" TargetMode="External"/><Relationship Id="rId9" Type="http://schemas.openxmlformats.org/officeDocument/2006/relationships/hyperlink" Target="http://www.uthsc.edu/finance/business-managers/documents/cwbm-budget-devel-071918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9AC8E89-FA75-4140-BBCE-17C57BE8B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0110" y="246024"/>
            <a:ext cx="6927272" cy="1435292"/>
          </a:xfrm>
        </p:spPr>
        <p:txBody>
          <a:bodyPr>
            <a:normAutofit fontScale="92500" lnSpcReduction="20000"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2000" b="1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 Nova" panose="020B0604020202020204" pitchFamily="34" charset="0"/>
              </a:rPr>
              <a:t>CAMPUS-WIDE BUSINESS MANAGERS MEETING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4200" dirty="0">
                <a:solidFill>
                  <a:schemeClr val="tx2">
                    <a:lumMod val="50000"/>
                  </a:schemeClr>
                </a:solidFill>
                <a:latin typeface="Arial Nova" panose="020B0604020202020204" pitchFamily="34" charset="0"/>
              </a:rPr>
              <a:t>A G E N D A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 Nova" panose="020B0604020202020204" pitchFamily="34" charset="0"/>
              </a:rPr>
              <a:t>July 19, 2018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400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 Nova" panose="020B0604020202020204" pitchFamily="34" charset="0"/>
              </a:rPr>
              <a:t>1:30 – 3:00 PM | </a:t>
            </a:r>
            <a:r>
              <a:rPr lang="en-US" sz="1400" i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Arial Nova" panose="020B0604020202020204" pitchFamily="34" charset="0"/>
              </a:rPr>
              <a:t>GEB</a:t>
            </a:r>
            <a:r>
              <a:rPr lang="en-US" sz="1400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 Nova" panose="020B0604020202020204" pitchFamily="34" charset="0"/>
              </a:rPr>
              <a:t> A104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51678B7-C41C-4C03-B33E-D29393AF13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082480"/>
              </p:ext>
            </p:extLst>
          </p:nvPr>
        </p:nvGraphicFramePr>
        <p:xfrm>
          <a:off x="1327354" y="1813189"/>
          <a:ext cx="7327119" cy="483108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119937">
                  <a:extLst>
                    <a:ext uri="{9D8B030D-6E8A-4147-A177-3AD203B41FA5}">
                      <a16:colId xmlns:a16="http://schemas.microsoft.com/office/drawing/2014/main" val="882042672"/>
                    </a:ext>
                  </a:extLst>
                </a:gridCol>
                <a:gridCol w="2207182">
                  <a:extLst>
                    <a:ext uri="{9D8B030D-6E8A-4147-A177-3AD203B41FA5}">
                      <a16:colId xmlns:a16="http://schemas.microsoft.com/office/drawing/2014/main" val="892858864"/>
                    </a:ext>
                  </a:extLst>
                </a:gridCol>
              </a:tblGrid>
              <a:tr h="264993">
                <a:tc>
                  <a:txBody>
                    <a:bodyPr/>
                    <a:lstStyle/>
                    <a:p>
                      <a:r>
                        <a:rPr lang="en-US" sz="1300" dirty="0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PRESENTER(S)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595300"/>
                  </a:ext>
                </a:extLst>
              </a:tr>
              <a:tr h="582381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1300" b="1" dirty="0"/>
                        <a:t>OFFICE OF EQUITY AND DIVERSITY</a:t>
                      </a:r>
                    </a:p>
                    <a:p>
                      <a:pPr marL="285750" indent="-28575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hlinkClick r:id="rId2"/>
                        </a:rPr>
                        <a:t>OED Updates</a:t>
                      </a:r>
                      <a:endParaRPr lang="en-US" sz="1200" dirty="0"/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New OED Staff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Title IX Update</a:t>
                      </a:r>
                    </a:p>
                    <a:p>
                      <a:pPr marL="742950" lvl="1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Title VI Update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Michael Alston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7041471"/>
                  </a:ext>
                </a:extLst>
              </a:tr>
              <a:tr h="385080">
                <a:tc>
                  <a:txBody>
                    <a:bodyPr/>
                    <a:lstStyle/>
                    <a:p>
                      <a:r>
                        <a:rPr lang="en-US" sz="1300" b="1" dirty="0"/>
                        <a:t>INTERNAL AUDITING</a:t>
                      </a:r>
                    </a:p>
                    <a:p>
                      <a:pPr marL="285750" indent="-28575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hlinkClick r:id="rId3"/>
                        </a:rPr>
                        <a:t>Internal Audit Overview</a:t>
                      </a:r>
                      <a:endParaRPr lang="en-US" sz="1200" dirty="0"/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New Employees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Department Audit Schedule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Amy </a:t>
                      </a:r>
                      <a:r>
                        <a:rPr lang="en-US" sz="1200" dirty="0" err="1"/>
                        <a:t>Wilegus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0940511"/>
                  </a:ext>
                </a:extLst>
              </a:tr>
              <a:tr h="363284"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300" b="1" dirty="0"/>
                        <a:t>OFFICE OF FINANCE</a:t>
                      </a:r>
                    </a:p>
                    <a:p>
                      <a:pPr marL="285750" lvl="0" indent="-28575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Business Contracts</a:t>
                      </a:r>
                      <a:endParaRPr lang="en-US" sz="1200" dirty="0">
                        <a:hlinkClick r:id="rId4"/>
                      </a:endParaRPr>
                    </a:p>
                    <a:p>
                      <a:pPr marL="742950" lvl="1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hlinkClick r:id="rId4"/>
                        </a:rPr>
                        <a:t>Contracts Accounts Receivable System</a:t>
                      </a:r>
                      <a:endParaRPr lang="en-US" sz="1200" dirty="0"/>
                    </a:p>
                    <a:p>
                      <a:pPr marL="742950" lvl="1" indent="-28575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hlinkClick r:id="rId5"/>
                        </a:rPr>
                        <a:t>Vendor </a:t>
                      </a:r>
                      <a:r>
                        <a:rPr lang="en-US" sz="1200" dirty="0">
                          <a:hlinkClick r:id="rId6"/>
                        </a:rPr>
                        <a:t>Contracts</a:t>
                      </a:r>
                      <a:r>
                        <a:rPr lang="en-US" sz="1200" dirty="0">
                          <a:hlinkClick r:id="rId5"/>
                        </a:rPr>
                        <a:t> in ESM</a:t>
                      </a:r>
                      <a:endParaRPr lang="en-US" sz="1200" dirty="0"/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hlinkClick r:id="rId7"/>
                        </a:rPr>
                        <a:t>Procurement Services Update</a:t>
                      </a:r>
                      <a:endParaRPr lang="en-US" sz="1200" dirty="0"/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Training Offerings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General Stores Update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Concur Implementation Update</a:t>
                      </a:r>
                    </a:p>
                    <a:p>
                      <a:pPr marL="742950" lvl="1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Diversity Business Enterprise Initiative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err="1">
                          <a:hlinkClick r:id="rId8"/>
                        </a:rPr>
                        <a:t>VolShop</a:t>
                      </a:r>
                      <a:r>
                        <a:rPr lang="en-US" sz="1200" dirty="0">
                          <a:hlinkClick r:id="rId8"/>
                        </a:rPr>
                        <a:t> Tax Free Weekend</a:t>
                      </a:r>
                      <a:endParaRPr lang="en-US" sz="1200" dirty="0"/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New Finance Employees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hlinkClick r:id="rId9"/>
                        </a:rPr>
                        <a:t>Budget Updates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Trent Pitts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  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200" dirty="0"/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1200" dirty="0"/>
                        <a:t>Jonathan Lawshe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200" dirty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200" dirty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200" dirty="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/>
                        <a:t>  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1200" dirty="0"/>
                        <a:t>Tony Ferrara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169520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93B90B7-C12D-4245-BCA9-4F87A283401C}"/>
              </a:ext>
            </a:extLst>
          </p:cNvPr>
          <p:cNvSpPr txBox="1"/>
          <p:nvPr/>
        </p:nvSpPr>
        <p:spPr>
          <a:xfrm>
            <a:off x="9115622" y="6173379"/>
            <a:ext cx="297064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>
                <a:solidFill>
                  <a:schemeClr val="bg1"/>
                </a:solidFill>
              </a:rPr>
              <a:t>Next Scheduled Meeting Date</a:t>
            </a:r>
          </a:p>
          <a:p>
            <a:pPr algn="ctr"/>
            <a:r>
              <a:rPr lang="en-US" sz="1400" b="1" i="1" dirty="0">
                <a:solidFill>
                  <a:schemeClr val="accent1">
                    <a:lumMod val="50000"/>
                  </a:schemeClr>
                </a:solidFill>
              </a:rPr>
              <a:t>August 23, 2018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71B5A4A-1D81-4852-BFD3-449DAFB9271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115623" y="246024"/>
            <a:ext cx="2970648" cy="667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085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2C2D1F"/>
      </a:dk2>
      <a:lt2>
        <a:srgbClr val="FAF2C5"/>
      </a:lt2>
      <a:accent1>
        <a:srgbClr val="EA9736"/>
      </a:accent1>
      <a:accent2>
        <a:srgbClr val="EACF56"/>
      </a:accent2>
      <a:accent3>
        <a:srgbClr val="77D4D6"/>
      </a:accent3>
      <a:accent4>
        <a:srgbClr val="54AFDC"/>
      </a:accent4>
      <a:accent5>
        <a:srgbClr val="88C363"/>
      </a:accent5>
      <a:accent6>
        <a:srgbClr val="D9D899"/>
      </a:accent6>
      <a:hlink>
        <a:srgbClr val="A7A574"/>
      </a:hlink>
      <a:folHlink>
        <a:srgbClr val="8B887A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9B359FC9-1E88-4883-B31D-CCECAE2A7B3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TM16401375[[fn=Madison]]</Template>
  <TotalTime>140</TotalTime>
  <Words>109</Words>
  <Application>Microsoft Office PowerPoint</Application>
  <PresentationFormat>Widescreen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Nova</vt:lpstr>
      <vt:lpstr>MS Shell Dlg 2</vt:lpstr>
      <vt:lpstr>Wingdings</vt:lpstr>
      <vt:lpstr>Wingdings 3</vt:lpstr>
      <vt:lpstr>Madison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Cotton, Jacquelyne R</dc:creator>
  <cp:lastModifiedBy>Cotton, Jacquelyne R</cp:lastModifiedBy>
  <cp:revision>15</cp:revision>
  <cp:lastPrinted>2018-07-18T14:12:06Z</cp:lastPrinted>
  <dcterms:created xsi:type="dcterms:W3CDTF">2018-07-17T19:19:26Z</dcterms:created>
  <dcterms:modified xsi:type="dcterms:W3CDTF">2018-07-19T14:48:04Z</dcterms:modified>
</cp:coreProperties>
</file>