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4" autoAdjust="0"/>
    <p:restoredTop sz="94704" autoAdjust="0"/>
  </p:normalViewPr>
  <p:slideViewPr>
    <p:cSldViewPr snapToGrid="0">
      <p:cViewPr varScale="1">
        <p:scale>
          <a:sx n="128" d="100"/>
          <a:sy n="128" d="100"/>
        </p:scale>
        <p:origin x="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5/25/21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5/25/21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5/25/21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ybenefts@uths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757" y="-75680"/>
            <a:ext cx="9144000" cy="125895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200" b="0" dirty="0">
                <a:latin typeface="Andada" panose="02000000000000000000" pitchFamily="2" charset="77"/>
              </a:rPr>
              <a:t>CAMPUS-WIDE BUSINESS MANAGERS MEETING</a:t>
            </a:r>
            <a:br>
              <a:rPr lang="en-US" dirty="0">
                <a:latin typeface="Andada" panose="02000000000000000000" pitchFamily="2" charset="77"/>
              </a:rPr>
            </a:br>
            <a:r>
              <a:rPr lang="en-US" sz="2000" dirty="0">
                <a:latin typeface="Andada" panose="02000000000000000000" pitchFamily="2" charset="77"/>
              </a:rPr>
              <a:t>Thursday, May 27, 2021</a:t>
            </a:r>
            <a:br>
              <a:rPr lang="en-US" sz="1800" b="0" dirty="0">
                <a:latin typeface="Andada" panose="02000000000000000000" pitchFamily="2" charset="77"/>
              </a:rPr>
            </a:br>
            <a:r>
              <a:rPr lang="en-US" sz="1800" b="0" dirty="0">
                <a:latin typeface="Andada" panose="02000000000000000000" pitchFamily="2" charset="77"/>
              </a:rPr>
              <a:t>11:00 AM – 12:30 PM | Zoom</a:t>
            </a:r>
            <a:endParaRPr lang="en-US" b="0" dirty="0">
              <a:latin typeface="Andada" panose="02000000000000000000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44937"/>
            <a:ext cx="9144000" cy="514043"/>
          </a:xfrm>
        </p:spPr>
        <p:txBody>
          <a:bodyPr>
            <a:normAutofit/>
          </a:bodyPr>
          <a:lstStyle/>
          <a:p>
            <a:r>
              <a:rPr lang="en-US" sz="2000" b="1" spc="800" dirty="0">
                <a:latin typeface="Andada" panose="02000000000000000000" pitchFamily="2" charset="77"/>
              </a:rPr>
              <a:t>AGENDA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CF315B7-E1C5-C54E-8A21-64C61C5A6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055699"/>
              </p:ext>
            </p:extLst>
          </p:nvPr>
        </p:nvGraphicFramePr>
        <p:xfrm>
          <a:off x="1939834" y="1930381"/>
          <a:ext cx="8315211" cy="4312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35540">
                  <a:extLst>
                    <a:ext uri="{9D8B030D-6E8A-4147-A177-3AD203B41FA5}">
                      <a16:colId xmlns:a16="http://schemas.microsoft.com/office/drawing/2014/main" val="1740311720"/>
                    </a:ext>
                  </a:extLst>
                </a:gridCol>
                <a:gridCol w="1879671">
                  <a:extLst>
                    <a:ext uri="{9D8B030D-6E8A-4147-A177-3AD203B41FA5}">
                      <a16:colId xmlns:a16="http://schemas.microsoft.com/office/drawing/2014/main" val="886970921"/>
                    </a:ext>
                  </a:extLst>
                </a:gridCol>
              </a:tblGrid>
              <a:tr h="286957"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latin typeface="Andada" panose="02000000000000000000" pitchFamily="2" charset="77"/>
                        </a:rPr>
                        <a:t>Topic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>
                          <a:latin typeface="Andada" panose="02000000000000000000" pitchFamily="2" charset="77"/>
                        </a:rPr>
                        <a:t>Presenter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40000"/>
                            <a:lumOff val="60000"/>
                          </a:schemeClr>
                        </a:gs>
                        <a:gs pos="46000">
                          <a:schemeClr val="accent1">
                            <a:lumMod val="95000"/>
                            <a:lumOff val="5000"/>
                          </a:schemeClr>
                        </a:gs>
                        <a:gs pos="100000">
                          <a:schemeClr val="accent1">
                            <a:lumMod val="60000"/>
                          </a:schemeClr>
                        </a:gs>
                      </a:gsLst>
                      <a:path path="circle">
                        <a:fillToRect l="50000" t="130000" r="50000" b="-3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5619286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r>
                        <a:rPr lang="en-US" sz="1300" b="1" i="0" dirty="0">
                          <a:latin typeface="Andada" panose="02000000000000000000" pitchFamily="2" charset="77"/>
                        </a:rPr>
                        <a:t>HUMAN RESOURCES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Postdoc transfer to regular employee status July 1, 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Performance evaluation update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Sick Leave Bank Open Enrollment now through June 30, 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Review and approval process for posting positions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Launch of the new Buddy Program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Health Insurance Premium-Free Holiday for the month of May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Changes to FSA/L-FSA and Dependent Care Benefits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Compliance Training via K@TE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New Temporary Employment Report must be completed every 12 months for employees who are working post-retirement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Employee Change – </a:t>
                      </a:r>
                      <a:r>
                        <a:rPr lang="en-US" sz="1250" b="0" i="0" dirty="0" err="1">
                          <a:latin typeface="Andada" panose="02000000000000000000" pitchFamily="2" charset="77"/>
                        </a:rPr>
                        <a:t>Cheressa</a:t>
                      </a: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 Lyles is no longer at UT.  All general benefit questions and Educational Assistance forms should be directed to </a:t>
                      </a:r>
                      <a:r>
                        <a:rPr lang="en-US" sz="1250" b="0" i="0" dirty="0">
                          <a:latin typeface="Andada" panose="02000000000000000000" pitchFamily="2" charset="77"/>
                          <a:hlinkClick r:id="rId3"/>
                        </a:rPr>
                        <a:t>mybenefts@uthsc.edu</a:t>
                      </a: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954517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300" b="1" i="0" dirty="0">
                          <a:latin typeface="Andada" panose="02000000000000000000" pitchFamily="2" charset="77"/>
                        </a:rPr>
                        <a:t>FINANCE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HIPAA Training /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Year-End Deadlines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Staff Changes / Office Moves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Budget Updates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June Additional Payment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Salary Increase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50" b="0" i="0" dirty="0">
                        <a:latin typeface="Andada" panose="02000000000000000000" pitchFamily="2" charset="77"/>
                      </a:endParaRPr>
                    </a:p>
                    <a:p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Melanie </a:t>
                      </a:r>
                      <a:r>
                        <a:rPr lang="en-US" sz="1250" b="0" i="0" dirty="0" err="1">
                          <a:latin typeface="Andada" panose="02000000000000000000" pitchFamily="2" charset="77"/>
                        </a:rPr>
                        <a:t>Burlison</a:t>
                      </a:r>
                      <a:endParaRPr lang="en-US" sz="1250" b="0" i="0" dirty="0">
                        <a:latin typeface="Andada" panose="02000000000000000000" pitchFamily="2" charset="77"/>
                      </a:endParaRPr>
                    </a:p>
                    <a:p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Charles </a:t>
                      </a:r>
                      <a:r>
                        <a:rPr lang="en-US" sz="1250" b="0" i="0" dirty="0" err="1">
                          <a:latin typeface="Andada" panose="02000000000000000000" pitchFamily="2" charset="77"/>
                        </a:rPr>
                        <a:t>Cossar</a:t>
                      </a:r>
                      <a:endParaRPr lang="en-US" sz="1250" b="0" i="0" dirty="0">
                        <a:latin typeface="Andada" panose="02000000000000000000" pitchFamily="2" charset="77"/>
                      </a:endParaRPr>
                    </a:p>
                    <a:p>
                      <a:r>
                        <a:rPr lang="en-US" sz="1250" b="0" i="0" dirty="0">
                          <a:latin typeface="Andada" panose="02000000000000000000" pitchFamily="2" charset="77"/>
                        </a:rPr>
                        <a:t>Anthony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16881"/>
                  </a:ext>
                </a:extLst>
              </a:tr>
            </a:tbl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FCB88D35-1BA9-F646-950C-0A1D8EF564BB}"/>
              </a:ext>
            </a:extLst>
          </p:cNvPr>
          <p:cNvSpPr txBox="1">
            <a:spLocks/>
          </p:cNvSpPr>
          <p:nvPr/>
        </p:nvSpPr>
        <p:spPr>
          <a:xfrm>
            <a:off x="1524000" y="6290948"/>
            <a:ext cx="9144000" cy="36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None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spc="100" dirty="0">
                <a:latin typeface="Andada" panose="02000000000000000000" pitchFamily="2" charset="77"/>
              </a:rPr>
              <a:t>Next scheduled meeting – July 15, 2021</a:t>
            </a:r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enda_052721" id="{2054545F-6444-8348-80AB-312F005940E7}" vid="{05587B9D-D1D3-FA4A-9788-04B5385AADCB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BD8E5-A18E-435C-B431-90A6B59F4B6F}">
  <ds:schemaRefs>
    <ds:schemaRef ds:uri="http://purl.org/dc/elements/1.1/"/>
    <ds:schemaRef ds:uri="http://schemas.microsoft.com/office/2006/documentManagement/types"/>
    <ds:schemaRef ds:uri="40262f94-9f35-4ac3-9a90-690165a166b7"/>
    <ds:schemaRef ds:uri="a4f35948-e619-41b3-aa29-22878b09cfd2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template</Template>
  <TotalTime>7</TotalTime>
  <Words>166</Words>
  <Application>Microsoft Macintosh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Andada</vt:lpstr>
      <vt:lpstr>Arial</vt:lpstr>
      <vt:lpstr>Calibri</vt:lpstr>
      <vt:lpstr>Vertical Lexicon design template</vt:lpstr>
      <vt:lpstr>CAMPUS-WIDE BUSINESS MANAGERS MEETING Thursday, May 27, 2021 11:00 AM – 12:30 PM | Zoom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CAMPUS-WIDE BUSINESS MANAGERS MEETING Thursday, May 27, 2021 11:00 AM – 12:30 PM | Zoom</dc:title>
  <dc:creator>Jackie Cotton</dc:creator>
  <cp:lastModifiedBy>Jacquelyne Cotton</cp:lastModifiedBy>
  <cp:revision>1</cp:revision>
  <cp:lastPrinted>2021-05-24T21:06:21Z</cp:lastPrinted>
  <dcterms:created xsi:type="dcterms:W3CDTF">2021-05-25T14:58:39Z</dcterms:created>
  <dcterms:modified xsi:type="dcterms:W3CDTF">2021-05-25T18:48:08Z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