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  <p:sldMasterId id="2147483948" r:id="rId2"/>
    <p:sldMasterId id="2147483960" r:id="rId3"/>
  </p:sldMasterIdLst>
  <p:handoutMasterIdLst>
    <p:handoutMasterId r:id="rId5"/>
  </p:handoutMasterIdLst>
  <p:sldIdLst>
    <p:sldId id="257" r:id="rId4"/>
  </p:sldIdLst>
  <p:sldSz cx="12192000" cy="6858000"/>
  <p:notesSz cx="9296400" cy="7010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D7AE21-AD26-430D-BED4-A2ACC62A43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A40110-2ED4-4548-BE6F-0626892F64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FE2A7-BBB6-4D1E-A0BD-E0D099BA09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93098-0917-4EF9-B968-2B7DC13A51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34ECFE-EE8C-4655-93CE-D895FDA9D4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0818C-4BC4-4F5B-B299-C58A3C271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31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5" name="Picture 5" descr="hitech_bkg_green">
            <a:extLst>
              <a:ext uri="{FF2B5EF4-FFF2-40B4-BE49-F238E27FC236}">
                <a16:creationId xmlns:a16="http://schemas.microsoft.com/office/drawing/2014/main" id="{6CACC2E2-AD60-41BB-9CBE-E4FCB47EA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3" name="Rectangle 3">
            <a:extLst>
              <a:ext uri="{FF2B5EF4-FFF2-40B4-BE49-F238E27FC236}">
                <a16:creationId xmlns:a16="http://schemas.microsoft.com/office/drawing/2014/main" id="{252D9C71-3DB8-4242-8AD3-B763758A2F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6732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B797283F-5503-41D8-BA54-3A8126064B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3274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08BCA-1B48-4A7F-A909-E1BFD3579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2113B-0DA1-46F5-81CA-821250AC2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813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082287-E0F5-471B-B062-E0945B9A5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1600200"/>
            <a:ext cx="27432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5CB24D-46E1-4D19-9DAE-5F6D23B21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8026400" cy="4114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770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1" descr="financial-bkg3">
            <a:extLst>
              <a:ext uri="{FF2B5EF4-FFF2-40B4-BE49-F238E27FC236}">
                <a16:creationId xmlns:a16="http://schemas.microsoft.com/office/drawing/2014/main" id="{746D0F28-47C5-4C5A-823E-2EF2EEBCA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A4ACDA6B-1BC0-4BD3-9271-52804EE38D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06400" y="1"/>
            <a:ext cx="11262784" cy="11652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E039FBE5-3E5D-4AAF-B346-B7FA42EBBF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62718" y="2165351"/>
            <a:ext cx="9317567" cy="4081463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410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77D9-BBD5-4856-BF79-F95434F2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8BD92-0F8A-402E-A798-A6CE952B2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501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30812-8CED-4AEA-97F5-86FE4D350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4F505-7573-4966-84CB-A8DA1FA78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895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6E88-3900-493D-9935-AC51EFB4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0B7C4-99F5-45D5-A9FB-6EB027012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6267" y="1470025"/>
            <a:ext cx="4368800" cy="4946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E1912-BE0E-45E3-9910-53E994797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98267" y="1470025"/>
            <a:ext cx="4368800" cy="4946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2022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3077C-FC4D-435D-B58D-D0B71F25F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AC74C-06D4-494F-9839-B7066CF08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6027-91DD-4890-8DF2-2C0752303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BD0438-C01D-4FF0-A7BF-B053337F0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34E484-4C86-4FBF-AC27-729ECD692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0759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A5F1-5C2B-4D27-B4E3-4A8BAEFF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9338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011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9E98A-A2C5-4B7A-BC5C-CD0B1ABC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5A8F-72BC-4D9A-82C9-1EBD363BD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D0480-FD7B-4DA7-A44C-C04844B73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14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B56F-780A-4A71-B093-C02CF9E80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7CD32-2DAB-454C-979A-90A485E49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6674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DB6F5-F37C-4412-B9E8-C4D342BB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0AE6F-33E5-41F5-BAF7-9C3E29CFF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C82ED-5F78-44FE-8EFB-FD283E664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2373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B3A0-9A68-45BC-9CC9-5AD3D5518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8E369-01CD-4F9C-B89A-0F1403B99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2211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BAEDB-96FF-4D4F-9EA4-EF4F06A8DC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96400" y="1"/>
            <a:ext cx="2895600" cy="6416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B15DB-C987-484B-BF8F-67A24031C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1"/>
            <a:ext cx="8483600" cy="6416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3640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ED97DD6-9ACA-41F1-9024-49EA23B7D7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34F4A86-F117-4729-9A8C-EC16BCAF49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004DE00-C1F2-4311-A660-D32EABDA2D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C9152E7-A032-463F-92F0-15796346C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4ED5EF44-BE79-45FD-A57A-B2A4FAA0D1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B93E23A-4DFA-40E6-B700-3D22D3CFB5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848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CBC32-FEF1-44A6-81DB-709A6F9FC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441D4-5FB8-4401-8042-13A95C2CD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799D9-868A-42B8-B20B-ECCF491D8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EAB8A-18C4-478B-B573-6AA86D84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F7FE9-9737-4575-AC52-22963BC44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52C7D-E917-43BD-9451-E16D0D8BFD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31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7342-4F91-4A80-ABB1-586B224EE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AF351-20B2-41E2-AA38-7A3274BE6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6B85F-D139-427B-A13F-A35060BB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602AC-AE49-40F4-B859-43D15C94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80BDE-3D32-482E-9D0C-F34898940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84C08-1FE7-4CAD-A14A-F95144BF80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7695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532A-9C31-4930-A8AB-A2325EFC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70B9-FAF5-4FDA-85C8-72F12AC8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BB0EB-C68A-4ECD-A1DB-98CE343DD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3B5F0-8153-4A85-BB7F-31C97255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C0448-D1AC-4DA4-A548-2119C92F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BFB06-6948-4085-9E02-819D5025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1446F-26F1-43F9-9A25-CFCCDB66AA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8857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675C-5094-4081-9A5C-1F40497D7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AED2B-68D0-41CB-B19B-20B27508D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F79DB-9224-4E1B-86D2-F9CBE1FC8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384F5-641D-4BB3-9F1C-B49BFA9A8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A7D1ED-6FEF-42C0-82EE-268F6BEAB1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47B041-04C5-46D3-ABD7-A15C8C81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0A6C84-FC62-4011-B7EA-BAD8DC72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7CDD2D-71E0-4509-957E-51036FC1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E2D6C-CB38-4576-84DA-968F92A7B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6073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3F5F-B1B3-4449-8E40-8A4F1ECDD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80CD52-B319-4BDC-87CA-9EDE5A09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B93EA-6400-4B1B-A9F0-08D963EE0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962F51-C9EE-4DFE-A232-A32C6AF2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8E56B-D66D-4A70-8A31-A474F7B252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188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50EEF-1E76-4DF1-A7DB-11FAE473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AED4BE-D87C-4B5A-A5C1-5FB38AFEC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7F024-8913-4421-8C4E-9E17E045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52BA-3D68-4F99-B39D-D2B813252A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48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43577-10F8-4A04-B3C0-C3A6917D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4503A-7CD9-49F8-9C58-580931961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2476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AE3C7-61D4-4529-AC38-AD6EF36C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44986-FC50-43DD-87AF-2C0BE7198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287EC-CEA1-42CE-8D1B-34F3655E9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42D70-5380-4CF9-999F-26F95B13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E91FD-F6F9-4E04-8DD2-8429B324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36D77-9A8B-478F-8F01-89171672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D1079-0CD7-498A-B8B9-7C6796553A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3660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53B15-6183-4FEA-B965-B7103EF6F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3745A7-A2D8-457F-9230-64AA9D9C9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8B7BD-E4E1-4F55-A7D3-BB3B959AB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A6710-485F-448E-84BD-14F8DCBF3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C492-A65D-4F16-B839-65E1BD2A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2B55A-B9F3-43A9-BF24-BE470E25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7296A-231C-4FAE-BC4E-C837D89E0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9711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EE35-5C64-42AC-ACBF-C7E59AAF6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DABE2-BD9C-4125-B3B7-36306473C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F460C-00A8-41A4-938C-532305A5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5F2DD-8BE3-4D4D-8959-6D9B36B9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AA3E2-3536-45D4-B84A-F71E8CE3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D0CC-ACE6-43E0-B1DE-9BDB759AE6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2353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DDB3ED-1823-4165-89E8-D2725E4FAE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3E871-A054-40F8-8F97-2F70EF6B2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984F6-C074-426D-970C-FD96AE99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BE00C-B47C-49D8-A412-0C1E1EA1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DA450-7699-4BA9-B2E0-0E6CAC12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5DE68-20C6-4221-B951-BB3715C5D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982F-08C0-495B-BB0B-62292EA80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3EF3-3D83-4D44-A7C3-5C7B4A2E7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3048000"/>
            <a:ext cx="5384800" cy="2667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DB9BE-69E5-456F-9370-900ECE801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3048000"/>
            <a:ext cx="5384800" cy="2667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894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FE98A-0D96-49CA-BA99-7B0C3E305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80AA8-1EE9-418C-9020-E133019DC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806A9-3134-4084-9880-D7C0CB0B9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12F82-26A2-43BD-89A7-2D3FEB209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3B19E8-458F-4769-A1E1-A86BBD614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938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03127-703A-41AB-B2EE-4D572D655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9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21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5D58-8374-4C38-8184-FA7DF5004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306E-CBD8-4FD5-BFAE-3D0594CBB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18296F-AB66-44C9-BCA0-E961ECC5B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98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8AD7F-691A-4B99-926D-C7A4CB4A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3E4D45-5014-4750-A290-F8E232D74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4E437-660B-4602-A448-4D389C0D3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45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6" name="Picture 10" descr="hitech_bkg_green">
            <a:extLst>
              <a:ext uri="{FF2B5EF4-FFF2-40B4-BE49-F238E27FC236}">
                <a16:creationId xmlns:a16="http://schemas.microsoft.com/office/drawing/2014/main" id="{53430B36-1F16-408B-A163-2F744AD5B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3" name="Rectangle 7">
            <a:extLst>
              <a:ext uri="{FF2B5EF4-FFF2-40B4-BE49-F238E27FC236}">
                <a16:creationId xmlns:a16="http://schemas.microsoft.com/office/drawing/2014/main" id="{6A5C7B88-D25A-4193-BE1C-F2AE9B9EE7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6002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9DCC2128-446A-46CE-98FD-0F071B1C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3048000"/>
            <a:ext cx="109728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396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rgbClr val="FFFF99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FFFF99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FFFF99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FFFF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4" name="Picture 18" descr="financial-bkg3">
            <a:extLst>
              <a:ext uri="{FF2B5EF4-FFF2-40B4-BE49-F238E27FC236}">
                <a16:creationId xmlns:a16="http://schemas.microsoft.com/office/drawing/2014/main" id="{50A19158-3642-4862-BF79-B57B92CCA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Rectangle 11">
            <a:extLst>
              <a:ext uri="{FF2B5EF4-FFF2-40B4-BE49-F238E27FC236}">
                <a16:creationId xmlns:a16="http://schemas.microsoft.com/office/drawing/2014/main" id="{ABA4AFAC-7D5D-4239-A763-25CC34B3A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"/>
            <a:ext cx="11582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2EAE0FE8-D40D-4992-A854-A6CAF9854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26267" y="1470025"/>
            <a:ext cx="8940800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089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D00E43-C53F-4F35-8980-6008CC94D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D09608-184B-4485-9E02-4F856042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5FB4782-2F5C-4405-80FF-376B708F62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12112B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229281-B34B-4F70-A2F4-D95BCFA229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12112B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6B6E40B-887E-44F3-B821-1CBC56320F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12112B"/>
                </a:solidFill>
                <a:latin typeface="+mn-lt"/>
              </a:defRPr>
            </a:lvl1pPr>
          </a:lstStyle>
          <a:p>
            <a:fld id="{54FAC0FA-8982-482E-86C3-774D6DBC1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27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12112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2112B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rgbClr val="12112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rgbClr val="12112B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12112B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12112B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12112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thsc.edu/finance/business-managers-meetings/documents/Quick-Reference-Guide.pdf" TargetMode="External"/><Relationship Id="rId3" Type="http://schemas.openxmlformats.org/officeDocument/2006/relationships/hyperlink" Target="http://www.uthsc.edu/finance/business-managers-meetings/documents/UTHSC-Class-Descriptions.docx" TargetMode="External"/><Relationship Id="rId7" Type="http://schemas.openxmlformats.org/officeDocument/2006/relationships/hyperlink" Target="http://www.uthsc.edu/finance/business-managers-meetings/documents/TDP-FORM-2017.pdf" TargetMode="External"/><Relationship Id="rId2" Type="http://schemas.openxmlformats.org/officeDocument/2006/relationships/hyperlink" Target="https://www.uthsc.edu/hr/employee-relations/sick_leave_bank/index.php" TargetMode="Externa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://www.uthsc.edu/finance/business-manager-meetings/documents/calendar-new-051718.pdf" TargetMode="External"/><Relationship Id="rId5" Type="http://schemas.openxmlformats.org/officeDocument/2006/relationships/hyperlink" Target="http://www.uthsc.edu/finance/business-managers-meetings/documents/Workers-Compensation-Injury-Report.pdf" TargetMode="External"/><Relationship Id="rId4" Type="http://schemas.openxmlformats.org/officeDocument/2006/relationships/hyperlink" Target="http://www.uthsc.edu/finance/business-manager-meetings/documents/workerscomp-reporting-procedures.pdf" TargetMode="External"/><Relationship Id="rId9" Type="http://schemas.openxmlformats.org/officeDocument/2006/relationships/hyperlink" Target="http://www.uthsc.edu/finance/documents/fy2018-processing-dat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437" y="68616"/>
            <a:ext cx="9826416" cy="167860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CAMPUS-WIDE BUSINESS MANAGERS MEETING</a:t>
            </a:r>
            <a:br>
              <a:rPr lang="en-US" sz="2800" dirty="0"/>
            </a:br>
            <a:r>
              <a:rPr lang="en-US" sz="3600" kern="2500" spc="1000" dirty="0">
                <a:solidFill>
                  <a:schemeClr val="accent1"/>
                </a:solidFill>
              </a:rPr>
              <a:t>AGENDA</a:t>
            </a:r>
            <a:br>
              <a:rPr lang="en-US" sz="2800" dirty="0"/>
            </a:br>
            <a:r>
              <a:rPr lang="en-US" sz="2000" dirty="0"/>
              <a:t>May 17, 2018</a:t>
            </a:r>
            <a:br>
              <a:rPr lang="en-US" sz="2000" dirty="0"/>
            </a:br>
            <a:r>
              <a:rPr lang="en-US" sz="1600" i="1" dirty="0"/>
              <a:t>1:30 – 3:00 PM | </a:t>
            </a:r>
            <a:r>
              <a:rPr lang="en-US" sz="1600" i="1" dirty="0" err="1"/>
              <a:t>GEB</a:t>
            </a:r>
            <a:r>
              <a:rPr lang="en-US" sz="1600" i="1" dirty="0"/>
              <a:t> A104</a:t>
            </a:r>
            <a:endParaRPr lang="en-US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85313"/>
              </p:ext>
            </p:extLst>
          </p:nvPr>
        </p:nvGraphicFramePr>
        <p:xfrm>
          <a:off x="942110" y="1878836"/>
          <a:ext cx="10455758" cy="42062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388940">
                  <a:extLst>
                    <a:ext uri="{9D8B030D-6E8A-4147-A177-3AD203B41FA5}">
                      <a16:colId xmlns:a16="http://schemas.microsoft.com/office/drawing/2014/main" val="1261185904"/>
                    </a:ext>
                  </a:extLst>
                </a:gridCol>
                <a:gridCol w="2066818">
                  <a:extLst>
                    <a:ext uri="{9D8B030D-6E8A-4147-A177-3AD203B41FA5}">
                      <a16:colId xmlns:a16="http://schemas.microsoft.com/office/drawing/2014/main" val="3380004860"/>
                    </a:ext>
                  </a:extLst>
                </a:gridCol>
              </a:tblGrid>
              <a:tr h="347885">
                <a:tc>
                  <a:txBody>
                    <a:bodyPr/>
                    <a:lstStyle/>
                    <a:p>
                      <a:r>
                        <a:rPr lang="en-US" sz="16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PRESENTERS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516057"/>
                  </a:ext>
                </a:extLst>
              </a:tr>
              <a:tr h="2458910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b="1" baseline="0" dirty="0"/>
                        <a:t>HUMAN RESOURCES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QEP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Update </a:t>
                      </a:r>
                      <a:r>
                        <a:rPr lang="en-US" sz="13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(SACS requirement)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Sick Leave Bank Open Enrollment </a:t>
                      </a:r>
                      <a:r>
                        <a:rPr lang="en-US" sz="130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(April 1 – June 30)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Retirement Notification Letter to Employees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June Training Opportunities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Employees Not Paid in the Past 12 Months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Workers Compensation:  State Charges Departments for Non-Compliance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FORMS: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Procedures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Injury Report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Return to Work Calendar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Transitional Duty Plan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Quick Reference Guide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300" dirty="0"/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900043"/>
                  </a:ext>
                </a:extLst>
              </a:tr>
              <a:tr h="1399444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b="1" baseline="0" dirty="0"/>
                        <a:t>FINANCE</a:t>
                      </a:r>
                    </a:p>
                    <a:p>
                      <a:pPr marL="742950" lvl="1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Employees</a:t>
                      </a:r>
                    </a:p>
                    <a:p>
                      <a:pPr marL="742950" lvl="1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Year End Processing Deadlines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Travel/CONCUR Update</a:t>
                      </a:r>
                    </a:p>
                    <a:p>
                      <a:pPr marL="742950" lvl="1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en-US" sz="1300" baseline="0" dirty="0"/>
                        <a:t>Tony Ferrara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aseline="0" dirty="0"/>
                    </a:p>
                    <a:p>
                      <a:pPr algn="l">
                        <a:spcAft>
                          <a:spcPts val="900"/>
                        </a:spcAft>
                      </a:pPr>
                      <a:r>
                        <a:rPr lang="en-US" sz="1300" baseline="0" dirty="0"/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85656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90253" y="6348304"/>
            <a:ext cx="8559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kern="2500" dirty="0"/>
              <a:t>Next Scheduled Meeting Date:  June 21, 2018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228798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inancial">
  <a:themeElements>
    <a:clrScheme name="financi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nanci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nanci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inanc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hitech</Template>
  <TotalTime>1108</TotalTime>
  <Words>97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Trebuchet MS</vt:lpstr>
      <vt:lpstr>Custom Design</vt:lpstr>
      <vt:lpstr>financial</vt:lpstr>
      <vt:lpstr>Finance</vt:lpstr>
      <vt:lpstr>CAMPUS-WIDE BUSINESS MANAGERS MEETING AGENDA May 17, 2018 1:30 – 3:00 PM | GEB A104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CAMPUS-WIDE BUSINESS MANAGERS MEETING AGENDA August 16, 2016</dc:title>
  <dc:creator>McClarin, Jacquelyne R</dc:creator>
  <cp:lastModifiedBy>Jackie Cotton</cp:lastModifiedBy>
  <cp:revision>52</cp:revision>
  <cp:lastPrinted>2018-05-11T21:05:36Z</cp:lastPrinted>
  <dcterms:created xsi:type="dcterms:W3CDTF">2016-08-18T13:27:23Z</dcterms:created>
  <dcterms:modified xsi:type="dcterms:W3CDTF">2018-05-15T13:55:14Z</dcterms:modified>
</cp:coreProperties>
</file>