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51206400" cy="38404800"/>
  <p:notesSz cx="6858000" cy="9144000"/>
  <p:defaultTextStyle>
    <a:defPPr>
      <a:defRPr lang="en-US"/>
    </a:defPPr>
    <a:lvl1pPr marL="0" algn="l" defTabSz="2560320" rtl="0" eaLnBrk="1" latinLnBrk="0" hangingPunct="1">
      <a:defRPr sz="10080" kern="1200">
        <a:solidFill>
          <a:schemeClr val="tx1"/>
        </a:solidFill>
        <a:latin typeface="+mn-lt"/>
        <a:ea typeface="+mn-ea"/>
        <a:cs typeface="+mn-cs"/>
      </a:defRPr>
    </a:lvl1pPr>
    <a:lvl2pPr marL="2560320" algn="l" defTabSz="2560320" rtl="0" eaLnBrk="1" latinLnBrk="0" hangingPunct="1">
      <a:defRPr sz="10080" kern="1200">
        <a:solidFill>
          <a:schemeClr val="tx1"/>
        </a:solidFill>
        <a:latin typeface="+mn-lt"/>
        <a:ea typeface="+mn-ea"/>
        <a:cs typeface="+mn-cs"/>
      </a:defRPr>
    </a:lvl2pPr>
    <a:lvl3pPr marL="5120640" algn="l" defTabSz="2560320" rtl="0" eaLnBrk="1" latinLnBrk="0" hangingPunct="1">
      <a:defRPr sz="10080" kern="1200">
        <a:solidFill>
          <a:schemeClr val="tx1"/>
        </a:solidFill>
        <a:latin typeface="+mn-lt"/>
        <a:ea typeface="+mn-ea"/>
        <a:cs typeface="+mn-cs"/>
      </a:defRPr>
    </a:lvl3pPr>
    <a:lvl4pPr marL="7680960" algn="l" defTabSz="2560320" rtl="0" eaLnBrk="1" latinLnBrk="0" hangingPunct="1">
      <a:defRPr sz="10080" kern="1200">
        <a:solidFill>
          <a:schemeClr val="tx1"/>
        </a:solidFill>
        <a:latin typeface="+mn-lt"/>
        <a:ea typeface="+mn-ea"/>
        <a:cs typeface="+mn-cs"/>
      </a:defRPr>
    </a:lvl4pPr>
    <a:lvl5pPr marL="10241280" algn="l" defTabSz="2560320" rtl="0" eaLnBrk="1" latinLnBrk="0" hangingPunct="1">
      <a:defRPr sz="10080" kern="1200">
        <a:solidFill>
          <a:schemeClr val="tx1"/>
        </a:solidFill>
        <a:latin typeface="+mn-lt"/>
        <a:ea typeface="+mn-ea"/>
        <a:cs typeface="+mn-cs"/>
      </a:defRPr>
    </a:lvl5pPr>
    <a:lvl6pPr marL="12801600" algn="l" defTabSz="2560320" rtl="0" eaLnBrk="1" latinLnBrk="0" hangingPunct="1">
      <a:defRPr sz="10080" kern="1200">
        <a:solidFill>
          <a:schemeClr val="tx1"/>
        </a:solidFill>
        <a:latin typeface="+mn-lt"/>
        <a:ea typeface="+mn-ea"/>
        <a:cs typeface="+mn-cs"/>
      </a:defRPr>
    </a:lvl6pPr>
    <a:lvl7pPr marL="15361920" algn="l" defTabSz="2560320" rtl="0" eaLnBrk="1" latinLnBrk="0" hangingPunct="1">
      <a:defRPr sz="10080" kern="1200">
        <a:solidFill>
          <a:schemeClr val="tx1"/>
        </a:solidFill>
        <a:latin typeface="+mn-lt"/>
        <a:ea typeface="+mn-ea"/>
        <a:cs typeface="+mn-cs"/>
      </a:defRPr>
    </a:lvl7pPr>
    <a:lvl8pPr marL="17922240" algn="l" defTabSz="2560320" rtl="0" eaLnBrk="1" latinLnBrk="0" hangingPunct="1">
      <a:defRPr sz="10080" kern="1200">
        <a:solidFill>
          <a:schemeClr val="tx1"/>
        </a:solidFill>
        <a:latin typeface="+mn-lt"/>
        <a:ea typeface="+mn-ea"/>
        <a:cs typeface="+mn-cs"/>
      </a:defRPr>
    </a:lvl8pPr>
    <a:lvl9pPr marL="20482560" algn="l" defTabSz="2560320" rtl="0" eaLnBrk="1" latinLnBrk="0" hangingPunct="1">
      <a:defRPr sz="1008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B6A8EDD-E2E7-8740-BF40-B665BDED2F2F}">
          <p14:sldIdLst>
            <p14:sldId id="257"/>
          </p14:sldIdLst>
        </p14:section>
      </p14:sectionLst>
    </p:ext>
    <p:ext uri="{EFAFB233-063F-42B5-8137-9DF3F51BA10A}">
      <p15:sldGuideLst xmlns:p15="http://schemas.microsoft.com/office/powerpoint/2012/main">
        <p15:guide id="1" orient="horz" pos="12096"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08" autoAdjust="0"/>
    <p:restoredTop sz="99615" autoAdjust="0"/>
  </p:normalViewPr>
  <p:slideViewPr>
    <p:cSldViewPr snapToGrid="0" snapToObjects="1">
      <p:cViewPr varScale="1">
        <p:scale>
          <a:sx n="21" d="100"/>
          <a:sy n="21" d="100"/>
        </p:scale>
        <p:origin x="1926" y="60"/>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6000" b="1">
                <a:solidFill>
                  <a:schemeClr val="tx1"/>
                </a:solidFill>
                <a:latin typeface="Arial" panose="020B0604020202020204" pitchFamily="34" charset="0"/>
                <a:cs typeface="Arial" panose="020B0604020202020204" pitchFamily="34" charset="0"/>
              </a:rPr>
              <a:t>Day 1 Dock1 </a:t>
            </a:r>
          </a:p>
        </c:rich>
      </c:tx>
      <c:layout>
        <c:manualLayout>
          <c:xMode val="edge"/>
          <c:yMode val="edge"/>
          <c:x val="0.41059744648609398"/>
          <c:y val="6.7424692954907703E-2"/>
        </c:manualLayout>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21324618311833399"/>
          <c:y val="0.162140665532785"/>
          <c:w val="0.73473267365447403"/>
          <c:h val="0.64437105469397304"/>
        </c:manualLayout>
      </c:layout>
      <c:barChart>
        <c:barDir val="col"/>
        <c:grouping val="clustered"/>
        <c:varyColors val="0"/>
        <c:ser>
          <c:idx val="0"/>
          <c:order val="0"/>
          <c:tx>
            <c:strRef>
              <c:f>'[Akita vs. B6 Raw Data Normalized B6 NI ONLY (1).xlsx]Spns1_Dock1'!$L$37</c:f>
              <c:strCache>
                <c:ptCount val="1"/>
                <c:pt idx="0">
                  <c:v>Non-Ischemic</c:v>
                </c:pt>
              </c:strCache>
            </c:strRef>
          </c:tx>
          <c:spPr>
            <a:solidFill>
              <a:schemeClr val="accent1"/>
            </a:solidFill>
            <a:ln w="38100">
              <a:solidFill>
                <a:schemeClr val="tx1"/>
              </a:solidFill>
            </a:ln>
            <a:effectLst/>
          </c:spPr>
          <c:invertIfNegative val="0"/>
          <c:errBars>
            <c:errBarType val="both"/>
            <c:errValType val="cust"/>
            <c:noEndCap val="0"/>
            <c:plus>
              <c:numRef>
                <c:f>'[Akita vs. B6 Raw Data Normalized B6 NI ONLY (1).xlsx]Spns1_Dock1'!$M$39:$N$39</c:f>
                <c:numCache>
                  <c:formatCode>General</c:formatCode>
                  <c:ptCount val="2"/>
                  <c:pt idx="0">
                    <c:v>0.69571259718322898</c:v>
                  </c:pt>
                  <c:pt idx="1">
                    <c:v>1.0989987488000799E-2</c:v>
                  </c:pt>
                </c:numCache>
              </c:numRef>
            </c:plus>
            <c:minus>
              <c:numRef>
                <c:f>'[Akita vs. B6 Raw Data Normalized B6 NI ONLY (1).xlsx]Spns1_Dock1'!$M$39:$N$39</c:f>
                <c:numCache>
                  <c:formatCode>General</c:formatCode>
                  <c:ptCount val="2"/>
                  <c:pt idx="0">
                    <c:v>0.69571259718322898</c:v>
                  </c:pt>
                  <c:pt idx="1">
                    <c:v>1.0989987488000799E-2</c:v>
                  </c:pt>
                </c:numCache>
              </c:numRef>
            </c:minus>
            <c:spPr>
              <a:noFill/>
              <a:ln w="76200" cap="flat" cmpd="sng" algn="ctr">
                <a:solidFill>
                  <a:schemeClr val="tx1"/>
                </a:solidFill>
                <a:round/>
              </a:ln>
              <a:effectLst/>
            </c:spPr>
          </c:errBars>
          <c:cat>
            <c:strRef>
              <c:f>'[Akita vs. B6 Raw Data Normalized B6 NI ONLY (1).xlsx]Spns1_Dock1'!$M$36:$N$36</c:f>
              <c:strCache>
                <c:ptCount val="2"/>
                <c:pt idx="0">
                  <c:v>Non-Diabetic</c:v>
                </c:pt>
                <c:pt idx="1">
                  <c:v>Type 1 Diabetic</c:v>
                </c:pt>
              </c:strCache>
            </c:strRef>
          </c:cat>
          <c:val>
            <c:numRef>
              <c:f>'[Akita vs. B6 Raw Data Normalized B6 NI ONLY (1).xlsx]Spns1_Dock1'!$M$37:$N$37</c:f>
              <c:numCache>
                <c:formatCode>General</c:formatCode>
                <c:ptCount val="2"/>
                <c:pt idx="0">
                  <c:v>1.4577923085015041</c:v>
                </c:pt>
                <c:pt idx="1">
                  <c:v>2.94644323823595E-2</c:v>
                </c:pt>
              </c:numCache>
            </c:numRef>
          </c:val>
          <c:extLst>
            <c:ext xmlns:c16="http://schemas.microsoft.com/office/drawing/2014/chart" uri="{C3380CC4-5D6E-409C-BE32-E72D297353CC}">
              <c16:uniqueId val="{00000000-9869-4011-983E-5246E200F814}"/>
            </c:ext>
          </c:extLst>
        </c:ser>
        <c:ser>
          <c:idx val="1"/>
          <c:order val="1"/>
          <c:tx>
            <c:strRef>
              <c:f>'[Akita vs. B6 Raw Data Normalized B6 NI ONLY (1).xlsx]Spns1_Dock1'!$L$38</c:f>
              <c:strCache>
                <c:ptCount val="1"/>
                <c:pt idx="0">
                  <c:v>Ischemic</c:v>
                </c:pt>
              </c:strCache>
            </c:strRef>
          </c:tx>
          <c:spPr>
            <a:solidFill>
              <a:schemeClr val="accent2"/>
            </a:solidFill>
            <a:ln w="38100">
              <a:solidFill>
                <a:schemeClr val="tx1"/>
              </a:solidFill>
            </a:ln>
            <a:effectLst/>
          </c:spPr>
          <c:invertIfNegative val="0"/>
          <c:errBars>
            <c:errBarType val="both"/>
            <c:errValType val="cust"/>
            <c:noEndCap val="0"/>
            <c:plus>
              <c:numRef>
                <c:f>'[Akita vs. B6 Raw Data Normalized B6 NI ONLY (1).xlsx]Spns1_Dock1'!$M$40:$N$40</c:f>
                <c:numCache>
                  <c:formatCode>General</c:formatCode>
                  <c:ptCount val="2"/>
                  <c:pt idx="0">
                    <c:v>1.11451942088423E-2</c:v>
                  </c:pt>
                  <c:pt idx="1">
                    <c:v>3.9669902058979203E-2</c:v>
                  </c:pt>
                </c:numCache>
              </c:numRef>
            </c:plus>
            <c:minus>
              <c:numRef>
                <c:f>'[Akita vs. B6 Raw Data Normalized B6 NI ONLY (1).xlsx]Spns1_Dock1'!$M$40:$N$40</c:f>
                <c:numCache>
                  <c:formatCode>General</c:formatCode>
                  <c:ptCount val="2"/>
                  <c:pt idx="0">
                    <c:v>1.11451942088423E-2</c:v>
                  </c:pt>
                  <c:pt idx="1">
                    <c:v>3.9669902058979203E-2</c:v>
                  </c:pt>
                </c:numCache>
              </c:numRef>
            </c:minus>
            <c:spPr>
              <a:noFill/>
              <a:ln w="76200" cap="flat" cmpd="sng" algn="ctr">
                <a:solidFill>
                  <a:schemeClr val="tx1"/>
                </a:solidFill>
                <a:round/>
              </a:ln>
              <a:effectLst/>
            </c:spPr>
          </c:errBars>
          <c:cat>
            <c:strRef>
              <c:f>'[Akita vs. B6 Raw Data Normalized B6 NI ONLY (1).xlsx]Spns1_Dock1'!$M$36:$N$36</c:f>
              <c:strCache>
                <c:ptCount val="2"/>
                <c:pt idx="0">
                  <c:v>Non-Diabetic</c:v>
                </c:pt>
                <c:pt idx="1">
                  <c:v>Type 1 Diabetic</c:v>
                </c:pt>
              </c:strCache>
            </c:strRef>
          </c:cat>
          <c:val>
            <c:numRef>
              <c:f>'[Akita vs. B6 Raw Data Normalized B6 NI ONLY (1).xlsx]Spns1_Dock1'!$M$38:$N$38</c:f>
              <c:numCache>
                <c:formatCode>General</c:formatCode>
                <c:ptCount val="2"/>
                <c:pt idx="0">
                  <c:v>3.8471039731545302E-2</c:v>
                </c:pt>
                <c:pt idx="1">
                  <c:v>0.11401420211660999</c:v>
                </c:pt>
              </c:numCache>
            </c:numRef>
          </c:val>
          <c:extLst>
            <c:ext xmlns:c16="http://schemas.microsoft.com/office/drawing/2014/chart" uri="{C3380CC4-5D6E-409C-BE32-E72D297353CC}">
              <c16:uniqueId val="{00000001-9869-4011-983E-5246E200F814}"/>
            </c:ext>
          </c:extLst>
        </c:ser>
        <c:dLbls>
          <c:showLegendKey val="0"/>
          <c:showVal val="0"/>
          <c:showCatName val="0"/>
          <c:showSerName val="0"/>
          <c:showPercent val="0"/>
          <c:showBubbleSize val="0"/>
        </c:dLbls>
        <c:gapWidth val="219"/>
        <c:overlap val="-27"/>
        <c:axId val="-1942340512"/>
        <c:axId val="-1939273568"/>
      </c:barChart>
      <c:catAx>
        <c:axId val="-1942340512"/>
        <c:scaling>
          <c:orientation val="minMax"/>
        </c:scaling>
        <c:delete val="0"/>
        <c:axPos val="b"/>
        <c:numFmt formatCode="General" sourceLinked="1"/>
        <c:majorTickMark val="none"/>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45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39273568"/>
        <c:crosses val="autoZero"/>
        <c:auto val="1"/>
        <c:lblAlgn val="ctr"/>
        <c:lblOffset val="100"/>
        <c:noMultiLvlLbl val="0"/>
      </c:catAx>
      <c:valAx>
        <c:axId val="-1939273568"/>
        <c:scaling>
          <c:orientation val="minMax"/>
        </c:scaling>
        <c:delete val="0"/>
        <c:axPos val="l"/>
        <c:title>
          <c:tx>
            <c:rich>
              <a:bodyPr rot="-5400000" spcFirstLastPara="1" vertOverflow="ellipsis" vert="horz" wrap="square" anchor="ctr" anchorCtr="1"/>
              <a:lstStyle/>
              <a:p>
                <a:pPr>
                  <a:defRPr sz="45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4500" b="1" baseline="0" dirty="0">
                    <a:solidFill>
                      <a:sysClr val="windowText" lastClr="000000"/>
                    </a:solidFill>
                    <a:latin typeface="Arial" panose="020B0604020202020204" pitchFamily="34" charset="0"/>
                    <a:cs typeface="Arial" panose="020B0604020202020204" pitchFamily="34" charset="0"/>
                  </a:rPr>
                  <a:t>Fold Change (Ischemic/Non-Ischemic)</a:t>
                </a:r>
              </a:p>
            </c:rich>
          </c:tx>
          <c:layout/>
          <c:overlay val="0"/>
          <c:spPr>
            <a:noFill/>
            <a:ln>
              <a:noFill/>
            </a:ln>
            <a:effectLst/>
          </c:spPr>
          <c:txPr>
            <a:bodyPr rot="-5400000" spcFirstLastPara="1" vertOverflow="ellipsis" vert="horz" wrap="square" anchor="ctr" anchorCtr="1"/>
            <a:lstStyle/>
            <a:p>
              <a:pPr>
                <a:defRPr sz="45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38100">
            <a:solidFill>
              <a:schemeClr val="tx1"/>
            </a:solidFill>
          </a:ln>
          <a:effectLst/>
        </c:spPr>
        <c:txPr>
          <a:bodyPr rot="-60000000" spcFirstLastPara="1" vertOverflow="ellipsis" vert="horz" wrap="square" anchor="ctr" anchorCtr="1"/>
          <a:lstStyle/>
          <a:p>
            <a:pPr>
              <a:defRPr sz="45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942340512"/>
        <c:crosses val="autoZero"/>
        <c:crossBetween val="between"/>
      </c:valAx>
      <c:spPr>
        <a:noFill/>
        <a:ln>
          <a:noFill/>
        </a:ln>
        <a:effectLst/>
      </c:spPr>
    </c:plotArea>
    <c:legend>
      <c:legendPos val="b"/>
      <c:layout>
        <c:manualLayout>
          <c:xMode val="edge"/>
          <c:yMode val="edge"/>
          <c:x val="0.25710140045264102"/>
          <c:y val="0.90917622122475406"/>
          <c:w val="0.63736462544293104"/>
          <c:h val="7.7382306859983901E-2"/>
        </c:manualLayout>
      </c:layout>
      <c:overlay val="0"/>
      <c:spPr>
        <a:noFill/>
        <a:ln>
          <a:noFill/>
        </a:ln>
        <a:effectLst/>
      </c:spPr>
      <c:txPr>
        <a:bodyPr rot="0" spcFirstLastPara="1" vertOverflow="ellipsis" vert="horz" wrap="square" anchor="ctr" anchorCtr="1"/>
        <a:lstStyle/>
        <a:p>
          <a:pPr>
            <a:defRPr sz="45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6000" b="1" dirty="0">
                <a:solidFill>
                  <a:schemeClr val="tx1"/>
                </a:solidFill>
                <a:latin typeface="Arial" panose="020B0604020202020204" pitchFamily="34" charset="0"/>
                <a:cs typeface="Arial" panose="020B0604020202020204" pitchFamily="34" charset="0"/>
              </a:rPr>
              <a:t>Day 1 </a:t>
            </a:r>
            <a:r>
              <a:rPr lang="en-US" sz="6000" b="1" baseline="0" dirty="0">
                <a:solidFill>
                  <a:schemeClr val="tx1"/>
                </a:solidFill>
                <a:latin typeface="Arial" panose="020B0604020202020204" pitchFamily="34" charset="0"/>
                <a:cs typeface="Arial" panose="020B0604020202020204" pitchFamily="34" charset="0"/>
              </a:rPr>
              <a:t>Spns1</a:t>
            </a:r>
            <a:r>
              <a:rPr lang="en-US" sz="6000" b="1" dirty="0">
                <a:solidFill>
                  <a:schemeClr val="tx1"/>
                </a:solidFill>
                <a:latin typeface="Arial" panose="020B0604020202020204" pitchFamily="34" charset="0"/>
                <a:cs typeface="Arial" panose="020B0604020202020204" pitchFamily="34" charset="0"/>
              </a:rPr>
              <a:t> </a:t>
            </a:r>
          </a:p>
        </c:rich>
      </c:tx>
      <c:layout>
        <c:manualLayout>
          <c:xMode val="edge"/>
          <c:yMode val="edge"/>
          <c:x val="0.439723538521546"/>
          <c:y val="5.9975476617953598E-2"/>
        </c:manualLayout>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23980775143785801"/>
          <c:y val="0.18583086416845701"/>
          <c:w val="0.72275762493599405"/>
          <c:h val="0.625313587460124"/>
        </c:manualLayout>
      </c:layout>
      <c:barChart>
        <c:barDir val="col"/>
        <c:grouping val="clustered"/>
        <c:varyColors val="0"/>
        <c:ser>
          <c:idx val="0"/>
          <c:order val="0"/>
          <c:tx>
            <c:strRef>
              <c:f>'[Akita vs. B6 Raw Data Normalized B6 NI ONLY (1).xlsx]Spns1_Dock1'!$E$37</c:f>
              <c:strCache>
                <c:ptCount val="1"/>
                <c:pt idx="0">
                  <c:v>Non-Ischemic</c:v>
                </c:pt>
              </c:strCache>
            </c:strRef>
          </c:tx>
          <c:spPr>
            <a:solidFill>
              <a:schemeClr val="accent1"/>
            </a:solidFill>
            <a:ln w="38100">
              <a:solidFill>
                <a:schemeClr val="tx1"/>
              </a:solidFill>
            </a:ln>
            <a:effectLst/>
          </c:spPr>
          <c:invertIfNegative val="0"/>
          <c:errBars>
            <c:errBarType val="both"/>
            <c:errValType val="cust"/>
            <c:noEndCap val="0"/>
            <c:plus>
              <c:numRef>
                <c:f>'[Akita vs. B6 Raw Data Normalized B6 NI ONLY (1).xlsx]Spns1_Dock1'!$F$39:$G$39</c:f>
                <c:numCache>
                  <c:formatCode>General</c:formatCode>
                  <c:ptCount val="2"/>
                  <c:pt idx="0">
                    <c:v>0.29635291050520801</c:v>
                  </c:pt>
                  <c:pt idx="1">
                    <c:v>2.8299393121337699E-3</c:v>
                  </c:pt>
                </c:numCache>
              </c:numRef>
            </c:plus>
            <c:minus>
              <c:numRef>
                <c:f>'[Akita vs. B6 Raw Data Normalized B6 NI ONLY (1).xlsx]Spns1_Dock1'!$F$39:$G$39</c:f>
                <c:numCache>
                  <c:formatCode>General</c:formatCode>
                  <c:ptCount val="2"/>
                  <c:pt idx="0">
                    <c:v>0.29635291050520801</c:v>
                  </c:pt>
                  <c:pt idx="1">
                    <c:v>2.8299393121337699E-3</c:v>
                  </c:pt>
                </c:numCache>
              </c:numRef>
            </c:minus>
            <c:spPr>
              <a:noFill/>
              <a:ln w="76200" cap="flat" cmpd="sng" algn="ctr">
                <a:solidFill>
                  <a:schemeClr val="tx1"/>
                </a:solidFill>
                <a:round/>
              </a:ln>
              <a:effectLst/>
            </c:spPr>
          </c:errBars>
          <c:cat>
            <c:strRef>
              <c:f>'[Akita vs. B6 Raw Data Normalized B6 NI ONLY (1).xlsx]Spns1_Dock1'!$F$36:$G$36</c:f>
              <c:strCache>
                <c:ptCount val="2"/>
                <c:pt idx="0">
                  <c:v>Non-Diabetic</c:v>
                </c:pt>
                <c:pt idx="1">
                  <c:v>Type 1 Diabetic</c:v>
                </c:pt>
              </c:strCache>
            </c:strRef>
          </c:cat>
          <c:val>
            <c:numRef>
              <c:f>'[Akita vs. B6 Raw Data Normalized B6 NI ONLY (1).xlsx]Spns1_Dock1'!$F$37:$G$37</c:f>
              <c:numCache>
                <c:formatCode>General</c:formatCode>
                <c:ptCount val="2"/>
                <c:pt idx="0">
                  <c:v>1.20946296486738</c:v>
                </c:pt>
                <c:pt idx="1">
                  <c:v>9.5665958959358002E-3</c:v>
                </c:pt>
              </c:numCache>
            </c:numRef>
          </c:val>
          <c:extLst>
            <c:ext xmlns:c16="http://schemas.microsoft.com/office/drawing/2014/chart" uri="{C3380CC4-5D6E-409C-BE32-E72D297353CC}">
              <c16:uniqueId val="{00000000-5C5C-4C2F-8801-97059AD6A160}"/>
            </c:ext>
          </c:extLst>
        </c:ser>
        <c:ser>
          <c:idx val="1"/>
          <c:order val="1"/>
          <c:tx>
            <c:strRef>
              <c:f>'[Akita vs. B6 Raw Data Normalized B6 NI ONLY (1).xlsx]Spns1_Dock1'!$E$38</c:f>
              <c:strCache>
                <c:ptCount val="1"/>
                <c:pt idx="0">
                  <c:v>Ischemic</c:v>
                </c:pt>
              </c:strCache>
            </c:strRef>
          </c:tx>
          <c:spPr>
            <a:solidFill>
              <a:schemeClr val="accent2"/>
            </a:solidFill>
            <a:ln w="38100">
              <a:solidFill>
                <a:schemeClr val="tx1"/>
              </a:solidFill>
            </a:ln>
            <a:effectLst/>
          </c:spPr>
          <c:invertIfNegative val="0"/>
          <c:errBars>
            <c:errBarType val="both"/>
            <c:errValType val="cust"/>
            <c:noEndCap val="0"/>
            <c:plus>
              <c:numRef>
                <c:f>'[Akita vs. B6 Raw Data Normalized B6 NI ONLY (1).xlsx]Spns1_Dock1'!$F$40:$G$40</c:f>
                <c:numCache>
                  <c:formatCode>General</c:formatCode>
                  <c:ptCount val="2"/>
                  <c:pt idx="0">
                    <c:v>4.3451337198077101E-3</c:v>
                  </c:pt>
                  <c:pt idx="1">
                    <c:v>1.8142989219788502E-2</c:v>
                  </c:pt>
                </c:numCache>
              </c:numRef>
            </c:plus>
            <c:minus>
              <c:numRef>
                <c:f>'[Akita vs. B6 Raw Data Normalized B6 NI ONLY (1).xlsx]Spns1_Dock1'!$F$40:$G$40</c:f>
                <c:numCache>
                  <c:formatCode>General</c:formatCode>
                  <c:ptCount val="2"/>
                  <c:pt idx="0">
                    <c:v>4.3451337198077101E-3</c:v>
                  </c:pt>
                  <c:pt idx="1">
                    <c:v>1.8142989219788502E-2</c:v>
                  </c:pt>
                </c:numCache>
              </c:numRef>
            </c:minus>
            <c:spPr>
              <a:noFill/>
              <a:ln w="76200" cap="flat" cmpd="sng" algn="ctr">
                <a:solidFill>
                  <a:schemeClr val="tx1"/>
                </a:solidFill>
                <a:round/>
              </a:ln>
              <a:effectLst/>
            </c:spPr>
          </c:errBars>
          <c:cat>
            <c:strRef>
              <c:f>'[Akita vs. B6 Raw Data Normalized B6 NI ONLY (1).xlsx]Spns1_Dock1'!$F$36:$G$36</c:f>
              <c:strCache>
                <c:ptCount val="2"/>
                <c:pt idx="0">
                  <c:v>Non-Diabetic</c:v>
                </c:pt>
                <c:pt idx="1">
                  <c:v>Type 1 Diabetic</c:v>
                </c:pt>
              </c:strCache>
            </c:strRef>
          </c:cat>
          <c:val>
            <c:numRef>
              <c:f>'[Akita vs. B6 Raw Data Normalized B6 NI ONLY (1).xlsx]Spns1_Dock1'!$F$38:$G$38</c:f>
              <c:numCache>
                <c:formatCode>General</c:formatCode>
                <c:ptCount val="2"/>
                <c:pt idx="0">
                  <c:v>3.8656383002832799E-2</c:v>
                </c:pt>
                <c:pt idx="1">
                  <c:v>9.7927393321080303E-2</c:v>
                </c:pt>
              </c:numCache>
            </c:numRef>
          </c:val>
          <c:extLst>
            <c:ext xmlns:c16="http://schemas.microsoft.com/office/drawing/2014/chart" uri="{C3380CC4-5D6E-409C-BE32-E72D297353CC}">
              <c16:uniqueId val="{00000001-5C5C-4C2F-8801-97059AD6A160}"/>
            </c:ext>
          </c:extLst>
        </c:ser>
        <c:dLbls>
          <c:showLegendKey val="0"/>
          <c:showVal val="0"/>
          <c:showCatName val="0"/>
          <c:showSerName val="0"/>
          <c:showPercent val="0"/>
          <c:showBubbleSize val="0"/>
        </c:dLbls>
        <c:gapWidth val="219"/>
        <c:overlap val="-27"/>
        <c:axId val="-1941073968"/>
        <c:axId val="-1941737264"/>
      </c:barChart>
      <c:catAx>
        <c:axId val="-1941073968"/>
        <c:scaling>
          <c:orientation val="minMax"/>
        </c:scaling>
        <c:delete val="0"/>
        <c:axPos val="b"/>
        <c:numFmt formatCode="General" sourceLinked="1"/>
        <c:majorTickMark val="none"/>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45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941737264"/>
        <c:crosses val="autoZero"/>
        <c:auto val="1"/>
        <c:lblAlgn val="ctr"/>
        <c:lblOffset val="100"/>
        <c:noMultiLvlLbl val="0"/>
      </c:catAx>
      <c:valAx>
        <c:axId val="-1941737264"/>
        <c:scaling>
          <c:orientation val="minMax"/>
        </c:scaling>
        <c:delete val="0"/>
        <c:axPos val="l"/>
        <c:title>
          <c:tx>
            <c:rich>
              <a:bodyPr rot="-5400000" spcFirstLastPara="1" vertOverflow="ellipsis" vert="horz" wrap="square" anchor="ctr" anchorCtr="1"/>
              <a:lstStyle/>
              <a:p>
                <a:pPr>
                  <a:defRPr sz="45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4500" b="1" baseline="0">
                    <a:solidFill>
                      <a:sysClr val="windowText" lastClr="000000"/>
                    </a:solidFill>
                    <a:latin typeface="Arial" panose="020B0604020202020204" pitchFamily="34" charset="0"/>
                    <a:cs typeface="Arial" panose="020B0604020202020204" pitchFamily="34" charset="0"/>
                  </a:rPr>
                  <a:t>Fold Change (Ischemic/Non-ischemic)</a:t>
                </a:r>
              </a:p>
            </c:rich>
          </c:tx>
          <c:layout/>
          <c:overlay val="0"/>
          <c:spPr>
            <a:noFill/>
            <a:ln>
              <a:noFill/>
            </a:ln>
            <a:effectLst/>
          </c:spPr>
          <c:txPr>
            <a:bodyPr rot="-5400000" spcFirstLastPara="1" vertOverflow="ellipsis" vert="horz" wrap="square" anchor="ctr" anchorCtr="1"/>
            <a:lstStyle/>
            <a:p>
              <a:pPr>
                <a:defRPr sz="45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45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941073968"/>
        <c:crosses val="autoZero"/>
        <c:crossBetween val="between"/>
      </c:valAx>
      <c:spPr>
        <a:noFill/>
        <a:ln>
          <a:noFill/>
        </a:ln>
        <a:effectLst/>
      </c:spPr>
    </c:plotArea>
    <c:legend>
      <c:legendPos val="b"/>
      <c:layout>
        <c:manualLayout>
          <c:xMode val="edge"/>
          <c:yMode val="edge"/>
          <c:x val="0.20559012851446101"/>
          <c:y val="0.91582057266289396"/>
          <c:w val="0.72265196179671898"/>
          <c:h val="7.9688394270255397E-2"/>
        </c:manualLayout>
      </c:layout>
      <c:overlay val="0"/>
      <c:spPr>
        <a:noFill/>
        <a:ln>
          <a:noFill/>
        </a:ln>
        <a:effectLst/>
      </c:spPr>
      <c:txPr>
        <a:bodyPr rot="0" spcFirstLastPara="1" vertOverflow="ellipsis" vert="horz" wrap="square" anchor="ctr" anchorCtr="1"/>
        <a:lstStyle/>
        <a:p>
          <a:pPr>
            <a:defRPr sz="45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000" b="1" i="0" u="none" strike="noStrike" kern="1200" spc="0" baseline="0">
                <a:solidFill>
                  <a:schemeClr val="tx1">
                    <a:lumMod val="65000"/>
                    <a:lumOff val="35000"/>
                  </a:schemeClr>
                </a:solidFill>
                <a:latin typeface="+mn-lt"/>
                <a:ea typeface="+mn-ea"/>
                <a:cs typeface="+mn-cs"/>
              </a:defRPr>
            </a:pPr>
            <a:r>
              <a:rPr lang="en-US" sz="6000" b="1" baseline="0">
                <a:solidFill>
                  <a:schemeClr val="tx1"/>
                </a:solidFill>
              </a:rPr>
              <a:t>Day 1 JMJD5 </a:t>
            </a:r>
          </a:p>
        </c:rich>
      </c:tx>
      <c:layout>
        <c:manualLayout>
          <c:xMode val="edge"/>
          <c:yMode val="edge"/>
          <c:x val="0.37795823739879503"/>
          <c:y val="7.9425104003108593E-2"/>
        </c:manualLayout>
      </c:layout>
      <c:overlay val="0"/>
      <c:spPr>
        <a:noFill/>
        <a:ln>
          <a:noFill/>
        </a:ln>
        <a:effectLst/>
      </c:spPr>
      <c:txPr>
        <a:bodyPr rot="0" spcFirstLastPara="1" vertOverflow="ellipsis" vert="horz" wrap="square" anchor="ctr" anchorCtr="1"/>
        <a:lstStyle/>
        <a:p>
          <a:pPr>
            <a:defRPr sz="6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0220632139255701"/>
          <c:y val="0.14780536322471999"/>
          <c:w val="0.79740386790680595"/>
          <c:h val="0.64484391734193902"/>
        </c:manualLayout>
      </c:layout>
      <c:barChart>
        <c:barDir val="col"/>
        <c:grouping val="clustered"/>
        <c:varyColors val="0"/>
        <c:ser>
          <c:idx val="0"/>
          <c:order val="0"/>
          <c:tx>
            <c:strRef>
              <c:f>'[Akita vs. B6 Raw Data Normalized B6 NI ONLY (1).xlsx]BAG3_JMJD5'!$O$36</c:f>
              <c:strCache>
                <c:ptCount val="1"/>
                <c:pt idx="0">
                  <c:v>Non-Ishemic</c:v>
                </c:pt>
              </c:strCache>
            </c:strRef>
          </c:tx>
          <c:spPr>
            <a:solidFill>
              <a:schemeClr val="accent1"/>
            </a:solidFill>
            <a:ln w="38100">
              <a:solidFill>
                <a:schemeClr val="tx1"/>
              </a:solidFill>
            </a:ln>
            <a:effectLst/>
          </c:spPr>
          <c:invertIfNegative val="0"/>
          <c:errBars>
            <c:errBarType val="both"/>
            <c:errValType val="cust"/>
            <c:noEndCap val="0"/>
            <c:plus>
              <c:numRef>
                <c:f>'[Akita vs. B6 Raw Data Normalized B6 NI ONLY (1).xlsx]BAG3_JMJD5'!$P$38:$Q$38</c:f>
                <c:numCache>
                  <c:formatCode>General</c:formatCode>
                  <c:ptCount val="2"/>
                  <c:pt idx="0">
                    <c:v>0.38</c:v>
                  </c:pt>
                  <c:pt idx="1">
                    <c:v>5.4657137056439598E-2</c:v>
                  </c:pt>
                </c:numCache>
              </c:numRef>
            </c:plus>
            <c:minus>
              <c:numRef>
                <c:f>'[Akita vs. B6 Raw Data Normalized B6 NI ONLY (1).xlsx]BAG3_JMJD5'!$P$38:$Q$38</c:f>
                <c:numCache>
                  <c:formatCode>General</c:formatCode>
                  <c:ptCount val="2"/>
                  <c:pt idx="0">
                    <c:v>0.38</c:v>
                  </c:pt>
                  <c:pt idx="1">
                    <c:v>5.4657137056439598E-2</c:v>
                  </c:pt>
                </c:numCache>
              </c:numRef>
            </c:minus>
            <c:spPr>
              <a:noFill/>
              <a:ln w="76200" cap="flat" cmpd="sng" algn="ctr">
                <a:solidFill>
                  <a:schemeClr val="tx1"/>
                </a:solidFill>
                <a:round/>
              </a:ln>
              <a:effectLst/>
            </c:spPr>
          </c:errBars>
          <c:cat>
            <c:strRef>
              <c:f>'[Akita vs. B6 Raw Data Normalized B6 NI ONLY (1).xlsx]BAG3_JMJD5'!$P$35:$Q$35</c:f>
              <c:strCache>
                <c:ptCount val="2"/>
                <c:pt idx="0">
                  <c:v>Non-diabetic</c:v>
                </c:pt>
                <c:pt idx="1">
                  <c:v>Type 1 Diabetic</c:v>
                </c:pt>
              </c:strCache>
            </c:strRef>
          </c:cat>
          <c:val>
            <c:numRef>
              <c:f>'[Akita vs. B6 Raw Data Normalized B6 NI ONLY (1).xlsx]BAG3_JMJD5'!$P$36:$Q$36</c:f>
              <c:numCache>
                <c:formatCode>General</c:formatCode>
                <c:ptCount val="2"/>
                <c:pt idx="0">
                  <c:v>1.54</c:v>
                </c:pt>
                <c:pt idx="1">
                  <c:v>0.39837573209545202</c:v>
                </c:pt>
              </c:numCache>
            </c:numRef>
          </c:val>
          <c:extLst>
            <c:ext xmlns:c16="http://schemas.microsoft.com/office/drawing/2014/chart" uri="{C3380CC4-5D6E-409C-BE32-E72D297353CC}">
              <c16:uniqueId val="{00000000-EFE7-4FD8-A121-B6E750A6810D}"/>
            </c:ext>
          </c:extLst>
        </c:ser>
        <c:ser>
          <c:idx val="1"/>
          <c:order val="1"/>
          <c:tx>
            <c:strRef>
              <c:f>'[Akita vs. B6 Raw Data Normalized B6 NI ONLY (1).xlsx]BAG3_JMJD5'!$O$37</c:f>
              <c:strCache>
                <c:ptCount val="1"/>
                <c:pt idx="0">
                  <c:v>Ischemic</c:v>
                </c:pt>
              </c:strCache>
            </c:strRef>
          </c:tx>
          <c:spPr>
            <a:solidFill>
              <a:schemeClr val="accent2"/>
            </a:solidFill>
            <a:ln w="38100">
              <a:solidFill>
                <a:schemeClr val="tx1"/>
              </a:solidFill>
            </a:ln>
            <a:effectLst/>
          </c:spPr>
          <c:invertIfNegative val="0"/>
          <c:errBars>
            <c:errBarType val="both"/>
            <c:errValType val="cust"/>
            <c:noEndCap val="0"/>
            <c:plus>
              <c:numRef>
                <c:f>'[Akita vs. B6 Raw Data Normalized B6 NI ONLY (1).xlsx]BAG3_JMJD5'!$P$39:$Q$39</c:f>
                <c:numCache>
                  <c:formatCode>General</c:formatCode>
                  <c:ptCount val="2"/>
                  <c:pt idx="0">
                    <c:v>0</c:v>
                  </c:pt>
                  <c:pt idx="1">
                    <c:v>2.9545761640206399E-2</c:v>
                  </c:pt>
                </c:numCache>
              </c:numRef>
            </c:plus>
            <c:minus>
              <c:numRef>
                <c:f>'[Akita vs. B6 Raw Data Normalized B6 NI ONLY (1).xlsx]BAG3_JMJD5'!$P$39:$Q$39</c:f>
                <c:numCache>
                  <c:formatCode>General</c:formatCode>
                  <c:ptCount val="2"/>
                  <c:pt idx="0">
                    <c:v>0</c:v>
                  </c:pt>
                  <c:pt idx="1">
                    <c:v>2.9545761640206399E-2</c:v>
                  </c:pt>
                </c:numCache>
              </c:numRef>
            </c:minus>
            <c:spPr>
              <a:noFill/>
              <a:ln w="76200" cap="flat" cmpd="sng" algn="ctr">
                <a:solidFill>
                  <a:schemeClr val="tx1"/>
                </a:solidFill>
                <a:round/>
              </a:ln>
              <a:effectLst/>
            </c:spPr>
          </c:errBars>
          <c:cat>
            <c:strRef>
              <c:f>'[Akita vs. B6 Raw Data Normalized B6 NI ONLY (1).xlsx]BAG3_JMJD5'!$P$35:$Q$35</c:f>
              <c:strCache>
                <c:ptCount val="2"/>
                <c:pt idx="0">
                  <c:v>Non-diabetic</c:v>
                </c:pt>
                <c:pt idx="1">
                  <c:v>Type 1 Diabetic</c:v>
                </c:pt>
              </c:strCache>
            </c:strRef>
          </c:cat>
          <c:val>
            <c:numRef>
              <c:f>'[Akita vs. B6 Raw Data Normalized B6 NI ONLY (1).xlsx]BAG3_JMJD5'!$P$37:$Q$37</c:f>
              <c:numCache>
                <c:formatCode>General</c:formatCode>
                <c:ptCount val="2"/>
                <c:pt idx="0">
                  <c:v>0.01</c:v>
                </c:pt>
                <c:pt idx="1">
                  <c:v>0.100318614962443</c:v>
                </c:pt>
              </c:numCache>
            </c:numRef>
          </c:val>
          <c:extLst>
            <c:ext xmlns:c16="http://schemas.microsoft.com/office/drawing/2014/chart" uri="{C3380CC4-5D6E-409C-BE32-E72D297353CC}">
              <c16:uniqueId val="{00000001-EFE7-4FD8-A121-B6E750A6810D}"/>
            </c:ext>
          </c:extLst>
        </c:ser>
        <c:dLbls>
          <c:showLegendKey val="0"/>
          <c:showVal val="0"/>
          <c:showCatName val="0"/>
          <c:showSerName val="0"/>
          <c:showPercent val="0"/>
          <c:showBubbleSize val="0"/>
        </c:dLbls>
        <c:gapWidth val="219"/>
        <c:overlap val="-27"/>
        <c:axId val="-2074358880"/>
        <c:axId val="-1942858160"/>
      </c:barChart>
      <c:catAx>
        <c:axId val="-20743588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4500" b="1" i="0" u="none" strike="noStrike" kern="1200" baseline="0">
                <a:solidFill>
                  <a:sysClr val="windowText" lastClr="000000"/>
                </a:solidFill>
                <a:latin typeface="Arial" charset="0"/>
                <a:ea typeface="Arial" charset="0"/>
                <a:cs typeface="Arial" charset="0"/>
              </a:defRPr>
            </a:pPr>
            <a:endParaRPr lang="en-US"/>
          </a:p>
        </c:txPr>
        <c:crossAx val="-1942858160"/>
        <c:crosses val="autoZero"/>
        <c:auto val="1"/>
        <c:lblAlgn val="ctr"/>
        <c:lblOffset val="100"/>
        <c:noMultiLvlLbl val="0"/>
      </c:catAx>
      <c:valAx>
        <c:axId val="-1942858160"/>
        <c:scaling>
          <c:orientation val="minMax"/>
        </c:scaling>
        <c:delete val="0"/>
        <c:axPos val="l"/>
        <c:title>
          <c:tx>
            <c:rich>
              <a:bodyPr rot="-5400000" spcFirstLastPara="1" vertOverflow="ellipsis" vert="horz" wrap="square" anchor="ctr" anchorCtr="1"/>
              <a:lstStyle/>
              <a:p>
                <a:pPr>
                  <a:defRPr sz="4500" b="0" i="0" u="none" strike="noStrike" kern="1200" baseline="0">
                    <a:solidFill>
                      <a:schemeClr val="tx1">
                        <a:lumMod val="65000"/>
                        <a:lumOff val="35000"/>
                      </a:schemeClr>
                    </a:solidFill>
                    <a:latin typeface="Arial" charset="0"/>
                    <a:ea typeface="Arial" charset="0"/>
                    <a:cs typeface="Arial" charset="0"/>
                  </a:defRPr>
                </a:pPr>
                <a:r>
                  <a:rPr lang="en-US" sz="4500" b="1" baseline="0" dirty="0">
                    <a:solidFill>
                      <a:sysClr val="windowText" lastClr="000000"/>
                    </a:solidFill>
                    <a:latin typeface="Arial" charset="0"/>
                    <a:ea typeface="Arial" charset="0"/>
                    <a:cs typeface="Arial" charset="0"/>
                  </a:rPr>
                  <a:t>Fold Change (Ischemic/Non-Ischemic)</a:t>
                </a:r>
              </a:p>
            </c:rich>
          </c:tx>
          <c:layout>
            <c:manualLayout>
              <c:xMode val="edge"/>
              <c:yMode val="edge"/>
              <c:x val="3.8349707784944502E-2"/>
              <c:y val="0.15402911835293001"/>
            </c:manualLayout>
          </c:layout>
          <c:overlay val="0"/>
          <c:spPr>
            <a:noFill/>
            <a:ln>
              <a:noFill/>
            </a:ln>
            <a:effectLst/>
          </c:spPr>
          <c:txPr>
            <a:bodyPr rot="-5400000" spcFirstLastPara="1" vertOverflow="ellipsis" vert="horz" wrap="square" anchor="ctr" anchorCtr="1"/>
            <a:lstStyle/>
            <a:p>
              <a:pPr>
                <a:defRPr sz="4500" b="0" i="0" u="none" strike="noStrike" kern="1200" baseline="0">
                  <a:solidFill>
                    <a:schemeClr val="tx1">
                      <a:lumMod val="65000"/>
                      <a:lumOff val="35000"/>
                    </a:schemeClr>
                  </a:solidFill>
                  <a:latin typeface="Arial" charset="0"/>
                  <a:ea typeface="Arial" charset="0"/>
                  <a:cs typeface="Arial" charset="0"/>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4500" b="1" i="0" u="none" strike="noStrike" kern="1200" baseline="0">
                <a:solidFill>
                  <a:schemeClr val="tx1"/>
                </a:solidFill>
                <a:latin typeface="Arial" charset="0"/>
                <a:ea typeface="Arial" charset="0"/>
                <a:cs typeface="Arial" charset="0"/>
              </a:defRPr>
            </a:pPr>
            <a:endParaRPr lang="en-US"/>
          </a:p>
        </c:txPr>
        <c:crossAx val="-2074358880"/>
        <c:crosses val="autoZero"/>
        <c:crossBetween val="between"/>
      </c:val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4500" b="1" i="0" u="none" strike="noStrike" kern="1200" baseline="0">
              <a:solidFill>
                <a:schemeClr val="tx1"/>
              </a:solidFill>
              <a:latin typeface="Arial" charset="0"/>
              <a:ea typeface="Arial" charset="0"/>
              <a:cs typeface="Arial"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000" b="0" i="0" u="none" strike="noStrike" kern="1200" spc="0" baseline="0">
                <a:solidFill>
                  <a:schemeClr val="tx1">
                    <a:lumMod val="65000"/>
                    <a:lumOff val="35000"/>
                  </a:schemeClr>
                </a:solidFill>
                <a:latin typeface="+mn-lt"/>
                <a:ea typeface="+mn-ea"/>
                <a:cs typeface="+mn-cs"/>
              </a:defRPr>
            </a:pPr>
            <a:r>
              <a:rPr lang="en-US" sz="6000" b="1" baseline="0" dirty="0">
                <a:solidFill>
                  <a:schemeClr val="tx1"/>
                </a:solidFill>
              </a:rPr>
              <a:t>Day 1 NSMCE1 </a:t>
            </a:r>
          </a:p>
        </c:rich>
      </c:tx>
      <c:layout>
        <c:manualLayout>
          <c:xMode val="edge"/>
          <c:yMode val="edge"/>
          <c:x val="0.39867894671598397"/>
          <c:y val="3.98920715293112E-2"/>
        </c:manualLayout>
      </c:layout>
      <c:overlay val="0"/>
      <c:spPr>
        <a:noFill/>
        <a:ln>
          <a:noFill/>
        </a:ln>
        <a:effectLst/>
      </c:spPr>
      <c:txPr>
        <a:bodyPr rot="0" spcFirstLastPara="1" vertOverflow="ellipsis" vert="horz" wrap="square" anchor="ctr" anchorCtr="1"/>
        <a:lstStyle/>
        <a:p>
          <a:pPr>
            <a:defRPr sz="6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981694758265999"/>
          <c:y val="0.105354649136237"/>
          <c:w val="0.79802192311241305"/>
          <c:h val="0.67498557970756701"/>
        </c:manualLayout>
      </c:layout>
      <c:barChart>
        <c:barDir val="col"/>
        <c:grouping val="clustered"/>
        <c:varyColors val="0"/>
        <c:ser>
          <c:idx val="0"/>
          <c:order val="0"/>
          <c:tx>
            <c:strRef>
              <c:f>'[Akita vs. B6 Raw Data Normalized B6 NI ONLY (1).xlsx]NSMCE1_ADAM12'!$I$35</c:f>
              <c:strCache>
                <c:ptCount val="1"/>
                <c:pt idx="0">
                  <c:v>Non-ischemia</c:v>
                </c:pt>
              </c:strCache>
            </c:strRef>
          </c:tx>
          <c:spPr>
            <a:solidFill>
              <a:schemeClr val="accent1"/>
            </a:solidFill>
            <a:ln w="38100">
              <a:solidFill>
                <a:schemeClr val="tx1"/>
              </a:solidFill>
            </a:ln>
            <a:effectLst/>
          </c:spPr>
          <c:invertIfNegative val="0"/>
          <c:errBars>
            <c:errBarType val="both"/>
            <c:errValType val="cust"/>
            <c:noEndCap val="0"/>
            <c:plus>
              <c:numRef>
                <c:f>'[Akita vs. B6 Raw Data Normalized B6 NI ONLY (1).xlsx]NSMCE1_ADAM12'!$J$37:$K$37</c:f>
                <c:numCache>
                  <c:formatCode>General</c:formatCode>
                  <c:ptCount val="2"/>
                  <c:pt idx="0">
                    <c:v>0.19076394282503401</c:v>
                  </c:pt>
                  <c:pt idx="1">
                    <c:v>4.5541243372388303E-3</c:v>
                  </c:pt>
                </c:numCache>
              </c:numRef>
            </c:plus>
            <c:minus>
              <c:numRef>
                <c:f>'[Akita vs. B6 Raw Data Normalized B6 NI ONLY (1).xlsx]NSMCE1_ADAM12'!$J$37:$K$37</c:f>
                <c:numCache>
                  <c:formatCode>General</c:formatCode>
                  <c:ptCount val="2"/>
                  <c:pt idx="0">
                    <c:v>0.19076394282503401</c:v>
                  </c:pt>
                  <c:pt idx="1">
                    <c:v>4.5541243372388303E-3</c:v>
                  </c:pt>
                </c:numCache>
              </c:numRef>
            </c:minus>
            <c:spPr>
              <a:noFill/>
              <a:ln w="38100" cap="flat" cmpd="sng" algn="ctr">
                <a:solidFill>
                  <a:schemeClr val="tx1"/>
                </a:solidFill>
                <a:round/>
              </a:ln>
              <a:effectLst/>
            </c:spPr>
          </c:errBars>
          <c:cat>
            <c:strRef>
              <c:f>'[Akita vs. B6 Raw Data Normalized B6 NI ONLY (1).xlsx]NSMCE1_ADAM12'!$J$34:$K$34</c:f>
              <c:strCache>
                <c:ptCount val="2"/>
                <c:pt idx="0">
                  <c:v>Non-diabetic</c:v>
                </c:pt>
                <c:pt idx="1">
                  <c:v>Type 1 diabetic</c:v>
                </c:pt>
              </c:strCache>
            </c:strRef>
          </c:cat>
          <c:val>
            <c:numRef>
              <c:f>'[Akita vs. B6 Raw Data Normalized B6 NI ONLY (1).xlsx]NSMCE1_ADAM12'!$J$35:$K$35</c:f>
              <c:numCache>
                <c:formatCode>General</c:formatCode>
                <c:ptCount val="2"/>
                <c:pt idx="0">
                  <c:v>1.1351610579751199</c:v>
                </c:pt>
                <c:pt idx="1">
                  <c:v>1.8606162530608501E-2</c:v>
                </c:pt>
              </c:numCache>
            </c:numRef>
          </c:val>
          <c:extLst>
            <c:ext xmlns:c16="http://schemas.microsoft.com/office/drawing/2014/chart" uri="{C3380CC4-5D6E-409C-BE32-E72D297353CC}">
              <c16:uniqueId val="{00000000-2FA5-4276-8318-BC41A596AB96}"/>
            </c:ext>
          </c:extLst>
        </c:ser>
        <c:ser>
          <c:idx val="1"/>
          <c:order val="1"/>
          <c:tx>
            <c:strRef>
              <c:f>'[Akita vs. B6 Raw Data Normalized B6 NI ONLY (1).xlsx]NSMCE1_ADAM12'!$I$36</c:f>
              <c:strCache>
                <c:ptCount val="1"/>
                <c:pt idx="0">
                  <c:v>Ischemia</c:v>
                </c:pt>
              </c:strCache>
            </c:strRef>
          </c:tx>
          <c:spPr>
            <a:solidFill>
              <a:schemeClr val="accent2"/>
            </a:solidFill>
            <a:ln w="38100">
              <a:solidFill>
                <a:schemeClr val="tx1"/>
              </a:solidFill>
            </a:ln>
            <a:effectLst/>
          </c:spPr>
          <c:invertIfNegative val="0"/>
          <c:errBars>
            <c:errBarType val="both"/>
            <c:errValType val="cust"/>
            <c:noEndCap val="0"/>
            <c:plus>
              <c:numRef>
                <c:f>'[Akita vs. B6 Raw Data Normalized B6 NI ONLY (1).xlsx]NSMCE1_ADAM12'!$J$38:$K$38</c:f>
                <c:numCache>
                  <c:formatCode>General</c:formatCode>
                  <c:ptCount val="2"/>
                  <c:pt idx="0">
                    <c:v>9.5847690351138996E-3</c:v>
                  </c:pt>
                  <c:pt idx="1">
                    <c:v>2.8315971804972799E-2</c:v>
                  </c:pt>
                </c:numCache>
              </c:numRef>
            </c:plus>
            <c:minus>
              <c:numRef>
                <c:f>'[Akita vs. B6 Raw Data Normalized B6 NI ONLY (1).xlsx]NSMCE1_ADAM12'!$J$38:$K$38</c:f>
                <c:numCache>
                  <c:formatCode>General</c:formatCode>
                  <c:ptCount val="2"/>
                  <c:pt idx="0">
                    <c:v>9.5847690351138996E-3</c:v>
                  </c:pt>
                  <c:pt idx="1">
                    <c:v>2.8315971804972799E-2</c:v>
                  </c:pt>
                </c:numCache>
              </c:numRef>
            </c:minus>
            <c:spPr>
              <a:noFill/>
              <a:ln w="38100" cap="flat" cmpd="sng" algn="ctr">
                <a:solidFill>
                  <a:schemeClr val="tx1"/>
                </a:solidFill>
                <a:round/>
              </a:ln>
              <a:effectLst/>
            </c:spPr>
          </c:errBars>
          <c:cat>
            <c:strRef>
              <c:f>'[Akita vs. B6 Raw Data Normalized B6 NI ONLY (1).xlsx]NSMCE1_ADAM12'!$J$34:$K$34</c:f>
              <c:strCache>
                <c:ptCount val="2"/>
                <c:pt idx="0">
                  <c:v>Non-diabetic</c:v>
                </c:pt>
                <c:pt idx="1">
                  <c:v>Type 1 diabetic</c:v>
                </c:pt>
              </c:strCache>
            </c:strRef>
          </c:cat>
          <c:val>
            <c:numRef>
              <c:f>'[Akita vs. B6 Raw Data Normalized B6 NI ONLY (1).xlsx]NSMCE1_ADAM12'!$J$36:$K$36</c:f>
              <c:numCache>
                <c:formatCode>General</c:formatCode>
                <c:ptCount val="2"/>
                <c:pt idx="0">
                  <c:v>4.56144783163226E-2</c:v>
                </c:pt>
                <c:pt idx="1">
                  <c:v>0.103752645190237</c:v>
                </c:pt>
              </c:numCache>
            </c:numRef>
          </c:val>
          <c:extLst>
            <c:ext xmlns:c16="http://schemas.microsoft.com/office/drawing/2014/chart" uri="{C3380CC4-5D6E-409C-BE32-E72D297353CC}">
              <c16:uniqueId val="{00000001-2FA5-4276-8318-BC41A596AB96}"/>
            </c:ext>
          </c:extLst>
        </c:ser>
        <c:dLbls>
          <c:showLegendKey val="0"/>
          <c:showVal val="0"/>
          <c:showCatName val="0"/>
          <c:showSerName val="0"/>
          <c:showPercent val="0"/>
          <c:showBubbleSize val="0"/>
        </c:dLbls>
        <c:gapWidth val="219"/>
        <c:overlap val="-27"/>
        <c:axId val="-2072454592"/>
        <c:axId val="-2010378368"/>
      </c:barChart>
      <c:catAx>
        <c:axId val="-207245459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4500" b="1" i="0" u="none" strike="noStrike" kern="1200" baseline="0">
                <a:ln>
                  <a:noFill/>
                </a:ln>
                <a:solidFill>
                  <a:sysClr val="windowText" lastClr="000000"/>
                </a:solidFill>
                <a:latin typeface="Arial" charset="0"/>
                <a:ea typeface="Arial" charset="0"/>
                <a:cs typeface="Arial" charset="0"/>
              </a:defRPr>
            </a:pPr>
            <a:endParaRPr lang="en-US"/>
          </a:p>
        </c:txPr>
        <c:crossAx val="-2010378368"/>
        <c:crosses val="autoZero"/>
        <c:auto val="1"/>
        <c:lblAlgn val="ctr"/>
        <c:lblOffset val="100"/>
        <c:noMultiLvlLbl val="0"/>
      </c:catAx>
      <c:valAx>
        <c:axId val="-2010378368"/>
        <c:scaling>
          <c:orientation val="minMax"/>
        </c:scaling>
        <c:delete val="0"/>
        <c:axPos val="l"/>
        <c:title>
          <c:tx>
            <c:rich>
              <a:bodyPr rot="-5400000" spcFirstLastPara="1" vertOverflow="ellipsis" vert="horz" wrap="square" anchor="ctr" anchorCtr="1"/>
              <a:lstStyle/>
              <a:p>
                <a:pPr>
                  <a:defRPr sz="4500" b="0" i="0" u="none" strike="noStrike" kern="1200" baseline="0">
                    <a:solidFill>
                      <a:schemeClr val="tx1">
                        <a:lumMod val="65000"/>
                        <a:lumOff val="35000"/>
                      </a:schemeClr>
                    </a:solidFill>
                    <a:latin typeface="arial" charset="0"/>
                    <a:ea typeface="+mn-ea"/>
                    <a:cs typeface="+mn-cs"/>
                  </a:defRPr>
                </a:pPr>
                <a:r>
                  <a:rPr lang="en-US" sz="4500" b="1" baseline="0" dirty="0">
                    <a:solidFill>
                      <a:sysClr val="windowText" lastClr="000000"/>
                    </a:solidFill>
                    <a:latin typeface="arial" charset="0"/>
                  </a:rPr>
                  <a:t>Fold Change (Ischemic/Non-ischemic)</a:t>
                </a:r>
              </a:p>
            </c:rich>
          </c:tx>
          <c:layout>
            <c:manualLayout>
              <c:xMode val="edge"/>
              <c:yMode val="edge"/>
              <c:x val="2.7339831696870098E-2"/>
              <c:y val="0.11998696513231299"/>
            </c:manualLayout>
          </c:layout>
          <c:overlay val="0"/>
          <c:spPr>
            <a:noFill/>
            <a:ln>
              <a:noFill/>
            </a:ln>
            <a:effectLst/>
          </c:spPr>
          <c:txPr>
            <a:bodyPr rot="-5400000" spcFirstLastPara="1" vertOverflow="ellipsis" vert="horz" wrap="square" anchor="ctr" anchorCtr="1"/>
            <a:lstStyle/>
            <a:p>
              <a:pPr>
                <a:defRPr sz="4500" b="0" i="0" u="none" strike="noStrike" kern="1200" baseline="0">
                  <a:solidFill>
                    <a:schemeClr val="tx1">
                      <a:lumMod val="65000"/>
                      <a:lumOff val="35000"/>
                    </a:schemeClr>
                  </a:solidFill>
                  <a:latin typeface="arial" charset="0"/>
                  <a:ea typeface="+mn-ea"/>
                  <a:cs typeface="+mn-cs"/>
                </a:defRPr>
              </a:pPr>
              <a:endParaRPr lang="en-US"/>
            </a:p>
          </c:txPr>
        </c:title>
        <c:numFmt formatCode="General"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4500" b="1" i="0" u="none" strike="noStrike" kern="1200" baseline="0">
                <a:solidFill>
                  <a:sysClr val="windowText" lastClr="000000"/>
                </a:solidFill>
                <a:latin typeface="Arial" charset="0"/>
                <a:ea typeface="Arial" charset="0"/>
                <a:cs typeface="Arial" charset="0"/>
              </a:defRPr>
            </a:pPr>
            <a:endParaRPr lang="en-US"/>
          </a:p>
        </c:txPr>
        <c:crossAx val="-20724545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45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23DF6F-591C-1748-87F1-CA857B009436}" type="datetimeFigureOut">
              <a:rPr lang="en-US" smtClean="0"/>
              <a:t>9/28/2021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5029A5-0705-F64A-B364-14C2AF556A12}" type="slidenum">
              <a:rPr lang="en-US" smtClean="0"/>
              <a:t>‹#›</a:t>
            </a:fld>
            <a:endParaRPr lang="en-US"/>
          </a:p>
        </p:txBody>
      </p:sp>
    </p:spTree>
    <p:extLst>
      <p:ext uri="{BB962C8B-B14F-4D97-AF65-F5344CB8AC3E}">
        <p14:creationId xmlns:p14="http://schemas.microsoft.com/office/powerpoint/2010/main" val="1657738497"/>
      </p:ext>
    </p:extLst>
  </p:cSld>
  <p:clrMap bg1="lt1" tx1="dk1" bg2="lt2" tx2="dk2" accent1="accent1" accent2="accent2" accent3="accent3" accent4="accent4" accent5="accent5" accent6="accent6" hlink="hlink" folHlink="folHlink"/>
  <p:notesStyle>
    <a:lvl1pPr marL="0" algn="l" defTabSz="2560320" rtl="0" eaLnBrk="1" latinLnBrk="0" hangingPunct="1">
      <a:defRPr sz="6720" kern="1200">
        <a:solidFill>
          <a:schemeClr val="tx1"/>
        </a:solidFill>
        <a:latin typeface="+mn-lt"/>
        <a:ea typeface="+mn-ea"/>
        <a:cs typeface="+mn-cs"/>
      </a:defRPr>
    </a:lvl1pPr>
    <a:lvl2pPr marL="2560320" algn="l" defTabSz="2560320" rtl="0" eaLnBrk="1" latinLnBrk="0" hangingPunct="1">
      <a:defRPr sz="6720" kern="1200">
        <a:solidFill>
          <a:schemeClr val="tx1"/>
        </a:solidFill>
        <a:latin typeface="+mn-lt"/>
        <a:ea typeface="+mn-ea"/>
        <a:cs typeface="+mn-cs"/>
      </a:defRPr>
    </a:lvl2pPr>
    <a:lvl3pPr marL="5120640" algn="l" defTabSz="2560320" rtl="0" eaLnBrk="1" latinLnBrk="0" hangingPunct="1">
      <a:defRPr sz="6720" kern="1200">
        <a:solidFill>
          <a:schemeClr val="tx1"/>
        </a:solidFill>
        <a:latin typeface="+mn-lt"/>
        <a:ea typeface="+mn-ea"/>
        <a:cs typeface="+mn-cs"/>
      </a:defRPr>
    </a:lvl3pPr>
    <a:lvl4pPr marL="7680960" algn="l" defTabSz="2560320" rtl="0" eaLnBrk="1" latinLnBrk="0" hangingPunct="1">
      <a:defRPr sz="6720" kern="1200">
        <a:solidFill>
          <a:schemeClr val="tx1"/>
        </a:solidFill>
        <a:latin typeface="+mn-lt"/>
        <a:ea typeface="+mn-ea"/>
        <a:cs typeface="+mn-cs"/>
      </a:defRPr>
    </a:lvl4pPr>
    <a:lvl5pPr marL="10241280" algn="l" defTabSz="2560320" rtl="0" eaLnBrk="1" latinLnBrk="0" hangingPunct="1">
      <a:defRPr sz="6720" kern="1200">
        <a:solidFill>
          <a:schemeClr val="tx1"/>
        </a:solidFill>
        <a:latin typeface="+mn-lt"/>
        <a:ea typeface="+mn-ea"/>
        <a:cs typeface="+mn-cs"/>
      </a:defRPr>
    </a:lvl5pPr>
    <a:lvl6pPr marL="12801600" algn="l" defTabSz="2560320" rtl="0" eaLnBrk="1" latinLnBrk="0" hangingPunct="1">
      <a:defRPr sz="6720" kern="1200">
        <a:solidFill>
          <a:schemeClr val="tx1"/>
        </a:solidFill>
        <a:latin typeface="+mn-lt"/>
        <a:ea typeface="+mn-ea"/>
        <a:cs typeface="+mn-cs"/>
      </a:defRPr>
    </a:lvl6pPr>
    <a:lvl7pPr marL="15361920" algn="l" defTabSz="2560320" rtl="0" eaLnBrk="1" latinLnBrk="0" hangingPunct="1">
      <a:defRPr sz="6720" kern="1200">
        <a:solidFill>
          <a:schemeClr val="tx1"/>
        </a:solidFill>
        <a:latin typeface="+mn-lt"/>
        <a:ea typeface="+mn-ea"/>
        <a:cs typeface="+mn-cs"/>
      </a:defRPr>
    </a:lvl7pPr>
    <a:lvl8pPr marL="17922240" algn="l" defTabSz="2560320" rtl="0" eaLnBrk="1" latinLnBrk="0" hangingPunct="1">
      <a:defRPr sz="6720" kern="1200">
        <a:solidFill>
          <a:schemeClr val="tx1"/>
        </a:solidFill>
        <a:latin typeface="+mn-lt"/>
        <a:ea typeface="+mn-ea"/>
        <a:cs typeface="+mn-cs"/>
      </a:defRPr>
    </a:lvl8pPr>
    <a:lvl9pPr marL="20482560" algn="l" defTabSz="2560320" rtl="0" eaLnBrk="1" latinLnBrk="0" hangingPunct="1">
      <a:defRPr sz="672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Pass out poster assignment</a:t>
            </a:r>
            <a:r>
              <a:rPr lang="en-US" baseline="0" dirty="0"/>
              <a:t> handout and go over main details. Use this skeleton template as an example. Tell them you will post a filled in example later this week.</a:t>
            </a:r>
            <a:endParaRPr lang="en-US" dirty="0"/>
          </a:p>
        </p:txBody>
      </p:sp>
      <p:sp>
        <p:nvSpPr>
          <p:cNvPr id="4" name="Slide Number Placeholder 3"/>
          <p:cNvSpPr>
            <a:spLocks noGrp="1"/>
          </p:cNvSpPr>
          <p:nvPr>
            <p:ph type="sldNum" sz="quarter" idx="10"/>
          </p:nvPr>
        </p:nvSpPr>
        <p:spPr/>
        <p:txBody>
          <a:bodyPr/>
          <a:lstStyle/>
          <a:p>
            <a:fld id="{658B18DD-DC9B-3C4C-91D1-19EBF6116ED7}" type="slidenum">
              <a:rPr lang="en-US" smtClean="0"/>
              <a:t>1</a:t>
            </a:fld>
            <a:endParaRPr lang="en-US"/>
          </a:p>
        </p:txBody>
      </p:sp>
    </p:spTree>
    <p:extLst>
      <p:ext uri="{BB962C8B-B14F-4D97-AF65-F5344CB8AC3E}">
        <p14:creationId xmlns:p14="http://schemas.microsoft.com/office/powerpoint/2010/main" val="3682903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400"/>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D00287-9D8A-FA4A-A78A-A4D0E3B7745F}"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839049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D00287-9D8A-FA4A-A78A-A4D0E3B7745F}"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3931842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537992"/>
            <a:ext cx="11521440" cy="3276854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320" y="1537992"/>
            <a:ext cx="33710880" cy="3276854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D00287-9D8A-FA4A-A78A-A4D0E3B7745F}"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1492062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D00287-9D8A-FA4A-A78A-A4D0E3B7745F}"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50190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60"/>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613"/>
            <a:ext cx="43525440" cy="8401047"/>
          </a:xfrm>
        </p:spPr>
        <p:txBody>
          <a:bodyPr anchor="b"/>
          <a:lstStyle>
            <a:lvl1pPr marL="0" indent="0">
              <a:buNone/>
              <a:defRPr sz="11200">
                <a:solidFill>
                  <a:schemeClr val="tx1">
                    <a:tint val="75000"/>
                  </a:schemeClr>
                </a:solidFill>
              </a:defRPr>
            </a:lvl1pPr>
            <a:lvl2pPr marL="2560320" indent="0">
              <a:buNone/>
              <a:defRPr sz="10080">
                <a:solidFill>
                  <a:schemeClr val="tx1">
                    <a:tint val="75000"/>
                  </a:schemeClr>
                </a:solidFill>
              </a:defRPr>
            </a:lvl2pPr>
            <a:lvl3pPr marL="5120640" indent="0">
              <a:buNone/>
              <a:defRPr sz="8960">
                <a:solidFill>
                  <a:schemeClr val="tx1">
                    <a:tint val="75000"/>
                  </a:schemeClr>
                </a:solidFill>
              </a:defRPr>
            </a:lvl3pPr>
            <a:lvl4pPr marL="7680960" indent="0">
              <a:buNone/>
              <a:defRPr sz="7840">
                <a:solidFill>
                  <a:schemeClr val="tx1">
                    <a:tint val="75000"/>
                  </a:schemeClr>
                </a:solidFill>
              </a:defRPr>
            </a:lvl4pPr>
            <a:lvl5pPr marL="10241280" indent="0">
              <a:buNone/>
              <a:defRPr sz="7840">
                <a:solidFill>
                  <a:schemeClr val="tx1">
                    <a:tint val="75000"/>
                  </a:schemeClr>
                </a:solidFill>
              </a:defRPr>
            </a:lvl5pPr>
            <a:lvl6pPr marL="12801600" indent="0">
              <a:buNone/>
              <a:defRPr sz="7840">
                <a:solidFill>
                  <a:schemeClr val="tx1">
                    <a:tint val="75000"/>
                  </a:schemeClr>
                </a:solidFill>
              </a:defRPr>
            </a:lvl6pPr>
            <a:lvl7pPr marL="15361920" indent="0">
              <a:buNone/>
              <a:defRPr sz="7840">
                <a:solidFill>
                  <a:schemeClr val="tx1">
                    <a:tint val="75000"/>
                  </a:schemeClr>
                </a:solidFill>
              </a:defRPr>
            </a:lvl7pPr>
            <a:lvl8pPr marL="17922240" indent="0">
              <a:buNone/>
              <a:defRPr sz="7840">
                <a:solidFill>
                  <a:schemeClr val="tx1">
                    <a:tint val="75000"/>
                  </a:schemeClr>
                </a:solidFill>
              </a:defRPr>
            </a:lvl8pPr>
            <a:lvl9pPr marL="20482560" indent="0">
              <a:buNone/>
              <a:defRPr sz="78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D00287-9D8A-FA4A-A78A-A4D0E3B7745F}"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2190779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60320" y="8961123"/>
            <a:ext cx="22616160" cy="25345393"/>
          </a:xfrm>
        </p:spPr>
        <p:txBody>
          <a:bodyPr/>
          <a:lstStyle>
            <a:lvl1pPr>
              <a:defRPr sz="15680"/>
            </a:lvl1pPr>
            <a:lvl2pPr>
              <a:defRPr sz="13440"/>
            </a:lvl2pPr>
            <a:lvl3pPr>
              <a:defRPr sz="11200"/>
            </a:lvl3pPr>
            <a:lvl4pPr>
              <a:defRPr sz="10080"/>
            </a:lvl4pPr>
            <a:lvl5pPr>
              <a:defRPr sz="10080"/>
            </a:lvl5pPr>
            <a:lvl6pPr>
              <a:defRPr sz="10080"/>
            </a:lvl6pPr>
            <a:lvl7pPr>
              <a:defRPr sz="10080"/>
            </a:lvl7pPr>
            <a:lvl8pPr>
              <a:defRPr sz="10080"/>
            </a:lvl8pPr>
            <a:lvl9pPr>
              <a:defRPr sz="100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029920" y="8961123"/>
            <a:ext cx="22616160" cy="25345393"/>
          </a:xfrm>
        </p:spPr>
        <p:txBody>
          <a:bodyPr/>
          <a:lstStyle>
            <a:lvl1pPr>
              <a:defRPr sz="15680"/>
            </a:lvl1pPr>
            <a:lvl2pPr>
              <a:defRPr sz="13440"/>
            </a:lvl2pPr>
            <a:lvl3pPr>
              <a:defRPr sz="11200"/>
            </a:lvl3pPr>
            <a:lvl4pPr>
              <a:defRPr sz="10080"/>
            </a:lvl4pPr>
            <a:lvl5pPr>
              <a:defRPr sz="10080"/>
            </a:lvl5pPr>
            <a:lvl6pPr>
              <a:defRPr sz="10080"/>
            </a:lvl6pPr>
            <a:lvl7pPr>
              <a:defRPr sz="10080"/>
            </a:lvl7pPr>
            <a:lvl8pPr>
              <a:defRPr sz="10080"/>
            </a:lvl8pPr>
            <a:lvl9pPr>
              <a:defRPr sz="100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D00287-9D8A-FA4A-A78A-A4D0E3B7745F}" type="datetimeFigureOut">
              <a:rPr lang="en-US" smtClean="0"/>
              <a:t>9/28/2021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320591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50"/>
            <a:ext cx="22625053" cy="3582667"/>
          </a:xfrm>
        </p:spPr>
        <p:txBody>
          <a:bodyPr anchor="b"/>
          <a:lstStyle>
            <a:lvl1pPr marL="0" indent="0">
              <a:buNone/>
              <a:defRPr sz="13440" b="1"/>
            </a:lvl1pPr>
            <a:lvl2pPr marL="2560320" indent="0">
              <a:buNone/>
              <a:defRPr sz="11200" b="1"/>
            </a:lvl2pPr>
            <a:lvl3pPr marL="5120640" indent="0">
              <a:buNone/>
              <a:defRPr sz="10080" b="1"/>
            </a:lvl3pPr>
            <a:lvl4pPr marL="7680960" indent="0">
              <a:buNone/>
              <a:defRPr sz="8960" b="1"/>
            </a:lvl4pPr>
            <a:lvl5pPr marL="10241280" indent="0">
              <a:buNone/>
              <a:defRPr sz="8960" b="1"/>
            </a:lvl5pPr>
            <a:lvl6pPr marL="12801600" indent="0">
              <a:buNone/>
              <a:defRPr sz="8960" b="1"/>
            </a:lvl6pPr>
            <a:lvl7pPr marL="15361920" indent="0">
              <a:buNone/>
              <a:defRPr sz="8960" b="1"/>
            </a:lvl7pPr>
            <a:lvl8pPr marL="17922240" indent="0">
              <a:buNone/>
              <a:defRPr sz="8960" b="1"/>
            </a:lvl8pPr>
            <a:lvl9pPr marL="20482560" indent="0">
              <a:buNone/>
              <a:defRPr sz="8960" b="1"/>
            </a:lvl9pPr>
          </a:lstStyle>
          <a:p>
            <a:pPr lvl="0"/>
            <a:r>
              <a:rPr lang="en-US"/>
              <a:t>Click to edit Master text styles</a:t>
            </a:r>
          </a:p>
        </p:txBody>
      </p:sp>
      <p:sp>
        <p:nvSpPr>
          <p:cNvPr id="4" name="Content Placeholder 3"/>
          <p:cNvSpPr>
            <a:spLocks noGrp="1"/>
          </p:cNvSpPr>
          <p:nvPr>
            <p:ph sz="half" idx="2"/>
          </p:nvPr>
        </p:nvSpPr>
        <p:spPr>
          <a:xfrm>
            <a:off x="2560320" y="12179317"/>
            <a:ext cx="22625053" cy="22127213"/>
          </a:xfrm>
        </p:spPr>
        <p:txBody>
          <a:bodyPr/>
          <a:lstStyle>
            <a:lvl1pPr>
              <a:defRPr sz="13440"/>
            </a:lvl1pPr>
            <a:lvl2pPr>
              <a:defRPr sz="11200"/>
            </a:lvl2pPr>
            <a:lvl3pPr>
              <a:defRPr sz="10080"/>
            </a:lvl3pPr>
            <a:lvl4pPr>
              <a:defRPr sz="8960"/>
            </a:lvl4pPr>
            <a:lvl5pPr>
              <a:defRPr sz="8960"/>
            </a:lvl5pPr>
            <a:lvl6pPr>
              <a:defRPr sz="8960"/>
            </a:lvl6pPr>
            <a:lvl7pPr>
              <a:defRPr sz="8960"/>
            </a:lvl7pPr>
            <a:lvl8pPr>
              <a:defRPr sz="8960"/>
            </a:lvl8pPr>
            <a:lvl9pPr>
              <a:defRPr sz="89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76" y="8596650"/>
            <a:ext cx="22633940" cy="3582667"/>
          </a:xfrm>
        </p:spPr>
        <p:txBody>
          <a:bodyPr anchor="b"/>
          <a:lstStyle>
            <a:lvl1pPr marL="0" indent="0">
              <a:buNone/>
              <a:defRPr sz="13440" b="1"/>
            </a:lvl1pPr>
            <a:lvl2pPr marL="2560320" indent="0">
              <a:buNone/>
              <a:defRPr sz="11200" b="1"/>
            </a:lvl2pPr>
            <a:lvl3pPr marL="5120640" indent="0">
              <a:buNone/>
              <a:defRPr sz="10080" b="1"/>
            </a:lvl3pPr>
            <a:lvl4pPr marL="7680960" indent="0">
              <a:buNone/>
              <a:defRPr sz="8960" b="1"/>
            </a:lvl4pPr>
            <a:lvl5pPr marL="10241280" indent="0">
              <a:buNone/>
              <a:defRPr sz="8960" b="1"/>
            </a:lvl5pPr>
            <a:lvl6pPr marL="12801600" indent="0">
              <a:buNone/>
              <a:defRPr sz="8960" b="1"/>
            </a:lvl6pPr>
            <a:lvl7pPr marL="15361920" indent="0">
              <a:buNone/>
              <a:defRPr sz="8960" b="1"/>
            </a:lvl7pPr>
            <a:lvl8pPr marL="17922240" indent="0">
              <a:buNone/>
              <a:defRPr sz="8960" b="1"/>
            </a:lvl8pPr>
            <a:lvl9pPr marL="20482560" indent="0">
              <a:buNone/>
              <a:defRPr sz="8960" b="1"/>
            </a:lvl9pPr>
          </a:lstStyle>
          <a:p>
            <a:pPr lvl="0"/>
            <a:r>
              <a:rPr lang="en-US"/>
              <a:t>Click to edit Master text styles</a:t>
            </a:r>
          </a:p>
        </p:txBody>
      </p:sp>
      <p:sp>
        <p:nvSpPr>
          <p:cNvPr id="6" name="Content Placeholder 5"/>
          <p:cNvSpPr>
            <a:spLocks noGrp="1"/>
          </p:cNvSpPr>
          <p:nvPr>
            <p:ph sz="quarter" idx="4"/>
          </p:nvPr>
        </p:nvSpPr>
        <p:spPr>
          <a:xfrm>
            <a:off x="26012176" y="12179317"/>
            <a:ext cx="22633940" cy="22127213"/>
          </a:xfrm>
        </p:spPr>
        <p:txBody>
          <a:bodyPr/>
          <a:lstStyle>
            <a:lvl1pPr>
              <a:defRPr sz="13440"/>
            </a:lvl1pPr>
            <a:lvl2pPr>
              <a:defRPr sz="11200"/>
            </a:lvl2pPr>
            <a:lvl3pPr>
              <a:defRPr sz="10080"/>
            </a:lvl3pPr>
            <a:lvl4pPr>
              <a:defRPr sz="8960"/>
            </a:lvl4pPr>
            <a:lvl5pPr>
              <a:defRPr sz="8960"/>
            </a:lvl5pPr>
            <a:lvl6pPr>
              <a:defRPr sz="8960"/>
            </a:lvl6pPr>
            <a:lvl7pPr>
              <a:defRPr sz="8960"/>
            </a:lvl7pPr>
            <a:lvl8pPr>
              <a:defRPr sz="8960"/>
            </a:lvl8pPr>
            <a:lvl9pPr>
              <a:defRPr sz="89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D00287-9D8A-FA4A-A78A-A4D0E3B7745F}" type="datetimeFigureOut">
              <a:rPr lang="en-US" smtClean="0"/>
              <a:t>9/28/2021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282237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D00287-9D8A-FA4A-A78A-A4D0E3B7745F}" type="datetimeFigureOut">
              <a:rPr lang="en-US" smtClean="0"/>
              <a:t>9/28/2021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209533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00287-9D8A-FA4A-A78A-A4D0E3B7745F}" type="datetimeFigureOut">
              <a:rPr lang="en-US" smtClean="0"/>
              <a:t>9/28/2021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1120819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56"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100"/>
            <a:ext cx="28625800" cy="32777433"/>
          </a:xfrm>
        </p:spPr>
        <p:txBody>
          <a:bodyPr/>
          <a:lstStyle>
            <a:lvl1pPr>
              <a:defRPr sz="17920"/>
            </a:lvl1pPr>
            <a:lvl2pPr>
              <a:defRPr sz="15680"/>
            </a:lvl2pPr>
            <a:lvl3pPr>
              <a:defRPr sz="1344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56" y="8036580"/>
            <a:ext cx="16846553" cy="26269953"/>
          </a:xfrm>
        </p:spPr>
        <p:txBody>
          <a:bodyPr/>
          <a:lstStyle>
            <a:lvl1pPr marL="0" indent="0">
              <a:buNone/>
              <a:defRPr sz="7840"/>
            </a:lvl1pPr>
            <a:lvl2pPr marL="2560320" indent="0">
              <a:buNone/>
              <a:defRPr sz="6720"/>
            </a:lvl2pPr>
            <a:lvl3pPr marL="5120640" indent="0">
              <a:buNone/>
              <a:defRPr sz="5600"/>
            </a:lvl3pPr>
            <a:lvl4pPr marL="7680960" indent="0">
              <a:buNone/>
              <a:defRPr sz="5040"/>
            </a:lvl4pPr>
            <a:lvl5pPr marL="10241280" indent="0">
              <a:buNone/>
              <a:defRPr sz="5040"/>
            </a:lvl5pPr>
            <a:lvl6pPr marL="12801600" indent="0">
              <a:buNone/>
              <a:defRPr sz="5040"/>
            </a:lvl6pPr>
            <a:lvl7pPr marL="15361920" indent="0">
              <a:buNone/>
              <a:defRPr sz="5040"/>
            </a:lvl7pPr>
            <a:lvl8pPr marL="17922240" indent="0">
              <a:buNone/>
              <a:defRPr sz="5040"/>
            </a:lvl8pPr>
            <a:lvl9pPr marL="20482560" indent="0">
              <a:buNone/>
              <a:defRPr sz="5040"/>
            </a:lvl9pPr>
          </a:lstStyle>
          <a:p>
            <a:pPr lvl="0"/>
            <a:r>
              <a:rPr lang="en-US"/>
              <a:t>Click to edit Master text styles</a:t>
            </a:r>
          </a:p>
        </p:txBody>
      </p:sp>
      <p:sp>
        <p:nvSpPr>
          <p:cNvPr id="5" name="Date Placeholder 4"/>
          <p:cNvSpPr>
            <a:spLocks noGrp="1"/>
          </p:cNvSpPr>
          <p:nvPr>
            <p:ph type="dt" sz="half" idx="10"/>
          </p:nvPr>
        </p:nvSpPr>
        <p:spPr/>
        <p:txBody>
          <a:bodyPr/>
          <a:lstStyle/>
          <a:p>
            <a:fld id="{1FD00287-9D8A-FA4A-A78A-A4D0E3B7745F}" type="datetimeFigureOut">
              <a:rPr lang="en-US" smtClean="0"/>
              <a:t>9/28/2021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613212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77"/>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20"/>
            </a:lvl1pPr>
            <a:lvl2pPr marL="2560320" indent="0">
              <a:buNone/>
              <a:defRPr sz="15680"/>
            </a:lvl2pPr>
            <a:lvl3pPr marL="5120640" indent="0">
              <a:buNone/>
              <a:defRPr sz="1344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110"/>
            <a:ext cx="30723840" cy="4507227"/>
          </a:xfrm>
        </p:spPr>
        <p:txBody>
          <a:bodyPr/>
          <a:lstStyle>
            <a:lvl1pPr marL="0" indent="0">
              <a:buNone/>
              <a:defRPr sz="7840"/>
            </a:lvl1pPr>
            <a:lvl2pPr marL="2560320" indent="0">
              <a:buNone/>
              <a:defRPr sz="6720"/>
            </a:lvl2pPr>
            <a:lvl3pPr marL="5120640" indent="0">
              <a:buNone/>
              <a:defRPr sz="5600"/>
            </a:lvl3pPr>
            <a:lvl4pPr marL="7680960" indent="0">
              <a:buNone/>
              <a:defRPr sz="5040"/>
            </a:lvl4pPr>
            <a:lvl5pPr marL="10241280" indent="0">
              <a:buNone/>
              <a:defRPr sz="5040"/>
            </a:lvl5pPr>
            <a:lvl6pPr marL="12801600" indent="0">
              <a:buNone/>
              <a:defRPr sz="5040"/>
            </a:lvl6pPr>
            <a:lvl7pPr marL="15361920" indent="0">
              <a:buNone/>
              <a:defRPr sz="5040"/>
            </a:lvl7pPr>
            <a:lvl8pPr marL="17922240" indent="0">
              <a:buNone/>
              <a:defRPr sz="5040"/>
            </a:lvl8pPr>
            <a:lvl9pPr marL="20482560" indent="0">
              <a:buNone/>
              <a:defRPr sz="5040"/>
            </a:lvl9pPr>
          </a:lstStyle>
          <a:p>
            <a:pPr lvl="0"/>
            <a:r>
              <a:rPr lang="en-US"/>
              <a:t>Click to edit Master text styles</a:t>
            </a:r>
          </a:p>
        </p:txBody>
      </p:sp>
      <p:sp>
        <p:nvSpPr>
          <p:cNvPr id="5" name="Date Placeholder 4"/>
          <p:cNvSpPr>
            <a:spLocks noGrp="1"/>
          </p:cNvSpPr>
          <p:nvPr>
            <p:ph type="dt" sz="half" idx="10"/>
          </p:nvPr>
        </p:nvSpPr>
        <p:spPr/>
        <p:txBody>
          <a:bodyPr/>
          <a:lstStyle/>
          <a:p>
            <a:fld id="{1FD00287-9D8A-FA4A-A78A-A4D0E3B7745F}" type="datetimeFigureOut">
              <a:rPr lang="en-US" smtClean="0"/>
              <a:t>9/28/2021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EC38C-0CA0-DB4F-A0AE-A6C48444BDD0}" type="slidenum">
              <a:rPr lang="en-US" smtClean="0"/>
              <a:t>‹#›</a:t>
            </a:fld>
            <a:endParaRPr lang="en-US"/>
          </a:p>
        </p:txBody>
      </p:sp>
    </p:spTree>
    <p:extLst>
      <p:ext uri="{BB962C8B-B14F-4D97-AF65-F5344CB8AC3E}">
        <p14:creationId xmlns:p14="http://schemas.microsoft.com/office/powerpoint/2010/main" val="2744804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80"/>
            <a:ext cx="11948160" cy="2044700"/>
          </a:xfrm>
          <a:prstGeom prst="rect">
            <a:avLst/>
          </a:prstGeom>
        </p:spPr>
        <p:txBody>
          <a:bodyPr vert="horz" lIns="91440" tIns="45720" rIns="91440" bIns="45720" rtlCol="0" anchor="ctr"/>
          <a:lstStyle>
            <a:lvl1pPr algn="l">
              <a:defRPr sz="6720">
                <a:solidFill>
                  <a:schemeClr val="tx1">
                    <a:tint val="75000"/>
                  </a:schemeClr>
                </a:solidFill>
              </a:defRPr>
            </a:lvl1pPr>
          </a:lstStyle>
          <a:p>
            <a:fld id="{1FD00287-9D8A-FA4A-A78A-A4D0E3B7745F}" type="datetimeFigureOut">
              <a:rPr lang="en-US" smtClean="0"/>
              <a:t>9/28/2021</a:t>
            </a:fld>
            <a:endParaRPr lang="en-US"/>
          </a:p>
        </p:txBody>
      </p:sp>
      <p:sp>
        <p:nvSpPr>
          <p:cNvPr id="5" name="Footer Placeholder 4"/>
          <p:cNvSpPr>
            <a:spLocks noGrp="1"/>
          </p:cNvSpPr>
          <p:nvPr>
            <p:ph type="ftr" sz="quarter" idx="3"/>
          </p:nvPr>
        </p:nvSpPr>
        <p:spPr>
          <a:xfrm>
            <a:off x="17495520" y="35595580"/>
            <a:ext cx="16215360" cy="2044700"/>
          </a:xfrm>
          <a:prstGeom prst="rect">
            <a:avLst/>
          </a:prstGeom>
        </p:spPr>
        <p:txBody>
          <a:bodyPr vert="horz" lIns="91440" tIns="45720" rIns="91440" bIns="45720" rtlCol="0" anchor="ctr"/>
          <a:lstStyle>
            <a:lvl1pPr algn="ctr">
              <a:defRPr sz="67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80"/>
            <a:ext cx="11948160" cy="2044700"/>
          </a:xfrm>
          <a:prstGeom prst="rect">
            <a:avLst/>
          </a:prstGeom>
        </p:spPr>
        <p:txBody>
          <a:bodyPr vert="horz" lIns="91440" tIns="45720" rIns="91440" bIns="45720" rtlCol="0" anchor="ctr"/>
          <a:lstStyle>
            <a:lvl1pPr algn="r">
              <a:defRPr sz="6720">
                <a:solidFill>
                  <a:schemeClr val="tx1">
                    <a:tint val="75000"/>
                  </a:schemeClr>
                </a:solidFill>
              </a:defRPr>
            </a:lvl1pPr>
          </a:lstStyle>
          <a:p>
            <a:fld id="{56AEC38C-0CA0-DB4F-A0AE-A6C48444BDD0}" type="slidenum">
              <a:rPr lang="en-US" smtClean="0"/>
              <a:t>‹#›</a:t>
            </a:fld>
            <a:endParaRPr lang="en-US"/>
          </a:p>
        </p:txBody>
      </p:sp>
    </p:spTree>
    <p:extLst>
      <p:ext uri="{BB962C8B-B14F-4D97-AF65-F5344CB8AC3E}">
        <p14:creationId xmlns:p14="http://schemas.microsoft.com/office/powerpoint/2010/main" val="365571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4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2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68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4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080" kern="1200">
          <a:solidFill>
            <a:schemeClr val="tx1"/>
          </a:solidFill>
          <a:latin typeface="+mn-lt"/>
          <a:ea typeface="+mn-ea"/>
          <a:cs typeface="+mn-cs"/>
        </a:defRPr>
      </a:lvl1pPr>
      <a:lvl2pPr marL="2560320" algn="l" defTabSz="2560320" rtl="0" eaLnBrk="1" latinLnBrk="0" hangingPunct="1">
        <a:defRPr sz="10080" kern="1200">
          <a:solidFill>
            <a:schemeClr val="tx1"/>
          </a:solidFill>
          <a:latin typeface="+mn-lt"/>
          <a:ea typeface="+mn-ea"/>
          <a:cs typeface="+mn-cs"/>
        </a:defRPr>
      </a:lvl2pPr>
      <a:lvl3pPr marL="5120640" algn="l" defTabSz="2560320" rtl="0" eaLnBrk="1" latinLnBrk="0" hangingPunct="1">
        <a:defRPr sz="10080" kern="1200">
          <a:solidFill>
            <a:schemeClr val="tx1"/>
          </a:solidFill>
          <a:latin typeface="+mn-lt"/>
          <a:ea typeface="+mn-ea"/>
          <a:cs typeface="+mn-cs"/>
        </a:defRPr>
      </a:lvl3pPr>
      <a:lvl4pPr marL="7680960" algn="l" defTabSz="2560320" rtl="0" eaLnBrk="1" latinLnBrk="0" hangingPunct="1">
        <a:defRPr sz="10080" kern="1200">
          <a:solidFill>
            <a:schemeClr val="tx1"/>
          </a:solidFill>
          <a:latin typeface="+mn-lt"/>
          <a:ea typeface="+mn-ea"/>
          <a:cs typeface="+mn-cs"/>
        </a:defRPr>
      </a:lvl4pPr>
      <a:lvl5pPr marL="10241280" algn="l" defTabSz="2560320" rtl="0" eaLnBrk="1" latinLnBrk="0" hangingPunct="1">
        <a:defRPr sz="10080" kern="1200">
          <a:solidFill>
            <a:schemeClr val="tx1"/>
          </a:solidFill>
          <a:latin typeface="+mn-lt"/>
          <a:ea typeface="+mn-ea"/>
          <a:cs typeface="+mn-cs"/>
        </a:defRPr>
      </a:lvl5pPr>
      <a:lvl6pPr marL="12801600" algn="l" defTabSz="2560320" rtl="0" eaLnBrk="1" latinLnBrk="0" hangingPunct="1">
        <a:defRPr sz="10080" kern="1200">
          <a:solidFill>
            <a:schemeClr val="tx1"/>
          </a:solidFill>
          <a:latin typeface="+mn-lt"/>
          <a:ea typeface="+mn-ea"/>
          <a:cs typeface="+mn-cs"/>
        </a:defRPr>
      </a:lvl6pPr>
      <a:lvl7pPr marL="15361920" algn="l" defTabSz="2560320" rtl="0" eaLnBrk="1" latinLnBrk="0" hangingPunct="1">
        <a:defRPr sz="10080" kern="1200">
          <a:solidFill>
            <a:schemeClr val="tx1"/>
          </a:solidFill>
          <a:latin typeface="+mn-lt"/>
          <a:ea typeface="+mn-ea"/>
          <a:cs typeface="+mn-cs"/>
        </a:defRPr>
      </a:lvl7pPr>
      <a:lvl8pPr marL="17922240" algn="l" defTabSz="2560320" rtl="0" eaLnBrk="1" latinLnBrk="0" hangingPunct="1">
        <a:defRPr sz="10080" kern="1200">
          <a:solidFill>
            <a:schemeClr val="tx1"/>
          </a:solidFill>
          <a:latin typeface="+mn-lt"/>
          <a:ea typeface="+mn-ea"/>
          <a:cs typeface="+mn-cs"/>
        </a:defRPr>
      </a:lvl8pPr>
      <a:lvl9pPr marL="20482560" algn="l" defTabSz="2560320" rtl="0" eaLnBrk="1" latinLnBrk="0" hangingPunct="1">
        <a:defRPr sz="10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439452" y="8550870"/>
            <a:ext cx="251290" cy="8812276"/>
          </a:xfrm>
          <a:prstGeom prst="rect">
            <a:avLst/>
          </a:prstGeom>
          <a:noFill/>
        </p:spPr>
        <p:txBody>
          <a:bodyPr wrap="none" lIns="124398" tIns="62194" rIns="124398" bIns="62194" rtlCol="0">
            <a:spAutoFit/>
          </a:bodyPr>
          <a:lstStyle/>
          <a:p>
            <a:endParaRPr lang="en-US" sz="56448" dirty="0"/>
          </a:p>
        </p:txBody>
      </p:sp>
      <p:sp>
        <p:nvSpPr>
          <p:cNvPr id="5" name="TextBox 4"/>
          <p:cNvSpPr txBox="1"/>
          <p:nvPr/>
        </p:nvSpPr>
        <p:spPr>
          <a:xfrm>
            <a:off x="12314372" y="2245933"/>
            <a:ext cx="27077156" cy="1200329"/>
          </a:xfrm>
          <a:prstGeom prst="rect">
            <a:avLst/>
          </a:prstGeom>
          <a:noFill/>
        </p:spPr>
        <p:txBody>
          <a:bodyPr wrap="none" rtlCol="0">
            <a:spAutoFit/>
          </a:bodyPr>
          <a:lstStyle/>
          <a:p>
            <a:r>
              <a:rPr lang="en-US" sz="6720" b="1" dirty="0"/>
              <a:t>Emmanuel C. Nyenwe, Rahul </a:t>
            </a:r>
            <a:r>
              <a:rPr lang="en-US" sz="6720" b="1" dirty="0" err="1"/>
              <a:t>Peravali</a:t>
            </a:r>
            <a:r>
              <a:rPr lang="en-US" sz="6720" b="1" dirty="0"/>
              <a:t> B.S., </a:t>
            </a:r>
            <a:r>
              <a:rPr lang="en-US" sz="6720" b="1" dirty="0" err="1"/>
              <a:t>Ayotunde</a:t>
            </a:r>
            <a:r>
              <a:rPr lang="en-US" sz="6720" b="1" dirty="0"/>
              <a:t> O. </a:t>
            </a:r>
            <a:r>
              <a:rPr lang="en-US" sz="7200" b="1" dirty="0" err="1"/>
              <a:t>Dokun</a:t>
            </a:r>
            <a:r>
              <a:rPr lang="en-US" sz="6720" b="1" dirty="0"/>
              <a:t> M.D., Ph.D. </a:t>
            </a:r>
          </a:p>
        </p:txBody>
      </p:sp>
      <p:sp>
        <p:nvSpPr>
          <p:cNvPr id="7" name="TextBox 6"/>
          <p:cNvSpPr txBox="1"/>
          <p:nvPr/>
        </p:nvSpPr>
        <p:spPr>
          <a:xfrm>
            <a:off x="348264" y="6004418"/>
            <a:ext cx="11953657" cy="19482256"/>
          </a:xfrm>
          <a:prstGeom prst="rect">
            <a:avLst/>
          </a:prstGeom>
          <a:noFill/>
        </p:spPr>
        <p:txBody>
          <a:bodyPr wrap="square" rtlCol="0">
            <a:spAutoFit/>
          </a:bodyPr>
          <a:lstStyle/>
          <a:p>
            <a:pPr marL="960120" indent="-960120" algn="just">
              <a:buFont typeface="Arial" charset="0"/>
              <a:buChar char="•"/>
            </a:pPr>
            <a:r>
              <a:rPr lang="en-US" sz="5040" dirty="0"/>
              <a:t> Peripheral arterial disease (PAD) is a macrovascular complication of diabetes. It presents a major health care concern . </a:t>
            </a:r>
          </a:p>
          <a:p>
            <a:pPr marL="960120" indent="-960120" algn="just">
              <a:buFont typeface="Arial" charset="0"/>
              <a:buChar char="•"/>
            </a:pPr>
            <a:r>
              <a:rPr lang="en-US" sz="5040" dirty="0"/>
              <a:t>Growing evidence suggest that gene regulation plays a major role in the modulation of PAD severity. </a:t>
            </a:r>
          </a:p>
          <a:p>
            <a:pPr marL="960120" indent="-960120" algn="just">
              <a:buFont typeface="Arial" charset="0"/>
              <a:buChar char="•"/>
            </a:pPr>
            <a:r>
              <a:rPr lang="en-US" sz="5040" dirty="0"/>
              <a:t>A mouse model of PAD is the hind limb ischemia model which involves ligation and incision of the femoral artery.</a:t>
            </a:r>
          </a:p>
          <a:p>
            <a:pPr marL="960120" indent="-960120" algn="just">
              <a:buFont typeface="Arial" charset="0"/>
              <a:buChar char="•"/>
            </a:pPr>
            <a:r>
              <a:rPr lang="en-US" sz="5040" dirty="0"/>
              <a:t> Using this model, we mapped a locus on mouse chromosome 7 that was associated with favorable PAD outcomes and termed it “Limb Salvage Associated QTL 1” or LSq-1.</a:t>
            </a:r>
          </a:p>
          <a:p>
            <a:pPr marL="960120" indent="-960120" algn="just">
              <a:buFont typeface="Arial" charset="0"/>
              <a:buChar char="•"/>
            </a:pPr>
            <a:r>
              <a:rPr lang="en-US" sz="5040" dirty="0"/>
              <a:t>We have identified several genes within this LSq-1 that play a role in favorable adaptation to ischemia </a:t>
            </a:r>
          </a:p>
          <a:p>
            <a:pPr marL="960120" indent="-960120" algn="just">
              <a:buFont typeface="Arial" charset="0"/>
              <a:buChar char="•"/>
            </a:pPr>
            <a:r>
              <a:rPr lang="en-US" sz="5040" dirty="0"/>
              <a:t>Interestingly, Individuals with diabetes are more likely to have poorer outcomes than individuals who do not have diabetes. We hypothesize that genes within this locus maybe differentially expressed between ischemic diabetic and nondiabetic tissues</a:t>
            </a:r>
          </a:p>
          <a:p>
            <a:pPr marL="960120" indent="-960120" algn="just">
              <a:buFont typeface="Arial" charset="0"/>
              <a:buChar char="•"/>
            </a:pPr>
            <a:endParaRPr lang="en-US" sz="5040" dirty="0"/>
          </a:p>
        </p:txBody>
      </p:sp>
      <p:sp>
        <p:nvSpPr>
          <p:cNvPr id="19" name="TextBox 18"/>
          <p:cNvSpPr txBox="1"/>
          <p:nvPr/>
        </p:nvSpPr>
        <p:spPr>
          <a:xfrm>
            <a:off x="1670015" y="4208691"/>
            <a:ext cx="10595978" cy="1126462"/>
          </a:xfrm>
          <a:prstGeom prst="rect">
            <a:avLst/>
          </a:prstGeom>
          <a:noFill/>
        </p:spPr>
        <p:txBody>
          <a:bodyPr wrap="none" rtlCol="0">
            <a:spAutoFit/>
          </a:bodyPr>
          <a:lstStyle/>
          <a:p>
            <a:r>
              <a:rPr lang="en-US" sz="6720" b="1" dirty="0"/>
              <a:t>Introduction and background</a:t>
            </a:r>
          </a:p>
        </p:txBody>
      </p:sp>
      <p:sp>
        <p:nvSpPr>
          <p:cNvPr id="20" name="TextBox 19"/>
          <p:cNvSpPr txBox="1"/>
          <p:nvPr/>
        </p:nvSpPr>
        <p:spPr>
          <a:xfrm>
            <a:off x="41651053" y="4208686"/>
            <a:ext cx="3927678" cy="1126462"/>
          </a:xfrm>
          <a:prstGeom prst="rect">
            <a:avLst/>
          </a:prstGeom>
          <a:noFill/>
        </p:spPr>
        <p:txBody>
          <a:bodyPr wrap="none" rtlCol="0">
            <a:spAutoFit/>
          </a:bodyPr>
          <a:lstStyle/>
          <a:p>
            <a:r>
              <a:rPr lang="en-US" sz="6720" b="1" dirty="0"/>
              <a:t>Discussion</a:t>
            </a:r>
          </a:p>
        </p:txBody>
      </p:sp>
      <p:sp>
        <p:nvSpPr>
          <p:cNvPr id="21" name="TextBox 20"/>
          <p:cNvSpPr txBox="1"/>
          <p:nvPr/>
        </p:nvSpPr>
        <p:spPr>
          <a:xfrm>
            <a:off x="38450520" y="6000963"/>
            <a:ext cx="11567160" cy="15604272"/>
          </a:xfrm>
          <a:prstGeom prst="rect">
            <a:avLst/>
          </a:prstGeom>
          <a:noFill/>
        </p:spPr>
        <p:txBody>
          <a:bodyPr wrap="square" rtlCol="0">
            <a:spAutoFit/>
          </a:bodyPr>
          <a:lstStyle/>
          <a:p>
            <a:pPr marL="960120" indent="-960120" algn="just">
              <a:buFont typeface="Arial" charset="0"/>
              <a:buChar char="•"/>
            </a:pPr>
            <a:r>
              <a:rPr lang="en-US" sz="5040" dirty="0"/>
              <a:t>The genes from the LSq-1 locus that were explored in this study were chosen because they have been implicated to have a role in various biological processes</a:t>
            </a:r>
          </a:p>
          <a:p>
            <a:pPr marL="960120" indent="-960120" algn="just">
              <a:buFont typeface="Arial" charset="0"/>
              <a:buChar char="•"/>
            </a:pPr>
            <a:r>
              <a:rPr lang="en-US" sz="5040" dirty="0"/>
              <a:t>In ischemia all four genes were down regulated in C57BL/6 mice (non-diabetic), which suggest that down regulation is an important protective mechanism after an ischemic injury. </a:t>
            </a:r>
          </a:p>
          <a:p>
            <a:pPr marL="960120" indent="-960120" algn="just">
              <a:buFont typeface="Arial" charset="0"/>
              <a:buChar char="•"/>
            </a:pPr>
            <a:r>
              <a:rPr lang="en-US" sz="5040" dirty="0"/>
              <a:t>Three out of the four genes (</a:t>
            </a:r>
            <a:r>
              <a:rPr lang="en-US" sz="5040" i="1" dirty="0"/>
              <a:t>Nsmce1</a:t>
            </a:r>
            <a:r>
              <a:rPr lang="en-US" sz="5040" dirty="0"/>
              <a:t>, </a:t>
            </a:r>
            <a:r>
              <a:rPr lang="en-US" sz="5040" i="1" dirty="0"/>
              <a:t>Dock1</a:t>
            </a:r>
            <a:r>
              <a:rPr lang="en-US" sz="5040" dirty="0"/>
              <a:t>, and </a:t>
            </a:r>
            <a:r>
              <a:rPr lang="en-US" sz="5040" i="1" dirty="0"/>
              <a:t>Spns1</a:t>
            </a:r>
            <a:r>
              <a:rPr lang="en-US" sz="5040" dirty="0"/>
              <a:t>) were upregulated in diabetic Akita mice in ischemia; This suggest that upregulation is a maladaptive mechanisms </a:t>
            </a:r>
          </a:p>
          <a:p>
            <a:pPr marL="960120" indent="-960120" algn="just">
              <a:buFont typeface="Arial" charset="0"/>
              <a:buChar char="•"/>
            </a:pPr>
            <a:r>
              <a:rPr lang="en-US" sz="5040" dirty="0"/>
              <a:t>In the future we hope to study these genes more and learn more about the role they play in modulating the severity of PAD in diabetic mice</a:t>
            </a:r>
          </a:p>
          <a:p>
            <a:pPr marL="960120" indent="-960120" algn="just">
              <a:buFont typeface="Arial" charset="0"/>
              <a:buChar char="•"/>
            </a:pPr>
            <a:endParaRPr lang="en-US" sz="5040" dirty="0"/>
          </a:p>
        </p:txBody>
      </p:sp>
      <p:sp>
        <p:nvSpPr>
          <p:cNvPr id="23" name="TextBox 22"/>
          <p:cNvSpPr txBox="1"/>
          <p:nvPr/>
        </p:nvSpPr>
        <p:spPr>
          <a:xfrm>
            <a:off x="24229565" y="4213907"/>
            <a:ext cx="2749663" cy="1126462"/>
          </a:xfrm>
          <a:prstGeom prst="rect">
            <a:avLst/>
          </a:prstGeom>
          <a:noFill/>
        </p:spPr>
        <p:txBody>
          <a:bodyPr wrap="none" rtlCol="0">
            <a:spAutoFit/>
          </a:bodyPr>
          <a:lstStyle/>
          <a:p>
            <a:r>
              <a:rPr lang="en-US" sz="6720" b="1" dirty="0"/>
              <a:t>Results</a:t>
            </a:r>
          </a:p>
        </p:txBody>
      </p:sp>
      <p:sp>
        <p:nvSpPr>
          <p:cNvPr id="32" name="TextBox 31"/>
          <p:cNvSpPr txBox="1"/>
          <p:nvPr/>
        </p:nvSpPr>
        <p:spPr>
          <a:xfrm>
            <a:off x="4627896" y="25592708"/>
            <a:ext cx="3394391" cy="1126462"/>
          </a:xfrm>
          <a:prstGeom prst="rect">
            <a:avLst/>
          </a:prstGeom>
          <a:noFill/>
        </p:spPr>
        <p:txBody>
          <a:bodyPr wrap="none" rtlCol="0">
            <a:spAutoFit/>
          </a:bodyPr>
          <a:lstStyle/>
          <a:p>
            <a:r>
              <a:rPr lang="en-US" sz="6720" b="1" dirty="0"/>
              <a:t>Methods</a:t>
            </a:r>
          </a:p>
        </p:txBody>
      </p:sp>
      <p:sp>
        <p:nvSpPr>
          <p:cNvPr id="33" name="TextBox 32"/>
          <p:cNvSpPr txBox="1"/>
          <p:nvPr/>
        </p:nvSpPr>
        <p:spPr>
          <a:xfrm>
            <a:off x="348124" y="27320734"/>
            <a:ext cx="11917870" cy="7848302"/>
          </a:xfrm>
          <a:prstGeom prst="rect">
            <a:avLst/>
          </a:prstGeom>
          <a:noFill/>
        </p:spPr>
        <p:txBody>
          <a:bodyPr wrap="square" rtlCol="0">
            <a:spAutoFit/>
          </a:bodyPr>
          <a:lstStyle/>
          <a:p>
            <a:pPr marL="960120" indent="-960120" algn="just">
              <a:buFont typeface="Arial" charset="0"/>
              <a:buChar char="•"/>
            </a:pPr>
            <a:r>
              <a:rPr lang="en-US" sz="5040" dirty="0"/>
              <a:t>Hind limb ischemia(HLI) was induced by ligating the femoral artery; RNA was isolated from mouse tibialis anterior (TA) muscles on day 1 post-HLI </a:t>
            </a:r>
          </a:p>
          <a:p>
            <a:pPr marL="960120" indent="-960120" algn="just">
              <a:buFont typeface="Arial" charset="0"/>
              <a:buChar char="•"/>
            </a:pPr>
            <a:r>
              <a:rPr lang="en-US" sz="5040" dirty="0"/>
              <a:t>The isolated RNA from the mouse mouse TA muscles on day 1 post-HLI was converted to CDNA and quantitative RT-PCR using 4 different </a:t>
            </a:r>
            <a:r>
              <a:rPr lang="en-US" sz="5040" dirty="0" err="1"/>
              <a:t>TaqMan</a:t>
            </a:r>
            <a:r>
              <a:rPr lang="en-US" sz="5040" dirty="0"/>
              <a:t> Gene Expression Assays (</a:t>
            </a:r>
            <a:r>
              <a:rPr lang="en-US" sz="5040" i="1" dirty="0"/>
              <a:t>Nsmce1</a:t>
            </a:r>
            <a:r>
              <a:rPr lang="en-US" sz="5040" dirty="0"/>
              <a:t>, </a:t>
            </a:r>
            <a:r>
              <a:rPr lang="en-US" sz="5040" i="1" dirty="0"/>
              <a:t>Dock1</a:t>
            </a:r>
            <a:r>
              <a:rPr lang="en-US" sz="5040" dirty="0"/>
              <a:t>, </a:t>
            </a:r>
            <a:r>
              <a:rPr lang="en-US" sz="5040" i="1" dirty="0"/>
              <a:t>Spns1</a:t>
            </a:r>
            <a:r>
              <a:rPr lang="en-US" sz="5040" dirty="0"/>
              <a:t>, and </a:t>
            </a:r>
            <a:r>
              <a:rPr lang="en-US" sz="5040" i="1" dirty="0"/>
              <a:t>Jmjd5</a:t>
            </a:r>
            <a:r>
              <a:rPr lang="en-US" sz="5040" dirty="0"/>
              <a:t>) </a:t>
            </a:r>
          </a:p>
        </p:txBody>
      </p:sp>
      <p:sp>
        <p:nvSpPr>
          <p:cNvPr id="2" name="TextBox 1"/>
          <p:cNvSpPr txBox="1"/>
          <p:nvPr/>
        </p:nvSpPr>
        <p:spPr>
          <a:xfrm>
            <a:off x="3330150" y="298428"/>
            <a:ext cx="45045599" cy="1557349"/>
          </a:xfrm>
          <a:prstGeom prst="rect">
            <a:avLst/>
          </a:prstGeom>
          <a:noFill/>
        </p:spPr>
        <p:txBody>
          <a:bodyPr wrap="square" rtlCol="0">
            <a:spAutoFit/>
          </a:bodyPr>
          <a:lstStyle/>
          <a:p>
            <a:r>
              <a:rPr lang="en-US" sz="9520" b="1" dirty="0"/>
              <a:t>Peripheral Arterial Disease In Diabetes Is Associated With Maladaptive Gene Expression</a:t>
            </a:r>
          </a:p>
        </p:txBody>
      </p:sp>
      <p:sp>
        <p:nvSpPr>
          <p:cNvPr id="14" name="TextBox 13"/>
          <p:cNvSpPr txBox="1"/>
          <p:nvPr/>
        </p:nvSpPr>
        <p:spPr>
          <a:xfrm>
            <a:off x="42179915" y="21246418"/>
            <a:ext cx="4108369" cy="1126462"/>
          </a:xfrm>
          <a:prstGeom prst="rect">
            <a:avLst/>
          </a:prstGeom>
          <a:noFill/>
        </p:spPr>
        <p:txBody>
          <a:bodyPr wrap="none" rtlCol="0">
            <a:spAutoFit/>
          </a:bodyPr>
          <a:lstStyle/>
          <a:p>
            <a:r>
              <a:rPr lang="en-US" sz="6720" b="1" dirty="0"/>
              <a:t>References</a:t>
            </a:r>
          </a:p>
        </p:txBody>
      </p:sp>
      <p:sp>
        <p:nvSpPr>
          <p:cNvPr id="15" name="TextBox 14"/>
          <p:cNvSpPr txBox="1"/>
          <p:nvPr/>
        </p:nvSpPr>
        <p:spPr>
          <a:xfrm>
            <a:off x="38450519" y="35320090"/>
            <a:ext cx="11567160" cy="2505301"/>
          </a:xfrm>
          <a:prstGeom prst="rect">
            <a:avLst/>
          </a:prstGeom>
          <a:noFill/>
        </p:spPr>
        <p:txBody>
          <a:bodyPr wrap="square" rtlCol="0">
            <a:spAutoFit/>
          </a:bodyPr>
          <a:lstStyle/>
          <a:p>
            <a:pPr algn="just"/>
            <a:r>
              <a:rPr lang="en-US" sz="3920" dirty="0"/>
              <a:t>This poster was supported by the University of Tennessee Heath Science Centers Department of Endocrinology and Metabolism Integrated Clinical And Research Experience</a:t>
            </a:r>
          </a:p>
        </p:txBody>
      </p:sp>
      <p:sp>
        <p:nvSpPr>
          <p:cNvPr id="16" name="TextBox 15"/>
          <p:cNvSpPr txBox="1"/>
          <p:nvPr/>
        </p:nvSpPr>
        <p:spPr>
          <a:xfrm>
            <a:off x="40382272" y="33802562"/>
            <a:ext cx="6989349" cy="1126462"/>
          </a:xfrm>
          <a:prstGeom prst="rect">
            <a:avLst/>
          </a:prstGeom>
          <a:noFill/>
        </p:spPr>
        <p:txBody>
          <a:bodyPr wrap="none" rtlCol="0">
            <a:spAutoFit/>
          </a:bodyPr>
          <a:lstStyle/>
          <a:p>
            <a:r>
              <a:rPr lang="en-US" sz="6720" b="1" dirty="0"/>
              <a:t>Acknowledgments </a:t>
            </a:r>
          </a:p>
        </p:txBody>
      </p:sp>
      <p:sp>
        <p:nvSpPr>
          <p:cNvPr id="4" name="TextBox 3"/>
          <p:cNvSpPr txBox="1"/>
          <p:nvPr/>
        </p:nvSpPr>
        <p:spPr>
          <a:xfrm>
            <a:off x="38450520" y="23083286"/>
            <a:ext cx="11567160" cy="10950690"/>
          </a:xfrm>
          <a:prstGeom prst="rect">
            <a:avLst/>
          </a:prstGeom>
          <a:noFill/>
        </p:spPr>
        <p:txBody>
          <a:bodyPr wrap="square" rtlCol="0">
            <a:spAutoFit/>
          </a:bodyPr>
          <a:lstStyle/>
          <a:p>
            <a:pPr marL="571500" indent="-571500" algn="just">
              <a:buFont typeface="Arial" charset="0"/>
              <a:buChar char="•"/>
            </a:pPr>
            <a:r>
              <a:rPr lang="en-US" sz="3920" dirty="0"/>
              <a:t>Belch JJF, </a:t>
            </a:r>
            <a:r>
              <a:rPr lang="en-US" sz="3920" dirty="0" err="1"/>
              <a:t>Topol</a:t>
            </a:r>
            <a:r>
              <a:rPr lang="en-US" sz="3920" dirty="0"/>
              <a:t> EJ, </a:t>
            </a:r>
            <a:r>
              <a:rPr lang="en-US" sz="3920" dirty="0" err="1"/>
              <a:t>Agnelli</a:t>
            </a:r>
            <a:r>
              <a:rPr lang="en-US" sz="3920" dirty="0"/>
              <a:t> G, Bertrand M, </a:t>
            </a:r>
            <a:r>
              <a:rPr lang="en-US" sz="3920" dirty="0" err="1"/>
              <a:t>Califf</a:t>
            </a:r>
            <a:r>
              <a:rPr lang="en-US" sz="3920" dirty="0"/>
              <a:t> RM, Clement DL, </a:t>
            </a:r>
            <a:r>
              <a:rPr lang="en-US" sz="3920" dirty="0" err="1"/>
              <a:t>Creager</a:t>
            </a:r>
            <a:r>
              <a:rPr lang="en-US" sz="3920" dirty="0"/>
              <a:t> MA, Easton JD, Gavin JR, III, Greenland P et al: </a:t>
            </a:r>
            <a:r>
              <a:rPr lang="en-US" sz="3920" b="1" dirty="0"/>
              <a:t>Critical Issues in Peripheral Arterial Disease Detection and Management: A Call to Action</a:t>
            </a:r>
            <a:r>
              <a:rPr lang="en-US" sz="3920" dirty="0"/>
              <a:t>. </a:t>
            </a:r>
            <a:r>
              <a:rPr lang="en-US" sz="3920" i="1" dirty="0"/>
              <a:t>Arch Intern Med</a:t>
            </a:r>
            <a:r>
              <a:rPr lang="en-US" sz="3920" dirty="0"/>
              <a:t> 2003, </a:t>
            </a:r>
            <a:r>
              <a:rPr lang="en-US" sz="3920" b="1" dirty="0"/>
              <a:t>163</a:t>
            </a:r>
            <a:r>
              <a:rPr lang="en-US" sz="3920" dirty="0"/>
              <a:t>(8):884-892.</a:t>
            </a:r>
          </a:p>
          <a:p>
            <a:pPr marL="571500" indent="-571500" algn="just">
              <a:buFont typeface="Arial" charset="0"/>
              <a:buChar char="•"/>
            </a:pPr>
            <a:endParaRPr lang="en-US" sz="3920" dirty="0"/>
          </a:p>
          <a:p>
            <a:pPr marL="571500" indent="-571500" algn="just">
              <a:buFont typeface="Arial" charset="0"/>
              <a:buChar char="•"/>
            </a:pPr>
            <a:r>
              <a:rPr lang="en-US" sz="3920" dirty="0" err="1"/>
              <a:t>Dokun</a:t>
            </a:r>
            <a:r>
              <a:rPr lang="en-US" sz="3920" dirty="0"/>
              <a:t> AO, Annex B: </a:t>
            </a:r>
            <a:r>
              <a:rPr lang="en-US" sz="3920" b="1" dirty="0"/>
              <a:t>Genetic Polymorphisms in Peripheral Arterial Disease role of genomic methodologies</a:t>
            </a:r>
            <a:r>
              <a:rPr lang="en-US" sz="3920" dirty="0"/>
              <a:t>. In: </a:t>
            </a:r>
            <a:r>
              <a:rPr lang="en-US" sz="3920" i="1" dirty="0"/>
              <a:t>Genomic and Personalized Medicine</a:t>
            </a:r>
            <a:r>
              <a:rPr lang="en-US" sz="3920" dirty="0"/>
              <a:t>. Edited by Ginsburg </a:t>
            </a:r>
            <a:r>
              <a:rPr lang="en-US" sz="3920" dirty="0" err="1"/>
              <a:t>HWaG</a:t>
            </a:r>
            <a:r>
              <a:rPr lang="en-US" sz="3920" dirty="0"/>
              <a:t>, vol. 1-2: </a:t>
            </a:r>
            <a:r>
              <a:rPr lang="en-US" sz="3920" dirty="0" err="1"/>
              <a:t>Elsavier</a:t>
            </a:r>
            <a:r>
              <a:rPr lang="en-US" sz="3920" dirty="0"/>
              <a:t>; 2008</a:t>
            </a:r>
          </a:p>
          <a:p>
            <a:pPr marL="571500" indent="-571500" algn="just">
              <a:buFont typeface="Arial" charset="0"/>
              <a:buChar char="•"/>
            </a:pPr>
            <a:endParaRPr lang="en-US" sz="3920" dirty="0"/>
          </a:p>
          <a:p>
            <a:pPr marL="571500" indent="-571500" algn="just">
              <a:buFont typeface="Arial" charset="0"/>
              <a:buChar char="•"/>
            </a:pPr>
            <a:r>
              <a:rPr lang="en-US" sz="3920" dirty="0" err="1"/>
              <a:t>Dokun</a:t>
            </a:r>
            <a:r>
              <a:rPr lang="en-US" sz="3920" dirty="0"/>
              <a:t> AO, </a:t>
            </a:r>
            <a:r>
              <a:rPr lang="en-US" sz="3920" dirty="0" err="1"/>
              <a:t>Keum</a:t>
            </a:r>
            <a:r>
              <a:rPr lang="en-US" sz="3920" dirty="0"/>
              <a:t> S, Hazarika S, Li Y, </a:t>
            </a:r>
            <a:r>
              <a:rPr lang="en-US" sz="3920" dirty="0" err="1"/>
              <a:t>Lamonte</a:t>
            </a:r>
            <a:r>
              <a:rPr lang="en-US" sz="3920" dirty="0"/>
              <a:t> GM, Wheeler F, Marchuk DA, Annex BH: </a:t>
            </a:r>
            <a:r>
              <a:rPr lang="en-US" sz="3920" b="1" dirty="0"/>
              <a:t>A Quantitative Trait Locus (LSq-1) on Mouse Chromosome 7 Is Linked to the Absence of Tissue Loss After Surgical </a:t>
            </a:r>
            <a:r>
              <a:rPr lang="en-US" sz="3920" b="1" dirty="0" err="1"/>
              <a:t>Hindlimb</a:t>
            </a:r>
            <a:r>
              <a:rPr lang="en-US" sz="3920" b="1" dirty="0"/>
              <a:t> Ischemia</a:t>
            </a:r>
            <a:r>
              <a:rPr lang="en-US" sz="3920" dirty="0"/>
              <a:t>. </a:t>
            </a:r>
            <a:r>
              <a:rPr lang="en-US" sz="3920" i="1" dirty="0"/>
              <a:t>Circulation</a:t>
            </a:r>
            <a:r>
              <a:rPr lang="en-US" sz="3920" dirty="0"/>
              <a:t> 2008, </a:t>
            </a:r>
            <a:r>
              <a:rPr lang="en-US" sz="3920" b="1" dirty="0"/>
              <a:t>117</a:t>
            </a:r>
            <a:r>
              <a:rPr lang="en-US" sz="3920" dirty="0"/>
              <a:t>(9):1207-1215.</a:t>
            </a:r>
          </a:p>
        </p:txBody>
      </p:sp>
      <p:pic>
        <p:nvPicPr>
          <p:cNvPr id="22" name="Picture 21"/>
          <p:cNvPicPr>
            <a:picLocks noChangeAspect="1"/>
          </p:cNvPicPr>
          <p:nvPr/>
        </p:nvPicPr>
        <p:blipFill>
          <a:blip r:embed="rId3"/>
          <a:stretch>
            <a:fillRect/>
          </a:stretch>
        </p:blipFill>
        <p:spPr>
          <a:xfrm>
            <a:off x="761140" y="1564977"/>
            <a:ext cx="7215443" cy="2309082"/>
          </a:xfrm>
          <a:prstGeom prst="rect">
            <a:avLst/>
          </a:prstGeom>
        </p:spPr>
      </p:pic>
      <p:graphicFrame>
        <p:nvGraphicFramePr>
          <p:cNvPr id="24" name="Chart 23"/>
          <p:cNvGraphicFramePr>
            <a:graphicFrameLocks/>
          </p:cNvGraphicFramePr>
          <p:nvPr>
            <p:extLst>
              <p:ext uri="{D42A27DB-BD31-4B8C-83A1-F6EECF244321}">
                <p14:modId xmlns:p14="http://schemas.microsoft.com/office/powerpoint/2010/main" val="251733341"/>
              </p:ext>
            </p:extLst>
          </p:nvPr>
        </p:nvGraphicFramePr>
        <p:xfrm>
          <a:off x="12843110" y="6004418"/>
          <a:ext cx="12480214" cy="1448964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Chart 24"/>
          <p:cNvGraphicFramePr>
            <a:graphicFrameLocks/>
          </p:cNvGraphicFramePr>
          <p:nvPr>
            <p:extLst>
              <p:ext uri="{D42A27DB-BD31-4B8C-83A1-F6EECF244321}">
                <p14:modId xmlns:p14="http://schemas.microsoft.com/office/powerpoint/2010/main" val="127089468"/>
              </p:ext>
            </p:extLst>
          </p:nvPr>
        </p:nvGraphicFramePr>
        <p:xfrm>
          <a:off x="25852950" y="6000957"/>
          <a:ext cx="12385523" cy="1449310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6" name="Chart 25"/>
          <p:cNvGraphicFramePr>
            <a:graphicFrameLocks/>
          </p:cNvGraphicFramePr>
          <p:nvPr>
            <p:extLst>
              <p:ext uri="{D42A27DB-BD31-4B8C-83A1-F6EECF244321}">
                <p14:modId xmlns:p14="http://schemas.microsoft.com/office/powerpoint/2010/main" val="892784898"/>
              </p:ext>
            </p:extLst>
          </p:nvPr>
        </p:nvGraphicFramePr>
        <p:xfrm>
          <a:off x="12301920" y="22488743"/>
          <a:ext cx="13021403" cy="1428398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8" name="Chart 27"/>
          <p:cNvGraphicFramePr>
            <a:graphicFrameLocks/>
          </p:cNvGraphicFramePr>
          <p:nvPr>
            <p:extLst>
              <p:ext uri="{D42A27DB-BD31-4B8C-83A1-F6EECF244321}">
                <p14:modId xmlns:p14="http://schemas.microsoft.com/office/powerpoint/2010/main" val="2042603007"/>
              </p:ext>
            </p:extLst>
          </p:nvPr>
        </p:nvGraphicFramePr>
        <p:xfrm>
          <a:off x="25852950" y="23123693"/>
          <a:ext cx="12915149" cy="13689437"/>
        </p:xfrm>
        <a:graphic>
          <a:graphicData uri="http://schemas.openxmlformats.org/drawingml/2006/chart">
            <c:chart xmlns:c="http://schemas.openxmlformats.org/drawingml/2006/chart" xmlns:r="http://schemas.openxmlformats.org/officeDocument/2006/relationships" r:id="rId7"/>
          </a:graphicData>
        </a:graphic>
      </p:graphicFrame>
      <p:pic>
        <p:nvPicPr>
          <p:cNvPr id="27" name="Picture 26">
            <a:extLst>
              <a:ext uri="{FF2B5EF4-FFF2-40B4-BE49-F238E27FC236}">
                <a16:creationId xmlns:a16="http://schemas.microsoft.com/office/drawing/2014/main" id="{157506B0-1AE6-413D-8BC9-E3DC19758821}"/>
              </a:ext>
            </a:extLst>
          </p:cNvPr>
          <p:cNvPicPr>
            <a:picLocks noChangeAspect="1"/>
          </p:cNvPicPr>
          <p:nvPr/>
        </p:nvPicPr>
        <p:blipFill>
          <a:blip r:embed="rId3"/>
          <a:stretch>
            <a:fillRect/>
          </a:stretch>
        </p:blipFill>
        <p:spPr>
          <a:xfrm>
            <a:off x="42179915" y="1704071"/>
            <a:ext cx="7215443" cy="2309082"/>
          </a:xfrm>
          <a:prstGeom prst="rect">
            <a:avLst/>
          </a:prstGeom>
        </p:spPr>
      </p:pic>
    </p:spTree>
    <p:extLst>
      <p:ext uri="{BB962C8B-B14F-4D97-AF65-F5344CB8AC3E}">
        <p14:creationId xmlns:p14="http://schemas.microsoft.com/office/powerpoint/2010/main" val="1482133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9718</TotalTime>
  <Words>596</Words>
  <Application>Microsoft Office PowerPoint</Application>
  <PresentationFormat>Custom</PresentationFormat>
  <Paragraphs>36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McAlvin</dc:creator>
  <cp:lastModifiedBy>Damper, Daphne</cp:lastModifiedBy>
  <cp:revision>81</cp:revision>
  <dcterms:created xsi:type="dcterms:W3CDTF">2015-03-12T17:24:05Z</dcterms:created>
  <dcterms:modified xsi:type="dcterms:W3CDTF">2021-09-28T16:32:49Z</dcterms:modified>
</cp:coreProperties>
</file>