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6.xml" ContentType="application/vnd.openxmlformats-officedocument.presentationml.tags+xml"/>
  <Override PartName="/ppt/notesSlides/notesSlide68.xml" ContentType="application/vnd.openxmlformats-officedocument.presentationml.notesSlide+xml"/>
  <Override PartName="/ppt/tags/tag7.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9.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10.xml" ContentType="application/vnd.openxmlformats-officedocument.presentationml.tags+xml"/>
  <Override PartName="/ppt/notesSlides/notesSlide103.xml" ContentType="application/vnd.openxmlformats-officedocument.presentationml.notesSlide+xml"/>
  <Override PartName="/ppt/tags/tag11.xml" ContentType="application/vnd.openxmlformats-officedocument.presentationml.tags+xml"/>
  <Override PartName="/ppt/notesSlides/notesSlide104.xml" ContentType="application/vnd.openxmlformats-officedocument.presentationml.notesSlide+xml"/>
  <Override PartName="/ppt/tags/tag12.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256" r:id="rId2"/>
    <p:sldId id="257" r:id="rId3"/>
    <p:sldId id="258" r:id="rId4"/>
    <p:sldId id="261" r:id="rId5"/>
    <p:sldId id="694" r:id="rId6"/>
    <p:sldId id="785" r:id="rId7"/>
    <p:sldId id="784" r:id="rId8"/>
    <p:sldId id="783" r:id="rId9"/>
    <p:sldId id="747" r:id="rId10"/>
    <p:sldId id="320" r:id="rId11"/>
    <p:sldId id="738" r:id="rId12"/>
    <p:sldId id="737" r:id="rId13"/>
    <p:sldId id="331" r:id="rId14"/>
    <p:sldId id="757" r:id="rId15"/>
    <p:sldId id="758" r:id="rId16"/>
    <p:sldId id="775" r:id="rId17"/>
    <p:sldId id="379" r:id="rId18"/>
    <p:sldId id="378" r:id="rId19"/>
    <p:sldId id="308" r:id="rId20"/>
    <p:sldId id="311" r:id="rId21"/>
    <p:sldId id="675" r:id="rId22"/>
    <p:sldId id="625" r:id="rId23"/>
    <p:sldId id="677" r:id="rId24"/>
    <p:sldId id="626" r:id="rId25"/>
    <p:sldId id="338" r:id="rId26"/>
    <p:sldId id="776" r:id="rId27"/>
    <p:sldId id="363" r:id="rId28"/>
    <p:sldId id="686" r:id="rId29"/>
    <p:sldId id="751" r:id="rId30"/>
    <p:sldId id="687" r:id="rId31"/>
    <p:sldId id="777" r:id="rId32"/>
    <p:sldId id="629" r:id="rId33"/>
    <p:sldId id="690" r:id="rId34"/>
    <p:sldId id="752" r:id="rId35"/>
    <p:sldId id="759" r:id="rId36"/>
    <p:sldId id="760" r:id="rId37"/>
    <p:sldId id="735" r:id="rId38"/>
    <p:sldId id="721" r:id="rId39"/>
    <p:sldId id="742" r:id="rId40"/>
    <p:sldId id="364" r:id="rId41"/>
    <p:sldId id="740" r:id="rId42"/>
    <p:sldId id="734" r:id="rId43"/>
    <p:sldId id="761" r:id="rId44"/>
    <p:sldId id="368" r:id="rId45"/>
    <p:sldId id="285" r:id="rId46"/>
    <p:sldId id="655" r:id="rId47"/>
    <p:sldId id="631" r:id="rId48"/>
    <p:sldId id="630" r:id="rId49"/>
    <p:sldId id="680" r:id="rId50"/>
    <p:sldId id="746" r:id="rId51"/>
    <p:sldId id="744" r:id="rId52"/>
    <p:sldId id="653" r:id="rId53"/>
    <p:sldId id="713" r:id="rId54"/>
    <p:sldId id="705" r:id="rId55"/>
    <p:sldId id="706" r:id="rId56"/>
    <p:sldId id="720" r:id="rId57"/>
    <p:sldId id="652" r:id="rId58"/>
    <p:sldId id="722" r:id="rId59"/>
    <p:sldId id="620" r:id="rId60"/>
    <p:sldId id="621" r:id="rId61"/>
    <p:sldId id="695" r:id="rId62"/>
    <p:sldId id="764" r:id="rId63"/>
    <p:sldId id="664" r:id="rId64"/>
    <p:sldId id="375" r:id="rId65"/>
    <p:sldId id="736" r:id="rId66"/>
    <p:sldId id="781" r:id="rId67"/>
    <p:sldId id="340" r:id="rId68"/>
    <p:sldId id="342" r:id="rId69"/>
    <p:sldId id="345" r:id="rId70"/>
    <p:sldId id="343" r:id="rId71"/>
    <p:sldId id="786" r:id="rId72"/>
    <p:sldId id="753" r:id="rId73"/>
    <p:sldId id="723" r:id="rId74"/>
    <p:sldId id="724" r:id="rId75"/>
    <p:sldId id="726" r:id="rId76"/>
    <p:sldId id="727" r:id="rId77"/>
    <p:sldId id="728" r:id="rId78"/>
    <p:sldId id="729" r:id="rId79"/>
    <p:sldId id="730" r:id="rId80"/>
    <p:sldId id="359" r:id="rId81"/>
    <p:sldId id="778" r:id="rId82"/>
    <p:sldId id="283" r:id="rId83"/>
    <p:sldId id="377" r:id="rId84"/>
    <p:sldId id="765" r:id="rId85"/>
    <p:sldId id="767" r:id="rId86"/>
    <p:sldId id="766" r:id="rId87"/>
    <p:sldId id="286" r:id="rId88"/>
    <p:sldId id="671" r:id="rId89"/>
    <p:sldId id="685" r:id="rId90"/>
    <p:sldId id="717" r:id="rId91"/>
    <p:sldId id="769" r:id="rId92"/>
    <p:sldId id="361" r:id="rId93"/>
    <p:sldId id="362" r:id="rId94"/>
    <p:sldId id="768" r:id="rId95"/>
    <p:sldId id="684" r:id="rId96"/>
    <p:sldId id="718" r:id="rId97"/>
    <p:sldId id="771" r:id="rId98"/>
    <p:sldId id="715" r:id="rId99"/>
    <p:sldId id="714" r:id="rId100"/>
    <p:sldId id="316" r:id="rId101"/>
    <p:sldId id="634" r:id="rId102"/>
    <p:sldId id="672" r:id="rId103"/>
    <p:sldId id="716" r:id="rId104"/>
    <p:sldId id="673" r:id="rId105"/>
    <p:sldId id="619" r:id="rId106"/>
    <p:sldId id="772" r:id="rId107"/>
    <p:sldId id="774" r:id="rId108"/>
    <p:sldId id="773" r:id="rId109"/>
    <p:sldId id="711"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Overdose Deaths</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General</c:formatCode>
                <c:ptCount val="9"/>
                <c:pt idx="0">
                  <c:v>1094</c:v>
                </c:pt>
                <c:pt idx="1">
                  <c:v>1166</c:v>
                </c:pt>
                <c:pt idx="2">
                  <c:v>1263</c:v>
                </c:pt>
                <c:pt idx="3">
                  <c:v>1451</c:v>
                </c:pt>
                <c:pt idx="4">
                  <c:v>1631</c:v>
                </c:pt>
                <c:pt idx="5">
                  <c:v>1776</c:v>
                </c:pt>
                <c:pt idx="6">
                  <c:v>1818</c:v>
                </c:pt>
                <c:pt idx="7">
                  <c:v>2089</c:v>
                </c:pt>
                <c:pt idx="8">
                  <c:v>3032</c:v>
                </c:pt>
              </c:numCache>
            </c:numRef>
          </c:val>
          <c:extLst>
            <c:ext xmlns:c16="http://schemas.microsoft.com/office/drawing/2014/chart" uri="{C3380CC4-5D6E-409C-BE32-E72D297353CC}">
              <c16:uniqueId val="{00000000-A30C-488C-BBBD-678392E43DE9}"/>
            </c:ext>
          </c:extLst>
        </c:ser>
        <c:dLbls>
          <c:dLblPos val="outEnd"/>
          <c:showLegendKey val="0"/>
          <c:showVal val="1"/>
          <c:showCatName val="0"/>
          <c:showSerName val="0"/>
          <c:showPercent val="0"/>
          <c:showBubbleSize val="0"/>
        </c:dLbls>
        <c:gapWidth val="219"/>
        <c:overlap val="-27"/>
        <c:axId val="1981986223"/>
        <c:axId val="1981996623"/>
      </c:barChart>
      <c:catAx>
        <c:axId val="19819862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1996623"/>
        <c:crosses val="autoZero"/>
        <c:auto val="1"/>
        <c:lblAlgn val="ctr"/>
        <c:lblOffset val="100"/>
        <c:noMultiLvlLbl val="0"/>
      </c:catAx>
      <c:valAx>
        <c:axId val="19819966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Overdose Deaths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1986223"/>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93FFA-8D1A-4FE8-A971-E7516CEDCC9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DDA4732E-8468-4F9F-8726-0A939C2A6E6F}">
      <dgm:prSet phldrT="[Text]" custT="1"/>
      <dgm:spPr>
        <a:solidFill>
          <a:srgbClr val="00B0F0"/>
        </a:solidFill>
      </dgm:spPr>
      <dgm:t>
        <a:bodyPr/>
        <a:lstStyle/>
        <a:p>
          <a:r>
            <a:rPr lang="en-US" sz="1800" b="1" dirty="0"/>
            <a:t>Expansion of MOUD</a:t>
          </a:r>
        </a:p>
      </dgm:t>
    </dgm:pt>
    <dgm:pt modelId="{5BA0CDCA-D80F-4898-A297-8855A99FA5CA}" type="parTrans" cxnId="{CCAB3CF5-BD27-4A38-BC46-9C65EB23D32B}">
      <dgm:prSet/>
      <dgm:spPr/>
      <dgm:t>
        <a:bodyPr/>
        <a:lstStyle/>
        <a:p>
          <a:endParaRPr lang="en-US"/>
        </a:p>
      </dgm:t>
    </dgm:pt>
    <dgm:pt modelId="{4D4C3141-7147-4582-A73A-ABFE61847B77}" type="sibTrans" cxnId="{CCAB3CF5-BD27-4A38-BC46-9C65EB23D32B}">
      <dgm:prSet/>
      <dgm:spPr/>
      <dgm:t>
        <a:bodyPr/>
        <a:lstStyle/>
        <a:p>
          <a:endParaRPr lang="en-US"/>
        </a:p>
      </dgm:t>
    </dgm:pt>
    <dgm:pt modelId="{DED6B3E5-343D-4F7D-9BDD-43007D8DA26D}">
      <dgm:prSet phldrT="[Text]" custT="1"/>
      <dgm:spPr>
        <a:solidFill>
          <a:schemeClr val="accent6">
            <a:lumMod val="75000"/>
          </a:schemeClr>
        </a:solidFill>
      </dgm:spPr>
      <dgm:t>
        <a:bodyPr/>
        <a:lstStyle/>
        <a:p>
          <a:r>
            <a:rPr lang="en-US" sz="1800" b="1" dirty="0"/>
            <a:t>Increase # Providers</a:t>
          </a:r>
        </a:p>
      </dgm:t>
    </dgm:pt>
    <dgm:pt modelId="{A9D85788-A51E-4A7C-A701-574E4E876530}" type="parTrans" cxnId="{07E8297C-5CC6-4CCF-82BB-BA0195706727}">
      <dgm:prSet/>
      <dgm:spPr/>
      <dgm:t>
        <a:bodyPr/>
        <a:lstStyle/>
        <a:p>
          <a:endParaRPr lang="en-US"/>
        </a:p>
      </dgm:t>
    </dgm:pt>
    <dgm:pt modelId="{D19434FE-DF04-4648-97EA-E9D28C8E1489}" type="sibTrans" cxnId="{07E8297C-5CC6-4CCF-82BB-BA0195706727}">
      <dgm:prSet/>
      <dgm:spPr/>
      <dgm:t>
        <a:bodyPr/>
        <a:lstStyle/>
        <a:p>
          <a:endParaRPr lang="en-US"/>
        </a:p>
      </dgm:t>
    </dgm:pt>
    <dgm:pt modelId="{F673B359-80E5-41C4-9E72-FD55971A1835}">
      <dgm:prSet phldrT="[Text]" custT="1"/>
      <dgm:spPr>
        <a:solidFill>
          <a:schemeClr val="accent4">
            <a:lumMod val="75000"/>
          </a:schemeClr>
        </a:solidFill>
      </dgm:spPr>
      <dgm:t>
        <a:bodyPr/>
        <a:lstStyle/>
        <a:p>
          <a:r>
            <a:rPr lang="en-US" sz="1600" b="1" dirty="0"/>
            <a:t>Quality Therapeutics</a:t>
          </a:r>
        </a:p>
      </dgm:t>
    </dgm:pt>
    <dgm:pt modelId="{EA1A7A98-EB0F-4CE7-9558-9B64C801E362}" type="parTrans" cxnId="{72480E38-1687-4458-9CD2-AAB648A495E9}">
      <dgm:prSet/>
      <dgm:spPr/>
      <dgm:t>
        <a:bodyPr/>
        <a:lstStyle/>
        <a:p>
          <a:endParaRPr lang="en-US"/>
        </a:p>
      </dgm:t>
    </dgm:pt>
    <dgm:pt modelId="{D0E327CB-EB76-4329-A4FC-F1330E3839D3}" type="sibTrans" cxnId="{72480E38-1687-4458-9CD2-AAB648A495E9}">
      <dgm:prSet/>
      <dgm:spPr/>
      <dgm:t>
        <a:bodyPr/>
        <a:lstStyle/>
        <a:p>
          <a:endParaRPr lang="en-US"/>
        </a:p>
      </dgm:t>
    </dgm:pt>
    <dgm:pt modelId="{50A27DC5-6A6E-439C-B11A-E2FCEB374188}">
      <dgm:prSet phldrT="[Text]" custT="1"/>
      <dgm:spPr>
        <a:solidFill>
          <a:schemeClr val="accent3">
            <a:lumMod val="75000"/>
          </a:schemeClr>
        </a:solidFill>
      </dgm:spPr>
      <dgm:t>
        <a:bodyPr/>
        <a:lstStyle/>
        <a:p>
          <a:r>
            <a:rPr lang="en-US" sz="1400" b="1" dirty="0"/>
            <a:t>Eliminate PA Requirements</a:t>
          </a:r>
        </a:p>
      </dgm:t>
    </dgm:pt>
    <dgm:pt modelId="{2F3A80D5-460B-4868-A544-E16B60966097}" type="parTrans" cxnId="{B04F3579-91C2-4BB2-A43C-AAA89BDAD19F}">
      <dgm:prSet/>
      <dgm:spPr/>
      <dgm:t>
        <a:bodyPr/>
        <a:lstStyle/>
        <a:p>
          <a:endParaRPr lang="en-US"/>
        </a:p>
      </dgm:t>
    </dgm:pt>
    <dgm:pt modelId="{1F599F7E-92CD-4078-A3B1-69413A1FCE41}" type="sibTrans" cxnId="{B04F3579-91C2-4BB2-A43C-AAA89BDAD19F}">
      <dgm:prSet/>
      <dgm:spPr/>
      <dgm:t>
        <a:bodyPr/>
        <a:lstStyle/>
        <a:p>
          <a:endParaRPr lang="en-US"/>
        </a:p>
      </dgm:t>
    </dgm:pt>
    <dgm:pt modelId="{1CE80723-50E7-4115-835F-110B0BFED8DF}">
      <dgm:prSet phldrT="[Text]" custT="1"/>
      <dgm:spPr>
        <a:solidFill>
          <a:schemeClr val="accent2">
            <a:lumMod val="75000"/>
          </a:schemeClr>
        </a:solidFill>
      </dgm:spPr>
      <dgm:t>
        <a:bodyPr/>
        <a:lstStyle/>
        <a:p>
          <a:r>
            <a:rPr lang="en-US" sz="1400" b="1" dirty="0"/>
            <a:t>Buprenorphine Rx in ER</a:t>
          </a:r>
        </a:p>
      </dgm:t>
    </dgm:pt>
    <dgm:pt modelId="{CF029C70-8254-49B7-81E3-187734E8F942}" type="parTrans" cxnId="{E48676CA-5F5C-41C5-970E-3246023BBF91}">
      <dgm:prSet/>
      <dgm:spPr/>
      <dgm:t>
        <a:bodyPr/>
        <a:lstStyle/>
        <a:p>
          <a:endParaRPr lang="en-US"/>
        </a:p>
      </dgm:t>
    </dgm:pt>
    <dgm:pt modelId="{8F1F3BD1-1ACB-4EE5-B8BB-D425D160F793}" type="sibTrans" cxnId="{E48676CA-5F5C-41C5-970E-3246023BBF91}">
      <dgm:prSet/>
      <dgm:spPr/>
      <dgm:t>
        <a:bodyPr/>
        <a:lstStyle/>
        <a:p>
          <a:endParaRPr lang="en-US"/>
        </a:p>
      </dgm:t>
    </dgm:pt>
    <dgm:pt modelId="{3DB3E326-8D3C-4635-9747-0DA3D485976F}">
      <dgm:prSet phldrT="[Text]"/>
      <dgm:spPr>
        <a:solidFill>
          <a:srgbClr val="7030A0"/>
        </a:solidFill>
      </dgm:spPr>
      <dgm:t>
        <a:bodyPr/>
        <a:lstStyle/>
        <a:p>
          <a:r>
            <a:rPr lang="en-US" dirty="0"/>
            <a:t>MOUD in Criminal Justice Centers</a:t>
          </a:r>
        </a:p>
      </dgm:t>
    </dgm:pt>
    <dgm:pt modelId="{905C32FE-A3EF-4D9B-A101-EDFA47D43D8A}" type="parTrans" cxnId="{DD08B8D1-367E-479E-9FD1-49703B782884}">
      <dgm:prSet/>
      <dgm:spPr/>
      <dgm:t>
        <a:bodyPr/>
        <a:lstStyle/>
        <a:p>
          <a:endParaRPr lang="en-US"/>
        </a:p>
      </dgm:t>
    </dgm:pt>
    <dgm:pt modelId="{74940EB1-C036-41B5-A29A-73A4BBD0183E}" type="sibTrans" cxnId="{DD08B8D1-367E-479E-9FD1-49703B782884}">
      <dgm:prSet/>
      <dgm:spPr/>
      <dgm:t>
        <a:bodyPr/>
        <a:lstStyle/>
        <a:p>
          <a:endParaRPr lang="en-US"/>
        </a:p>
      </dgm:t>
    </dgm:pt>
    <dgm:pt modelId="{FFBF4326-5D2F-4119-83F6-C3B79D729841}">
      <dgm:prSet phldrT="[Text]" custT="1"/>
      <dgm:spPr>
        <a:solidFill>
          <a:schemeClr val="accent5">
            <a:lumMod val="75000"/>
          </a:schemeClr>
        </a:solidFill>
      </dgm:spPr>
      <dgm:t>
        <a:bodyPr/>
        <a:lstStyle/>
        <a:p>
          <a:r>
            <a:rPr lang="en-US" sz="1800" b="1" dirty="0"/>
            <a:t>Increase Coverage</a:t>
          </a:r>
        </a:p>
      </dgm:t>
    </dgm:pt>
    <dgm:pt modelId="{7FF4D604-9AE9-4B1B-AB5B-B657D6961069}" type="parTrans" cxnId="{815F51B9-61AD-4D99-9D1F-2301C4D3EF8F}">
      <dgm:prSet/>
      <dgm:spPr/>
      <dgm:t>
        <a:bodyPr/>
        <a:lstStyle/>
        <a:p>
          <a:endParaRPr lang="en-US"/>
        </a:p>
      </dgm:t>
    </dgm:pt>
    <dgm:pt modelId="{6B4425A8-082B-4A5B-8662-E53C10535F18}" type="sibTrans" cxnId="{815F51B9-61AD-4D99-9D1F-2301C4D3EF8F}">
      <dgm:prSet/>
      <dgm:spPr/>
      <dgm:t>
        <a:bodyPr/>
        <a:lstStyle/>
        <a:p>
          <a:endParaRPr lang="en-US"/>
        </a:p>
      </dgm:t>
    </dgm:pt>
    <dgm:pt modelId="{B1A25E0B-0BA5-4A5D-981B-19BFA3661976}" type="pres">
      <dgm:prSet presAssocID="{71E93FFA-8D1A-4FE8-A971-E7516CEDCC92}" presName="Name0" presStyleCnt="0">
        <dgm:presLayoutVars>
          <dgm:chMax val="1"/>
          <dgm:chPref val="1"/>
          <dgm:dir/>
          <dgm:animOne val="branch"/>
          <dgm:animLvl val="lvl"/>
        </dgm:presLayoutVars>
      </dgm:prSet>
      <dgm:spPr/>
    </dgm:pt>
    <dgm:pt modelId="{EC62D08C-8AE1-4C86-AE2E-048149CF92A6}" type="pres">
      <dgm:prSet presAssocID="{DDA4732E-8468-4F9F-8726-0A939C2A6E6F}" presName="Parent" presStyleLbl="node0" presStyleIdx="0" presStyleCnt="1">
        <dgm:presLayoutVars>
          <dgm:chMax val="6"/>
          <dgm:chPref val="6"/>
        </dgm:presLayoutVars>
      </dgm:prSet>
      <dgm:spPr/>
    </dgm:pt>
    <dgm:pt modelId="{AC95DE12-6A6C-4585-A734-0354DA116730}" type="pres">
      <dgm:prSet presAssocID="{DED6B3E5-343D-4F7D-9BDD-43007D8DA26D}" presName="Accent1" presStyleCnt="0"/>
      <dgm:spPr/>
    </dgm:pt>
    <dgm:pt modelId="{FBC573DF-D719-4BEE-98CC-01C81F92B772}" type="pres">
      <dgm:prSet presAssocID="{DED6B3E5-343D-4F7D-9BDD-43007D8DA26D}" presName="Accent" presStyleLbl="bgShp" presStyleIdx="0" presStyleCnt="6"/>
      <dgm:spPr/>
    </dgm:pt>
    <dgm:pt modelId="{59CACCF7-3D27-4352-8CA0-544CB85B39EF}" type="pres">
      <dgm:prSet presAssocID="{DED6B3E5-343D-4F7D-9BDD-43007D8DA26D}" presName="Child1" presStyleLbl="node1" presStyleIdx="0" presStyleCnt="6">
        <dgm:presLayoutVars>
          <dgm:chMax val="0"/>
          <dgm:chPref val="0"/>
          <dgm:bulletEnabled val="1"/>
        </dgm:presLayoutVars>
      </dgm:prSet>
      <dgm:spPr/>
    </dgm:pt>
    <dgm:pt modelId="{AA3F389C-E626-44A7-B79D-DBADCFDD80BB}" type="pres">
      <dgm:prSet presAssocID="{F673B359-80E5-41C4-9E72-FD55971A1835}" presName="Accent2" presStyleCnt="0"/>
      <dgm:spPr/>
    </dgm:pt>
    <dgm:pt modelId="{3B11E0C7-F6E5-4349-8BC6-FFCC67CC50EA}" type="pres">
      <dgm:prSet presAssocID="{F673B359-80E5-41C4-9E72-FD55971A1835}" presName="Accent" presStyleLbl="bgShp" presStyleIdx="1" presStyleCnt="6"/>
      <dgm:spPr/>
    </dgm:pt>
    <dgm:pt modelId="{05DAE0EF-90A3-444F-A2D5-AEB6113F6D46}" type="pres">
      <dgm:prSet presAssocID="{F673B359-80E5-41C4-9E72-FD55971A1835}" presName="Child2" presStyleLbl="node1" presStyleIdx="1" presStyleCnt="6">
        <dgm:presLayoutVars>
          <dgm:chMax val="0"/>
          <dgm:chPref val="0"/>
          <dgm:bulletEnabled val="1"/>
        </dgm:presLayoutVars>
      </dgm:prSet>
      <dgm:spPr/>
    </dgm:pt>
    <dgm:pt modelId="{F3EC9F88-97C8-4372-A4D5-37B5AA1C3537}" type="pres">
      <dgm:prSet presAssocID="{50A27DC5-6A6E-439C-B11A-E2FCEB374188}" presName="Accent3" presStyleCnt="0"/>
      <dgm:spPr/>
    </dgm:pt>
    <dgm:pt modelId="{CAA2800F-C633-4CA1-93FE-E201FA38D4D2}" type="pres">
      <dgm:prSet presAssocID="{50A27DC5-6A6E-439C-B11A-E2FCEB374188}" presName="Accent" presStyleLbl="bgShp" presStyleIdx="2" presStyleCnt="6"/>
      <dgm:spPr/>
    </dgm:pt>
    <dgm:pt modelId="{18C432FA-3D48-4FD1-99E6-1C0B292D917C}" type="pres">
      <dgm:prSet presAssocID="{50A27DC5-6A6E-439C-B11A-E2FCEB374188}" presName="Child3" presStyleLbl="node1" presStyleIdx="2" presStyleCnt="6">
        <dgm:presLayoutVars>
          <dgm:chMax val="0"/>
          <dgm:chPref val="0"/>
          <dgm:bulletEnabled val="1"/>
        </dgm:presLayoutVars>
      </dgm:prSet>
      <dgm:spPr/>
    </dgm:pt>
    <dgm:pt modelId="{FDD89418-7A19-4C85-AB15-02C7253469D3}" type="pres">
      <dgm:prSet presAssocID="{1CE80723-50E7-4115-835F-110B0BFED8DF}" presName="Accent4" presStyleCnt="0"/>
      <dgm:spPr/>
    </dgm:pt>
    <dgm:pt modelId="{796A810A-FB6F-43D0-AB85-C0F8E1134CC5}" type="pres">
      <dgm:prSet presAssocID="{1CE80723-50E7-4115-835F-110B0BFED8DF}" presName="Accent" presStyleLbl="bgShp" presStyleIdx="3" presStyleCnt="6"/>
      <dgm:spPr/>
    </dgm:pt>
    <dgm:pt modelId="{C9D11560-6430-4058-BE6E-A22D6B35DD93}" type="pres">
      <dgm:prSet presAssocID="{1CE80723-50E7-4115-835F-110B0BFED8DF}" presName="Child4" presStyleLbl="node1" presStyleIdx="3" presStyleCnt="6">
        <dgm:presLayoutVars>
          <dgm:chMax val="0"/>
          <dgm:chPref val="0"/>
          <dgm:bulletEnabled val="1"/>
        </dgm:presLayoutVars>
      </dgm:prSet>
      <dgm:spPr/>
    </dgm:pt>
    <dgm:pt modelId="{84C15FDD-1D41-405D-A45F-39CBE37FF1E9}" type="pres">
      <dgm:prSet presAssocID="{3DB3E326-8D3C-4635-9747-0DA3D485976F}" presName="Accent5" presStyleCnt="0"/>
      <dgm:spPr/>
    </dgm:pt>
    <dgm:pt modelId="{391D4B52-94FE-4A10-AC03-6C12905ACF24}" type="pres">
      <dgm:prSet presAssocID="{3DB3E326-8D3C-4635-9747-0DA3D485976F}" presName="Accent" presStyleLbl="bgShp" presStyleIdx="4" presStyleCnt="6"/>
      <dgm:spPr/>
    </dgm:pt>
    <dgm:pt modelId="{96B8FEDD-6610-47A4-82A9-AF4AB5EB70AB}" type="pres">
      <dgm:prSet presAssocID="{3DB3E326-8D3C-4635-9747-0DA3D485976F}" presName="Child5" presStyleLbl="node1" presStyleIdx="4" presStyleCnt="6">
        <dgm:presLayoutVars>
          <dgm:chMax val="0"/>
          <dgm:chPref val="0"/>
          <dgm:bulletEnabled val="1"/>
        </dgm:presLayoutVars>
      </dgm:prSet>
      <dgm:spPr/>
    </dgm:pt>
    <dgm:pt modelId="{94814260-B861-4BD1-93C7-C008ECD0C7CA}" type="pres">
      <dgm:prSet presAssocID="{FFBF4326-5D2F-4119-83F6-C3B79D729841}" presName="Accent6" presStyleCnt="0"/>
      <dgm:spPr/>
    </dgm:pt>
    <dgm:pt modelId="{5B3563C2-B17A-4B54-ADDB-0BFF92A6981C}" type="pres">
      <dgm:prSet presAssocID="{FFBF4326-5D2F-4119-83F6-C3B79D729841}" presName="Accent" presStyleLbl="bgShp" presStyleIdx="5" presStyleCnt="6"/>
      <dgm:spPr/>
    </dgm:pt>
    <dgm:pt modelId="{8CF7FC20-633C-40D0-9C3D-DE690FE87327}" type="pres">
      <dgm:prSet presAssocID="{FFBF4326-5D2F-4119-83F6-C3B79D729841}" presName="Child6" presStyleLbl="node1" presStyleIdx="5" presStyleCnt="6">
        <dgm:presLayoutVars>
          <dgm:chMax val="0"/>
          <dgm:chPref val="0"/>
          <dgm:bulletEnabled val="1"/>
        </dgm:presLayoutVars>
      </dgm:prSet>
      <dgm:spPr/>
    </dgm:pt>
  </dgm:ptLst>
  <dgm:cxnLst>
    <dgm:cxn modelId="{CF06CA0C-C050-4E7E-8B66-64B8633AD3A2}" type="presOf" srcId="{50A27DC5-6A6E-439C-B11A-E2FCEB374188}" destId="{18C432FA-3D48-4FD1-99E6-1C0B292D917C}" srcOrd="0" destOrd="0" presId="urn:microsoft.com/office/officeart/2011/layout/HexagonRadial"/>
    <dgm:cxn modelId="{F23AD623-CE0C-4949-8F7D-CA2C86A5B5CD}" type="presOf" srcId="{DED6B3E5-343D-4F7D-9BDD-43007D8DA26D}" destId="{59CACCF7-3D27-4352-8CA0-544CB85B39EF}" srcOrd="0" destOrd="0" presId="urn:microsoft.com/office/officeart/2011/layout/HexagonRadial"/>
    <dgm:cxn modelId="{72480E38-1687-4458-9CD2-AAB648A495E9}" srcId="{DDA4732E-8468-4F9F-8726-0A939C2A6E6F}" destId="{F673B359-80E5-41C4-9E72-FD55971A1835}" srcOrd="1" destOrd="0" parTransId="{EA1A7A98-EB0F-4CE7-9558-9B64C801E362}" sibTransId="{D0E327CB-EB76-4329-A4FC-F1330E3839D3}"/>
    <dgm:cxn modelId="{0EC04B3B-ADAF-443B-9A9F-7441795C7A7E}" type="presOf" srcId="{FFBF4326-5D2F-4119-83F6-C3B79D729841}" destId="{8CF7FC20-633C-40D0-9C3D-DE690FE87327}" srcOrd="0" destOrd="0" presId="urn:microsoft.com/office/officeart/2011/layout/HexagonRadial"/>
    <dgm:cxn modelId="{978D284F-316B-4D42-9801-D72F2BDA7DE9}" type="presOf" srcId="{DDA4732E-8468-4F9F-8726-0A939C2A6E6F}" destId="{EC62D08C-8AE1-4C86-AE2E-048149CF92A6}" srcOrd="0" destOrd="0" presId="urn:microsoft.com/office/officeart/2011/layout/HexagonRadial"/>
    <dgm:cxn modelId="{B04F3579-91C2-4BB2-A43C-AAA89BDAD19F}" srcId="{DDA4732E-8468-4F9F-8726-0A939C2A6E6F}" destId="{50A27DC5-6A6E-439C-B11A-E2FCEB374188}" srcOrd="2" destOrd="0" parTransId="{2F3A80D5-460B-4868-A544-E16B60966097}" sibTransId="{1F599F7E-92CD-4078-A3B1-69413A1FCE41}"/>
    <dgm:cxn modelId="{07E8297C-5CC6-4CCF-82BB-BA0195706727}" srcId="{DDA4732E-8468-4F9F-8726-0A939C2A6E6F}" destId="{DED6B3E5-343D-4F7D-9BDD-43007D8DA26D}" srcOrd="0" destOrd="0" parTransId="{A9D85788-A51E-4A7C-A701-574E4E876530}" sibTransId="{D19434FE-DF04-4648-97EA-E9D28C8E1489}"/>
    <dgm:cxn modelId="{1E62368B-6F2F-49E6-88FC-A6A539E6114C}" type="presOf" srcId="{3DB3E326-8D3C-4635-9747-0DA3D485976F}" destId="{96B8FEDD-6610-47A4-82A9-AF4AB5EB70AB}" srcOrd="0" destOrd="0" presId="urn:microsoft.com/office/officeart/2011/layout/HexagonRadial"/>
    <dgm:cxn modelId="{A6F76BAD-EC2E-4925-A691-845E3C2AFBC3}" type="presOf" srcId="{71E93FFA-8D1A-4FE8-A971-E7516CEDCC92}" destId="{B1A25E0B-0BA5-4A5D-981B-19BFA3661976}" srcOrd="0" destOrd="0" presId="urn:microsoft.com/office/officeart/2011/layout/HexagonRadial"/>
    <dgm:cxn modelId="{815F51B9-61AD-4D99-9D1F-2301C4D3EF8F}" srcId="{DDA4732E-8468-4F9F-8726-0A939C2A6E6F}" destId="{FFBF4326-5D2F-4119-83F6-C3B79D729841}" srcOrd="5" destOrd="0" parTransId="{7FF4D604-9AE9-4B1B-AB5B-B657D6961069}" sibTransId="{6B4425A8-082B-4A5B-8662-E53C10535F18}"/>
    <dgm:cxn modelId="{E48676CA-5F5C-41C5-970E-3246023BBF91}" srcId="{DDA4732E-8468-4F9F-8726-0A939C2A6E6F}" destId="{1CE80723-50E7-4115-835F-110B0BFED8DF}" srcOrd="3" destOrd="0" parTransId="{CF029C70-8254-49B7-81E3-187734E8F942}" sibTransId="{8F1F3BD1-1ACB-4EE5-B8BB-D425D160F793}"/>
    <dgm:cxn modelId="{DD08B8D1-367E-479E-9FD1-49703B782884}" srcId="{DDA4732E-8468-4F9F-8726-0A939C2A6E6F}" destId="{3DB3E326-8D3C-4635-9747-0DA3D485976F}" srcOrd="4" destOrd="0" parTransId="{905C32FE-A3EF-4D9B-A101-EDFA47D43D8A}" sibTransId="{74940EB1-C036-41B5-A29A-73A4BBD0183E}"/>
    <dgm:cxn modelId="{DA411FD3-825E-45F5-B9E3-570CE496F67B}" type="presOf" srcId="{1CE80723-50E7-4115-835F-110B0BFED8DF}" destId="{C9D11560-6430-4058-BE6E-A22D6B35DD93}" srcOrd="0" destOrd="0" presId="urn:microsoft.com/office/officeart/2011/layout/HexagonRadial"/>
    <dgm:cxn modelId="{45D317DB-AAD4-4BD7-B88D-6A013E4B9788}" type="presOf" srcId="{F673B359-80E5-41C4-9E72-FD55971A1835}" destId="{05DAE0EF-90A3-444F-A2D5-AEB6113F6D46}" srcOrd="0" destOrd="0" presId="urn:microsoft.com/office/officeart/2011/layout/HexagonRadial"/>
    <dgm:cxn modelId="{CCAB3CF5-BD27-4A38-BC46-9C65EB23D32B}" srcId="{71E93FFA-8D1A-4FE8-A971-E7516CEDCC92}" destId="{DDA4732E-8468-4F9F-8726-0A939C2A6E6F}" srcOrd="0" destOrd="0" parTransId="{5BA0CDCA-D80F-4898-A297-8855A99FA5CA}" sibTransId="{4D4C3141-7147-4582-A73A-ABFE61847B77}"/>
    <dgm:cxn modelId="{9B9C1699-7D0A-48F9-BB10-4A9C8AB68DB0}" type="presParOf" srcId="{B1A25E0B-0BA5-4A5D-981B-19BFA3661976}" destId="{EC62D08C-8AE1-4C86-AE2E-048149CF92A6}" srcOrd="0" destOrd="0" presId="urn:microsoft.com/office/officeart/2011/layout/HexagonRadial"/>
    <dgm:cxn modelId="{E18F8F73-8A73-4DB5-9D23-D6124A8189F6}" type="presParOf" srcId="{B1A25E0B-0BA5-4A5D-981B-19BFA3661976}" destId="{AC95DE12-6A6C-4585-A734-0354DA116730}" srcOrd="1" destOrd="0" presId="urn:microsoft.com/office/officeart/2011/layout/HexagonRadial"/>
    <dgm:cxn modelId="{A839A014-FFBE-4758-99CE-F4F9967FE81D}" type="presParOf" srcId="{AC95DE12-6A6C-4585-A734-0354DA116730}" destId="{FBC573DF-D719-4BEE-98CC-01C81F92B772}" srcOrd="0" destOrd="0" presId="urn:microsoft.com/office/officeart/2011/layout/HexagonRadial"/>
    <dgm:cxn modelId="{114031B8-F0DA-4FBB-97A9-46A46838F366}" type="presParOf" srcId="{B1A25E0B-0BA5-4A5D-981B-19BFA3661976}" destId="{59CACCF7-3D27-4352-8CA0-544CB85B39EF}" srcOrd="2" destOrd="0" presId="urn:microsoft.com/office/officeart/2011/layout/HexagonRadial"/>
    <dgm:cxn modelId="{6BD3F64E-1A98-4663-A893-F6E996D75B02}" type="presParOf" srcId="{B1A25E0B-0BA5-4A5D-981B-19BFA3661976}" destId="{AA3F389C-E626-44A7-B79D-DBADCFDD80BB}" srcOrd="3" destOrd="0" presId="urn:microsoft.com/office/officeart/2011/layout/HexagonRadial"/>
    <dgm:cxn modelId="{EF203049-CD4E-44A1-82CE-2495EECB1205}" type="presParOf" srcId="{AA3F389C-E626-44A7-B79D-DBADCFDD80BB}" destId="{3B11E0C7-F6E5-4349-8BC6-FFCC67CC50EA}" srcOrd="0" destOrd="0" presId="urn:microsoft.com/office/officeart/2011/layout/HexagonRadial"/>
    <dgm:cxn modelId="{E5A8146A-14A2-4435-A06C-2C7A02C4C7F1}" type="presParOf" srcId="{B1A25E0B-0BA5-4A5D-981B-19BFA3661976}" destId="{05DAE0EF-90A3-444F-A2D5-AEB6113F6D46}" srcOrd="4" destOrd="0" presId="urn:microsoft.com/office/officeart/2011/layout/HexagonRadial"/>
    <dgm:cxn modelId="{4A361021-0BBB-4CEA-98F5-81DB315616B2}" type="presParOf" srcId="{B1A25E0B-0BA5-4A5D-981B-19BFA3661976}" destId="{F3EC9F88-97C8-4372-A4D5-37B5AA1C3537}" srcOrd="5" destOrd="0" presId="urn:microsoft.com/office/officeart/2011/layout/HexagonRadial"/>
    <dgm:cxn modelId="{DFFD7657-746B-4D6E-BDF5-53D67A86DBFC}" type="presParOf" srcId="{F3EC9F88-97C8-4372-A4D5-37B5AA1C3537}" destId="{CAA2800F-C633-4CA1-93FE-E201FA38D4D2}" srcOrd="0" destOrd="0" presId="urn:microsoft.com/office/officeart/2011/layout/HexagonRadial"/>
    <dgm:cxn modelId="{0136316A-1727-488B-9361-76E1233FB60A}" type="presParOf" srcId="{B1A25E0B-0BA5-4A5D-981B-19BFA3661976}" destId="{18C432FA-3D48-4FD1-99E6-1C0B292D917C}" srcOrd="6" destOrd="0" presId="urn:microsoft.com/office/officeart/2011/layout/HexagonRadial"/>
    <dgm:cxn modelId="{705D8B25-103D-4BA3-B1E3-FD9BCE26CADA}" type="presParOf" srcId="{B1A25E0B-0BA5-4A5D-981B-19BFA3661976}" destId="{FDD89418-7A19-4C85-AB15-02C7253469D3}" srcOrd="7" destOrd="0" presId="urn:microsoft.com/office/officeart/2011/layout/HexagonRadial"/>
    <dgm:cxn modelId="{F6DBD77B-5E4B-4268-970E-4C0411A87D66}" type="presParOf" srcId="{FDD89418-7A19-4C85-AB15-02C7253469D3}" destId="{796A810A-FB6F-43D0-AB85-C0F8E1134CC5}" srcOrd="0" destOrd="0" presId="urn:microsoft.com/office/officeart/2011/layout/HexagonRadial"/>
    <dgm:cxn modelId="{BC70D488-5D55-4E0D-906C-EB7A9F7FC041}" type="presParOf" srcId="{B1A25E0B-0BA5-4A5D-981B-19BFA3661976}" destId="{C9D11560-6430-4058-BE6E-A22D6B35DD93}" srcOrd="8" destOrd="0" presId="urn:microsoft.com/office/officeart/2011/layout/HexagonRadial"/>
    <dgm:cxn modelId="{6C456A05-4BB2-4A3A-A9C1-301422528E58}" type="presParOf" srcId="{B1A25E0B-0BA5-4A5D-981B-19BFA3661976}" destId="{84C15FDD-1D41-405D-A45F-39CBE37FF1E9}" srcOrd="9" destOrd="0" presId="urn:microsoft.com/office/officeart/2011/layout/HexagonRadial"/>
    <dgm:cxn modelId="{7FADF7F8-DF68-4F78-B3F4-34EB73D77E65}" type="presParOf" srcId="{84C15FDD-1D41-405D-A45F-39CBE37FF1E9}" destId="{391D4B52-94FE-4A10-AC03-6C12905ACF24}" srcOrd="0" destOrd="0" presId="urn:microsoft.com/office/officeart/2011/layout/HexagonRadial"/>
    <dgm:cxn modelId="{140C3128-93BA-4482-B1BB-AE87DE9B0E7A}" type="presParOf" srcId="{B1A25E0B-0BA5-4A5D-981B-19BFA3661976}" destId="{96B8FEDD-6610-47A4-82A9-AF4AB5EB70AB}" srcOrd="10" destOrd="0" presId="urn:microsoft.com/office/officeart/2011/layout/HexagonRadial"/>
    <dgm:cxn modelId="{FF4E6B6B-A8C9-4CCD-9899-7F949BCE4A22}" type="presParOf" srcId="{B1A25E0B-0BA5-4A5D-981B-19BFA3661976}" destId="{94814260-B861-4BD1-93C7-C008ECD0C7CA}" srcOrd="11" destOrd="0" presId="urn:microsoft.com/office/officeart/2011/layout/HexagonRadial"/>
    <dgm:cxn modelId="{D1CA2885-B8B5-4786-9046-59FAA2DD5B8D}" type="presParOf" srcId="{94814260-B861-4BD1-93C7-C008ECD0C7CA}" destId="{5B3563C2-B17A-4B54-ADDB-0BFF92A6981C}" srcOrd="0" destOrd="0" presId="urn:microsoft.com/office/officeart/2011/layout/HexagonRadial"/>
    <dgm:cxn modelId="{81B61678-8E6E-43FA-8DF9-6B72C9F06681}" type="presParOf" srcId="{B1A25E0B-0BA5-4A5D-981B-19BFA3661976}" destId="{8CF7FC20-633C-40D0-9C3D-DE690FE87327}"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A925E-CF6F-40FE-B820-448F3013386B}" type="datetimeFigureOut">
              <a:rPr lang="en-US" smtClean="0"/>
              <a:t>2/14/2022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F0C9C-DAAA-47A7-8382-E1988CAAB809}" type="slidenum">
              <a:rPr lang="en-US" smtClean="0"/>
              <a:t>‹#›</a:t>
            </a:fld>
            <a:endParaRPr lang="en-US"/>
          </a:p>
        </p:txBody>
      </p:sp>
    </p:spTree>
    <p:extLst>
      <p:ext uri="{BB962C8B-B14F-4D97-AF65-F5344CB8AC3E}">
        <p14:creationId xmlns:p14="http://schemas.microsoft.com/office/powerpoint/2010/main" val="185490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nn.com/2020/05/07/health/opioid-epidemic-covid19-pandemic-trnd/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da.gov/drugs/drug-safety-and-availability/fda-recommends-health-care-professionals-discuss-naloxone-all-patients-when-prescribing-opioid-pai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networkforphl.org/_asset/qz5pvn/legal-interventions-to-reduce-overdose.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samhsa.gov/data/sites/default/files/cbhsq-reports/Assistant-Secretary-nsduh2018_presentation.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publications.tnsosfiles.com/rules_filings/05-17-19.pd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2</a:t>
            </a:fld>
            <a:endParaRPr lang="en-US"/>
          </a:p>
        </p:txBody>
      </p:sp>
    </p:spTree>
    <p:extLst>
      <p:ext uri="{BB962C8B-B14F-4D97-AF65-F5344CB8AC3E}">
        <p14:creationId xmlns:p14="http://schemas.microsoft.com/office/powerpoint/2010/main" val="311780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13</a:t>
            </a:fld>
            <a:endParaRPr lang="en-US"/>
          </a:p>
        </p:txBody>
      </p:sp>
    </p:spTree>
    <p:extLst>
      <p:ext uri="{BB962C8B-B14F-4D97-AF65-F5344CB8AC3E}">
        <p14:creationId xmlns:p14="http://schemas.microsoft.com/office/powerpoint/2010/main" val="32586489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103</a:t>
            </a:fld>
            <a:endParaRPr lang="en-US"/>
          </a:p>
        </p:txBody>
      </p:sp>
    </p:spTree>
    <p:extLst>
      <p:ext uri="{BB962C8B-B14F-4D97-AF65-F5344CB8AC3E}">
        <p14:creationId xmlns:p14="http://schemas.microsoft.com/office/powerpoint/2010/main" val="2781455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Academic detailing is an outreach education technique that combines the direct social marketing traditionally used by pharmaceutical representatives with unbiased content summarizing the best evidence for a given clinical issue. Academic detailing is conducted with clinicians to encourage evidence-based practice in order to improve the quality of care and patient outcomes.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Often performed by physicians, pharmacists, nurses.</a:t>
            </a:r>
            <a:endParaRPr lang="en-US" dirty="0"/>
          </a:p>
        </p:txBody>
      </p:sp>
      <p:sp>
        <p:nvSpPr>
          <p:cNvPr id="4" name="Slide Number Placeholder 3"/>
          <p:cNvSpPr>
            <a:spLocks noGrp="1"/>
          </p:cNvSpPr>
          <p:nvPr>
            <p:ph type="sldNum" sz="quarter" idx="5"/>
          </p:nvPr>
        </p:nvSpPr>
        <p:spPr/>
        <p:txBody>
          <a:bodyPr/>
          <a:lstStyle/>
          <a:p>
            <a:fld id="{3393CD79-0797-4980-ADC9-B2642C40B1A7}" type="slidenum">
              <a:rPr lang="en-US" smtClean="0"/>
              <a:t>104</a:t>
            </a:fld>
            <a:endParaRPr lang="en-US"/>
          </a:p>
        </p:txBody>
      </p:sp>
    </p:spTree>
    <p:extLst>
      <p:ext uri="{BB962C8B-B14F-4D97-AF65-F5344CB8AC3E}">
        <p14:creationId xmlns:p14="http://schemas.microsoft.com/office/powerpoint/2010/main" val="11001134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105</a:t>
            </a:fld>
            <a:endParaRPr lang="en-US"/>
          </a:p>
        </p:txBody>
      </p:sp>
    </p:spTree>
    <p:extLst>
      <p:ext uri="{BB962C8B-B14F-4D97-AF65-F5344CB8AC3E}">
        <p14:creationId xmlns:p14="http://schemas.microsoft.com/office/powerpoint/2010/main" val="11300203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Based on published data, which of the following is driving the majority of overdose deaths?
https://www.polleverywhere.com/multiple_choice_polls/cWRgP3frpdxb4BLLT7udx?flow=Default&amp;onscreen=persist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106</a:t>
            </a:fld>
            <a:endParaRPr lang="en-US"/>
          </a:p>
        </p:txBody>
      </p:sp>
      <p:sp>
        <p:nvSpPr>
          <p:cNvPr id="5" name="TextBox 4">
            <a:extLst>
              <a:ext uri="{FF2B5EF4-FFF2-40B4-BE49-F238E27FC236}">
                <a16:creationId xmlns:a16="http://schemas.microsoft.com/office/drawing/2014/main" id="{DD76D9FE-06A2-4E8D-B6BF-DDA84836944C}"/>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365340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True or False: Prescribers can authorize up to two "extenders" to check the TN CSMD on their behalf.
https://www.polleverywhere.com/multiple_choice_polls/67smeU5Ok3yXkg3HdsKSf?flow=Default&amp;onscreen=persist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107</a:t>
            </a:fld>
            <a:endParaRPr lang="en-US"/>
          </a:p>
        </p:txBody>
      </p:sp>
      <p:sp>
        <p:nvSpPr>
          <p:cNvPr id="5" name="TextBox 4">
            <a:extLst>
              <a:ext uri="{FF2B5EF4-FFF2-40B4-BE49-F238E27FC236}">
                <a16:creationId xmlns:a16="http://schemas.microsoft.com/office/drawing/2014/main" id="{67AA852E-9289-43B5-A66E-6250A806C9B7}"/>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36412701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HHS guidelines now allow for the prescribing of buprenorphine for up to how many patients without obtaining a DATA waiver?
https://www.polleverywhere.com/multiple_choice_polls/lf5YJfWJyWzxqOymprSvs?flow=Default&amp;onscreen=persist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108</a:t>
            </a:fld>
            <a:endParaRPr lang="en-US"/>
          </a:p>
        </p:txBody>
      </p:sp>
      <p:sp>
        <p:nvSpPr>
          <p:cNvPr id="5" name="TextBox 4">
            <a:extLst>
              <a:ext uri="{FF2B5EF4-FFF2-40B4-BE49-F238E27FC236}">
                <a16:creationId xmlns:a16="http://schemas.microsoft.com/office/drawing/2014/main" id="{D6BBEE65-6EFA-4AEE-871A-F75EBFFD77F3}"/>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36964812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109</a:t>
            </a:fld>
            <a:endParaRPr lang="en-US"/>
          </a:p>
        </p:txBody>
      </p:sp>
    </p:spTree>
    <p:extLst>
      <p:ext uri="{BB962C8B-B14F-4D97-AF65-F5344CB8AC3E}">
        <p14:creationId xmlns:p14="http://schemas.microsoft.com/office/powerpoint/2010/main" val="100187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14</a:t>
            </a:fld>
            <a:endParaRPr lang="en-US"/>
          </a:p>
        </p:txBody>
      </p:sp>
    </p:spTree>
    <p:extLst>
      <p:ext uri="{BB962C8B-B14F-4D97-AF65-F5344CB8AC3E}">
        <p14:creationId xmlns:p14="http://schemas.microsoft.com/office/powerpoint/2010/main" val="3536231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15</a:t>
            </a:fld>
            <a:endParaRPr lang="en-US"/>
          </a:p>
        </p:txBody>
      </p:sp>
    </p:spTree>
    <p:extLst>
      <p:ext uri="{BB962C8B-B14F-4D97-AF65-F5344CB8AC3E}">
        <p14:creationId xmlns:p14="http://schemas.microsoft.com/office/powerpoint/2010/main" val="401112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During the past decade, which of the following have increased in Tennessee?
https://www.polleverywhere.com/multiple_choice_polls/MwiJvTnijBUkESCDDeYs1?flow=Default&amp;onscreen=persist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16</a:t>
            </a:fld>
            <a:endParaRPr lang="en-US"/>
          </a:p>
        </p:txBody>
      </p:sp>
      <p:sp>
        <p:nvSpPr>
          <p:cNvPr id="5" name="TextBox 4">
            <a:extLst>
              <a:ext uri="{FF2B5EF4-FFF2-40B4-BE49-F238E27FC236}">
                <a16:creationId xmlns:a16="http://schemas.microsoft.com/office/drawing/2014/main" id="{D43C5EE6-8482-4666-A4BB-532F26334632}"/>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69900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17</a:t>
            </a:fld>
            <a:endParaRPr lang="en-US"/>
          </a:p>
        </p:txBody>
      </p:sp>
    </p:spTree>
    <p:extLst>
      <p:ext uri="{BB962C8B-B14F-4D97-AF65-F5344CB8AC3E}">
        <p14:creationId xmlns:p14="http://schemas.microsoft.com/office/powerpoint/2010/main" val="110770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2019: 2,089 total overdose deaths</a:t>
            </a:r>
          </a:p>
          <a:p>
            <a:pPr lvl="1"/>
            <a:r>
              <a:rPr lang="en-US" dirty="0"/>
              <a:t>For every 1 overdose death, 12 nonfatal overdoses are identified in discharge records</a:t>
            </a:r>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18</a:t>
            </a:fld>
            <a:endParaRPr lang="en-US"/>
          </a:p>
        </p:txBody>
      </p:sp>
    </p:spTree>
    <p:extLst>
      <p:ext uri="{BB962C8B-B14F-4D97-AF65-F5344CB8AC3E}">
        <p14:creationId xmlns:p14="http://schemas.microsoft.com/office/powerpoint/2010/main" val="138378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19</a:t>
            </a:fld>
            <a:endParaRPr lang="en-US"/>
          </a:p>
        </p:txBody>
      </p:sp>
    </p:spTree>
    <p:extLst>
      <p:ext uri="{BB962C8B-B14F-4D97-AF65-F5344CB8AC3E}">
        <p14:creationId xmlns:p14="http://schemas.microsoft.com/office/powerpoint/2010/main" val="3710774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Populations with increase in stimulant prescribing include:</a:t>
            </a:r>
          </a:p>
          <a:p>
            <a:r>
              <a:rPr lang="en-US" dirty="0"/>
              <a:t>30-39</a:t>
            </a:r>
          </a:p>
          <a:p>
            <a:r>
              <a:rPr lang="en-US" dirty="0"/>
              <a:t>40-49</a:t>
            </a:r>
          </a:p>
          <a:p>
            <a:r>
              <a:rPr lang="en-US" dirty="0"/>
              <a:t>50-59</a:t>
            </a:r>
          </a:p>
          <a:p>
            <a:r>
              <a:rPr lang="en-US" dirty="0"/>
              <a:t>60-69</a:t>
            </a:r>
          </a:p>
          <a:p>
            <a:r>
              <a:rPr lang="en-US" dirty="0"/>
              <a:t>70-79</a:t>
            </a:r>
          </a:p>
          <a:p>
            <a:r>
              <a:rPr lang="en-US" dirty="0"/>
              <a:t>80-89</a:t>
            </a:r>
          </a:p>
        </p:txBody>
      </p:sp>
      <p:sp>
        <p:nvSpPr>
          <p:cNvPr id="4" name="Slide Number Placeholder 3"/>
          <p:cNvSpPr>
            <a:spLocks noGrp="1"/>
          </p:cNvSpPr>
          <p:nvPr>
            <p:ph type="sldNum" sz="quarter" idx="5"/>
          </p:nvPr>
        </p:nvSpPr>
        <p:spPr/>
        <p:txBody>
          <a:bodyPr/>
          <a:lstStyle/>
          <a:p>
            <a:fld id="{FFBDE7EB-1D6F-49A9-A6F7-648804788CA6}" type="slidenum">
              <a:rPr lang="en-US" smtClean="0"/>
              <a:t>20</a:t>
            </a:fld>
            <a:endParaRPr lang="en-US"/>
          </a:p>
        </p:txBody>
      </p:sp>
    </p:spTree>
    <p:extLst>
      <p:ext uri="{BB962C8B-B14F-4D97-AF65-F5344CB8AC3E}">
        <p14:creationId xmlns:p14="http://schemas.microsoft.com/office/powerpoint/2010/main" val="46897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Populations with increase in stimulant prescribing include:</a:t>
            </a:r>
          </a:p>
          <a:p>
            <a:r>
              <a:rPr lang="en-US" dirty="0"/>
              <a:t>30-39</a:t>
            </a:r>
          </a:p>
          <a:p>
            <a:r>
              <a:rPr lang="en-US" dirty="0"/>
              <a:t>40-49</a:t>
            </a:r>
          </a:p>
          <a:p>
            <a:r>
              <a:rPr lang="en-US" dirty="0"/>
              <a:t>50-59</a:t>
            </a:r>
          </a:p>
          <a:p>
            <a:r>
              <a:rPr lang="en-US" dirty="0"/>
              <a:t>60-69</a:t>
            </a:r>
          </a:p>
          <a:p>
            <a:r>
              <a:rPr lang="en-US" dirty="0"/>
              <a:t>70-79</a:t>
            </a:r>
          </a:p>
          <a:p>
            <a:r>
              <a:rPr lang="en-US" dirty="0"/>
              <a:t>80-89</a:t>
            </a:r>
          </a:p>
        </p:txBody>
      </p:sp>
      <p:sp>
        <p:nvSpPr>
          <p:cNvPr id="4" name="Slide Number Placeholder 3"/>
          <p:cNvSpPr>
            <a:spLocks noGrp="1"/>
          </p:cNvSpPr>
          <p:nvPr>
            <p:ph type="sldNum" sz="quarter" idx="5"/>
          </p:nvPr>
        </p:nvSpPr>
        <p:spPr/>
        <p:txBody>
          <a:bodyPr/>
          <a:lstStyle/>
          <a:p>
            <a:fld id="{FFBDE7EB-1D6F-49A9-A6F7-648804788CA6}" type="slidenum">
              <a:rPr lang="en-US" smtClean="0"/>
              <a:t>21</a:t>
            </a:fld>
            <a:endParaRPr lang="en-US"/>
          </a:p>
        </p:txBody>
      </p:sp>
    </p:spTree>
    <p:extLst>
      <p:ext uri="{BB962C8B-B14F-4D97-AF65-F5344CB8AC3E}">
        <p14:creationId xmlns:p14="http://schemas.microsoft.com/office/powerpoint/2010/main" val="65617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65% of infants diagnosed with NAS were exposed to MAT for treatment of SUD</a:t>
            </a:r>
          </a:p>
          <a:p>
            <a:r>
              <a:rPr lang="en-US" dirty="0"/>
              <a:t>76.7% of infants diagnosed with NAS were exposed to at least one legally prescribed medication</a:t>
            </a:r>
          </a:p>
          <a:p>
            <a:r>
              <a:rPr lang="en-US" dirty="0"/>
              <a:t>94.2% of NAS infants with exposure to only prescription drugs were exposed to MAT</a:t>
            </a:r>
          </a:p>
          <a:p>
            <a:endParaRPr lang="en-US" dirty="0"/>
          </a:p>
          <a:p>
            <a:r>
              <a:rPr lang="en-US" dirty="0"/>
              <a:t>2</a:t>
            </a:r>
            <a:r>
              <a:rPr lang="en-US" baseline="30000" dirty="0"/>
              <a:t>nd</a:t>
            </a:r>
            <a:r>
              <a:rPr lang="en-US" dirty="0"/>
              <a:t> consecutive year of a decrease</a:t>
            </a:r>
          </a:p>
          <a:p>
            <a:r>
              <a:rPr lang="en-US" dirty="0"/>
              <a:t>Number of cases decreased from 949 to 808</a:t>
            </a:r>
          </a:p>
          <a:p>
            <a:r>
              <a:rPr lang="en-US" dirty="0"/>
              <a:t>More males were diagnosed with NAS than females</a:t>
            </a:r>
          </a:p>
        </p:txBody>
      </p:sp>
      <p:sp>
        <p:nvSpPr>
          <p:cNvPr id="4" name="Slide Number Placeholder 3"/>
          <p:cNvSpPr>
            <a:spLocks noGrp="1"/>
          </p:cNvSpPr>
          <p:nvPr>
            <p:ph type="sldNum" sz="quarter" idx="5"/>
          </p:nvPr>
        </p:nvSpPr>
        <p:spPr/>
        <p:txBody>
          <a:bodyPr/>
          <a:lstStyle/>
          <a:p>
            <a:fld id="{FFBDE7EB-1D6F-49A9-A6F7-648804788CA6}" type="slidenum">
              <a:rPr lang="en-US" smtClean="0"/>
              <a:t>22</a:t>
            </a:fld>
            <a:endParaRPr lang="en-US"/>
          </a:p>
        </p:txBody>
      </p:sp>
    </p:spTree>
    <p:extLst>
      <p:ext uri="{BB962C8B-B14F-4D97-AF65-F5344CB8AC3E}">
        <p14:creationId xmlns:p14="http://schemas.microsoft.com/office/powerpoint/2010/main" val="70819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3</a:t>
            </a:fld>
            <a:endParaRPr lang="en-US"/>
          </a:p>
        </p:txBody>
      </p:sp>
    </p:spTree>
    <p:extLst>
      <p:ext uri="{BB962C8B-B14F-4D97-AF65-F5344CB8AC3E}">
        <p14:creationId xmlns:p14="http://schemas.microsoft.com/office/powerpoint/2010/main" val="2292767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Exposure to prescription medications increased as you look West to East Tennessee.</a:t>
            </a:r>
          </a:p>
          <a:p>
            <a:r>
              <a:rPr lang="en-US" dirty="0"/>
              <a:t>Elicit substance exposure is more common in West TN (Shelby County), whereas prescribed medication is more common in East TN (opioids, buprenorphine)</a:t>
            </a:r>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23</a:t>
            </a:fld>
            <a:endParaRPr lang="en-US"/>
          </a:p>
        </p:txBody>
      </p:sp>
    </p:spTree>
    <p:extLst>
      <p:ext uri="{BB962C8B-B14F-4D97-AF65-F5344CB8AC3E}">
        <p14:creationId xmlns:p14="http://schemas.microsoft.com/office/powerpoint/2010/main" val="227707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Increase in stimulant prescribing has been seen in previous epidemics of opioid abuse and highlights the urgent need for timely identification and treatment of substance use disorder</a:t>
            </a:r>
          </a:p>
        </p:txBody>
      </p:sp>
      <p:sp>
        <p:nvSpPr>
          <p:cNvPr id="4" name="Slide Number Placeholder 3"/>
          <p:cNvSpPr>
            <a:spLocks noGrp="1"/>
          </p:cNvSpPr>
          <p:nvPr>
            <p:ph type="sldNum" sz="quarter" idx="5"/>
          </p:nvPr>
        </p:nvSpPr>
        <p:spPr/>
        <p:txBody>
          <a:bodyPr/>
          <a:lstStyle/>
          <a:p>
            <a:fld id="{FFBDE7EB-1D6F-49A9-A6F7-648804788CA6}" type="slidenum">
              <a:rPr lang="en-US" smtClean="0"/>
              <a:t>24</a:t>
            </a:fld>
            <a:endParaRPr lang="en-US"/>
          </a:p>
        </p:txBody>
      </p:sp>
    </p:spTree>
    <p:extLst>
      <p:ext uri="{BB962C8B-B14F-4D97-AF65-F5344CB8AC3E}">
        <p14:creationId xmlns:p14="http://schemas.microsoft.com/office/powerpoint/2010/main" val="200412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25</a:t>
            </a:fld>
            <a:endParaRPr lang="en-US"/>
          </a:p>
        </p:txBody>
      </p:sp>
    </p:spTree>
    <p:extLst>
      <p:ext uri="{BB962C8B-B14F-4D97-AF65-F5344CB8AC3E}">
        <p14:creationId xmlns:p14="http://schemas.microsoft.com/office/powerpoint/2010/main" val="383560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of the following best describe your practice of opioid prescribing?
https://www.polleverywhere.com/multiple_choice_polls/QP3t9XVOIz3FfSkGDurUE?flow=Default&amp;onscreen=persist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26</a:t>
            </a:fld>
            <a:endParaRPr lang="en-US"/>
          </a:p>
        </p:txBody>
      </p:sp>
      <p:sp>
        <p:nvSpPr>
          <p:cNvPr id="5" name="TextBox 4">
            <a:extLst>
              <a:ext uri="{FF2B5EF4-FFF2-40B4-BE49-F238E27FC236}">
                <a16:creationId xmlns:a16="http://schemas.microsoft.com/office/drawing/2014/main" id="{89D24619-F4E4-45A5-8BD9-30F6C2059BD2}"/>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2792633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49478">
              <a:defRPr/>
            </a:pPr>
            <a:r>
              <a:rPr lang="en-US" dirty="0">
                <a:solidFill>
                  <a:srgbClr val="FF0000"/>
                </a:solidFill>
              </a:rPr>
              <a:t>Estimated that 116 million US adults suffer from chronic pain (more than heart disease, diabetes, and cancer combined)</a:t>
            </a:r>
          </a:p>
          <a:p>
            <a:endParaRPr lang="en-US" dirty="0"/>
          </a:p>
          <a:p>
            <a:r>
              <a:rPr lang="en-US" dirty="0"/>
              <a:t>If prescribing &gt;50 MME/day, increase follow and consider offering naloxone. Increased risk of overdose</a:t>
            </a:r>
          </a:p>
          <a:p>
            <a:r>
              <a:rPr lang="en-US" dirty="0"/>
              <a:t>Attempt to avoid &gt;90 MME/day, and consult a specialist</a:t>
            </a:r>
          </a:p>
        </p:txBody>
      </p:sp>
      <p:sp>
        <p:nvSpPr>
          <p:cNvPr id="4" name="Slide Number Placeholder 3"/>
          <p:cNvSpPr>
            <a:spLocks noGrp="1"/>
          </p:cNvSpPr>
          <p:nvPr>
            <p:ph type="sldNum" sz="quarter" idx="5"/>
          </p:nvPr>
        </p:nvSpPr>
        <p:spPr/>
        <p:txBody>
          <a:bodyPr/>
          <a:lstStyle/>
          <a:p>
            <a:fld id="{FFBDE7EB-1D6F-49A9-A6F7-648804788CA6}" type="slidenum">
              <a:rPr lang="en-US" smtClean="0"/>
              <a:t>27</a:t>
            </a:fld>
            <a:endParaRPr lang="en-US"/>
          </a:p>
        </p:txBody>
      </p:sp>
    </p:spTree>
    <p:extLst>
      <p:ext uri="{BB962C8B-B14F-4D97-AF65-F5344CB8AC3E}">
        <p14:creationId xmlns:p14="http://schemas.microsoft.com/office/powerpoint/2010/main" val="126556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49478">
              <a:defRPr/>
            </a:pPr>
            <a:r>
              <a:rPr lang="en-US" dirty="0">
                <a:solidFill>
                  <a:srgbClr val="FF0000"/>
                </a:solidFill>
              </a:rPr>
              <a:t>Estimated that 116 million US adults suffer from chronic pain (more than heart disease, diabetes, and cancer combined)</a:t>
            </a:r>
          </a:p>
          <a:p>
            <a:endParaRPr lang="en-US" dirty="0"/>
          </a:p>
          <a:p>
            <a:r>
              <a:rPr lang="en-US" dirty="0"/>
              <a:t>If prescribing &gt;50 MME/day, increase follow and consider offering naloxone. Increased risk of overdose</a:t>
            </a:r>
          </a:p>
          <a:p>
            <a:r>
              <a:rPr lang="en-US" dirty="0"/>
              <a:t>Attempt to avoid &gt;90 MME/day, and consult a specialist</a:t>
            </a:r>
          </a:p>
        </p:txBody>
      </p:sp>
      <p:sp>
        <p:nvSpPr>
          <p:cNvPr id="4" name="Slide Number Placeholder 3"/>
          <p:cNvSpPr>
            <a:spLocks noGrp="1"/>
          </p:cNvSpPr>
          <p:nvPr>
            <p:ph type="sldNum" sz="quarter" idx="5"/>
          </p:nvPr>
        </p:nvSpPr>
        <p:spPr/>
        <p:txBody>
          <a:bodyPr/>
          <a:lstStyle/>
          <a:p>
            <a:fld id="{FFBDE7EB-1D6F-49A9-A6F7-648804788CA6}" type="slidenum">
              <a:rPr lang="en-US" smtClean="0"/>
              <a:t>28</a:t>
            </a:fld>
            <a:endParaRPr lang="en-US"/>
          </a:p>
        </p:txBody>
      </p:sp>
    </p:spTree>
    <p:extLst>
      <p:ext uri="{BB962C8B-B14F-4D97-AF65-F5344CB8AC3E}">
        <p14:creationId xmlns:p14="http://schemas.microsoft.com/office/powerpoint/2010/main" val="2492952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gn="l"/>
            <a:r>
              <a:rPr lang="en-US" b="0" i="0" dirty="0">
                <a:solidFill>
                  <a:srgbClr val="000000"/>
                </a:solidFill>
                <a:effectLst/>
                <a:latin typeface="Open Sans"/>
              </a:rPr>
              <a:t>In 2017, however, there were still almost 58 opioid prescriptions written for every 100 Americans.</a:t>
            </a:r>
          </a:p>
          <a:p>
            <a:pPr algn="l">
              <a:buFont typeface="Arial" panose="020B0604020202020204" pitchFamily="34" charset="0"/>
              <a:buChar char="•"/>
            </a:pPr>
            <a:r>
              <a:rPr lang="en-US" b="0" i="0" dirty="0">
                <a:solidFill>
                  <a:srgbClr val="000000"/>
                </a:solidFill>
                <a:effectLst/>
                <a:latin typeface="Open Sans"/>
              </a:rPr>
              <a:t>More than 17% of Americans had at least one opioid prescription filled, with an average of 3.4 opioid prescriptions dispensed per patient.</a:t>
            </a:r>
          </a:p>
          <a:p>
            <a:pPr algn="l">
              <a:buFont typeface="Arial" panose="020B0604020202020204" pitchFamily="34" charset="0"/>
              <a:buChar char="•"/>
            </a:pPr>
            <a:r>
              <a:rPr lang="en-US" b="0" i="0" dirty="0">
                <a:solidFill>
                  <a:srgbClr val="000000"/>
                </a:solidFill>
                <a:effectLst/>
                <a:latin typeface="Open Sans"/>
              </a:rPr>
              <a:t>Per prescription, the average daily amount was more than 45.3 MME.</a:t>
            </a:r>
          </a:p>
          <a:p>
            <a:pPr algn="l">
              <a:buFont typeface="Arial" panose="020B0604020202020204" pitchFamily="34" charset="0"/>
              <a:buChar char="•"/>
            </a:pPr>
            <a:r>
              <a:rPr lang="en-US" b="0" i="0" dirty="0">
                <a:solidFill>
                  <a:srgbClr val="000000"/>
                </a:solidFill>
                <a:effectLst/>
                <a:latin typeface="Open Sans"/>
              </a:rPr>
              <a:t>The average number of days per prescription continues to increase, with an average of 18 days in 2017.</a:t>
            </a:r>
            <a:r>
              <a:rPr lang="en-US" b="0" i="0" u="none" strike="noStrike" baseline="30000" dirty="0">
                <a:solidFill>
                  <a:srgbClr val="000000"/>
                </a:solidFill>
                <a:effectLst/>
                <a:latin typeface="Open Sans"/>
              </a:rPr>
              <a:t>2</a:t>
            </a:r>
            <a:endParaRPr lang="en-US" b="0" i="0" dirty="0">
              <a:solidFill>
                <a:srgbClr val="000000"/>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775EE0AC-AF5A-40C2-8BF3-E7001E7B3FBF}" type="slidenum">
              <a:rPr lang="en-US" smtClean="0"/>
              <a:t>29</a:t>
            </a:fld>
            <a:endParaRPr lang="en-US"/>
          </a:p>
        </p:txBody>
      </p:sp>
    </p:spTree>
    <p:extLst>
      <p:ext uri="{BB962C8B-B14F-4D97-AF65-F5344CB8AC3E}">
        <p14:creationId xmlns:p14="http://schemas.microsoft.com/office/powerpoint/2010/main" val="1523527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30</a:t>
            </a:fld>
            <a:endParaRPr lang="en-US"/>
          </a:p>
        </p:txBody>
      </p:sp>
    </p:spTree>
    <p:extLst>
      <p:ext uri="{BB962C8B-B14F-4D97-AF65-F5344CB8AC3E}">
        <p14:creationId xmlns:p14="http://schemas.microsoft.com/office/powerpoint/2010/main" val="359342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is the maximum number of MME's/day this patient is receiving?
https://www.polleverywhere.com/multiple_choice_polls/OHaHZkRUFHNr1Iary8ho2?flow=Default&amp;onscreen=persist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31</a:t>
            </a:fld>
            <a:endParaRPr lang="en-US"/>
          </a:p>
        </p:txBody>
      </p:sp>
      <p:sp>
        <p:nvSpPr>
          <p:cNvPr id="5" name="TextBox 4">
            <a:extLst>
              <a:ext uri="{FF2B5EF4-FFF2-40B4-BE49-F238E27FC236}">
                <a16:creationId xmlns:a16="http://schemas.microsoft.com/office/drawing/2014/main" id="{9602DB90-4622-4E63-82A4-5A8C03087DAD}"/>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3291374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32</a:t>
            </a:fld>
            <a:endParaRPr lang="en-US"/>
          </a:p>
        </p:txBody>
      </p:sp>
    </p:spTree>
    <p:extLst>
      <p:ext uri="{BB962C8B-B14F-4D97-AF65-F5344CB8AC3E}">
        <p14:creationId xmlns:p14="http://schemas.microsoft.com/office/powerpoint/2010/main" val="300681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4</a:t>
            </a:fld>
            <a:endParaRPr lang="en-US"/>
          </a:p>
        </p:txBody>
      </p:sp>
    </p:spTree>
    <p:extLst>
      <p:ext uri="{BB962C8B-B14F-4D97-AF65-F5344CB8AC3E}">
        <p14:creationId xmlns:p14="http://schemas.microsoft.com/office/powerpoint/2010/main" val="882905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33</a:t>
            </a:fld>
            <a:endParaRPr lang="en-US"/>
          </a:p>
        </p:txBody>
      </p:sp>
    </p:spTree>
    <p:extLst>
      <p:ext uri="{BB962C8B-B14F-4D97-AF65-F5344CB8AC3E}">
        <p14:creationId xmlns:p14="http://schemas.microsoft.com/office/powerpoint/2010/main" val="2221429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EE0AC-AF5A-40C2-8BF3-E7001E7B3FBF}" type="slidenum">
              <a:rPr lang="en-US" smtClean="0"/>
              <a:t>34</a:t>
            </a:fld>
            <a:endParaRPr lang="en-US"/>
          </a:p>
        </p:txBody>
      </p:sp>
    </p:spTree>
    <p:extLst>
      <p:ext uri="{BB962C8B-B14F-4D97-AF65-F5344CB8AC3E}">
        <p14:creationId xmlns:p14="http://schemas.microsoft.com/office/powerpoint/2010/main" val="3233195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2015-2016 survey data, estimated that 30.6 million </a:t>
            </a:r>
            <a:r>
              <a:rPr lang="en-US" dirty="0" err="1"/>
              <a:t>americans</a:t>
            </a:r>
            <a:r>
              <a:rPr lang="en-US" dirty="0"/>
              <a:t> reported past-year use of benzo’s, with 17% reporting misuse.</a:t>
            </a:r>
          </a:p>
          <a:p>
            <a:endParaRPr lang="en-US" dirty="0"/>
          </a:p>
          <a:p>
            <a:r>
              <a:rPr lang="en-US" dirty="0" err="1"/>
              <a:t>Maust</a:t>
            </a:r>
            <a:r>
              <a:rPr lang="en-US" dirty="0"/>
              <a:t> DT, Lin LA, Blow FC. Benzodiazepine use and misuse among adults in the United States. </a:t>
            </a:r>
            <a:r>
              <a:rPr lang="en-US" dirty="0" err="1"/>
              <a:t>Psychiatr</a:t>
            </a:r>
            <a:r>
              <a:rPr lang="en-US" dirty="0"/>
              <a:t> Serv. 2019;70(2):97-106. </a:t>
            </a:r>
            <a:r>
              <a:rPr lang="en-US" dirty="0" err="1"/>
              <a:t>doi</a:t>
            </a:r>
            <a:r>
              <a:rPr lang="en-US" dirty="0"/>
              <a:t>: 10.1176/appi.ps.201800321</a:t>
            </a:r>
          </a:p>
        </p:txBody>
      </p:sp>
      <p:sp>
        <p:nvSpPr>
          <p:cNvPr id="4" name="Slide Number Placeholder 3"/>
          <p:cNvSpPr>
            <a:spLocks noGrp="1"/>
          </p:cNvSpPr>
          <p:nvPr>
            <p:ph type="sldNum" sz="quarter" idx="5"/>
          </p:nvPr>
        </p:nvSpPr>
        <p:spPr/>
        <p:txBody>
          <a:bodyPr/>
          <a:lstStyle/>
          <a:p>
            <a:fld id="{35375DCD-D444-46DD-9046-60B7D0D6966E}" type="slidenum">
              <a:rPr lang="en-US" smtClean="0"/>
              <a:t>35</a:t>
            </a:fld>
            <a:endParaRPr lang="en-US"/>
          </a:p>
        </p:txBody>
      </p:sp>
    </p:spTree>
    <p:extLst>
      <p:ext uri="{BB962C8B-B14F-4D97-AF65-F5344CB8AC3E}">
        <p14:creationId xmlns:p14="http://schemas.microsoft.com/office/powerpoint/2010/main" val="347440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36</a:t>
            </a:fld>
            <a:endParaRPr lang="en-US"/>
          </a:p>
        </p:txBody>
      </p:sp>
    </p:spTree>
    <p:extLst>
      <p:ext uri="{BB962C8B-B14F-4D97-AF65-F5344CB8AC3E}">
        <p14:creationId xmlns:p14="http://schemas.microsoft.com/office/powerpoint/2010/main" val="2833613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Opioid group: started with IR morphine, oxycodone, or hydrocodone/APAP</a:t>
            </a:r>
          </a:p>
          <a:p>
            <a:r>
              <a:rPr lang="en-US" dirty="0"/>
              <a:t>Nonopioid group: started with APAP or NSAID</a:t>
            </a:r>
          </a:p>
          <a:p>
            <a:endParaRPr lang="en-US" dirty="0"/>
          </a:p>
          <a:p>
            <a:r>
              <a:rPr lang="en-US" dirty="0"/>
              <a:t>Pain/Function was assessed using Brief Pain Inventory (BPI) scale over 12 months</a:t>
            </a:r>
          </a:p>
          <a:p>
            <a:endParaRPr lang="en-US" dirty="0"/>
          </a:p>
          <a:p>
            <a:r>
              <a:rPr lang="en-US" dirty="0"/>
              <a:t>240 patients were randomized, 58.3 years of age, mostly male</a:t>
            </a:r>
          </a:p>
          <a:p>
            <a:endParaRPr lang="en-US" dirty="0"/>
          </a:p>
          <a:p>
            <a:r>
              <a:rPr lang="en-US" dirty="0"/>
              <a:t>Demonstrates the lack of support for initiation of opioid therapy for moderate/severe chronic back pain or hip/knee osteoarthritis pain.</a:t>
            </a:r>
          </a:p>
        </p:txBody>
      </p:sp>
      <p:sp>
        <p:nvSpPr>
          <p:cNvPr id="4" name="Slide Number Placeholder 3"/>
          <p:cNvSpPr>
            <a:spLocks noGrp="1"/>
          </p:cNvSpPr>
          <p:nvPr>
            <p:ph type="sldNum" sz="quarter" idx="5"/>
          </p:nvPr>
        </p:nvSpPr>
        <p:spPr/>
        <p:txBody>
          <a:bodyPr/>
          <a:lstStyle/>
          <a:p>
            <a:fld id="{3393CD79-0797-4980-ADC9-B2642C40B1A7}" type="slidenum">
              <a:rPr lang="en-US" smtClean="0"/>
              <a:t>37</a:t>
            </a:fld>
            <a:endParaRPr lang="en-US"/>
          </a:p>
        </p:txBody>
      </p:sp>
    </p:spTree>
    <p:extLst>
      <p:ext uri="{BB962C8B-B14F-4D97-AF65-F5344CB8AC3E}">
        <p14:creationId xmlns:p14="http://schemas.microsoft.com/office/powerpoint/2010/main" val="3775670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Question: what proportion of patients are opioid-tolerant when starting opioids that require tolerance for safe use?</a:t>
            </a:r>
          </a:p>
          <a:p>
            <a:endParaRPr lang="en-US" dirty="0"/>
          </a:p>
          <a:p>
            <a:r>
              <a:rPr lang="en-US" dirty="0"/>
              <a:t>Type of study: retrospective cohort study using a national database of medical, pharmacy, and her data. Included commercial and Medicare Advantage patients with at least 183 days of continuous enrollment. Time frame was 2007-2016</a:t>
            </a:r>
          </a:p>
          <a:p>
            <a:endParaRPr lang="en-US" dirty="0"/>
          </a:p>
          <a:p>
            <a:r>
              <a:rPr lang="en-US" dirty="0"/>
              <a:t>Finding: 153385 use episodes of opioid analgesics labeled only for use in people who are opioid-tolerant, more than half of patients who received these medications showed no evidence of prior opioid tolerance in health insurance or EHR data</a:t>
            </a:r>
          </a:p>
          <a:p>
            <a:endParaRPr lang="en-US" dirty="0"/>
          </a:p>
          <a:p>
            <a:r>
              <a:rPr lang="en-US" dirty="0"/>
              <a:t>Meanings: many patients may be at risk of potentially serious adverse events owing to widespread use of certain ER opioids without prior tolerance</a:t>
            </a:r>
          </a:p>
        </p:txBody>
      </p:sp>
      <p:sp>
        <p:nvSpPr>
          <p:cNvPr id="4" name="Slide Number Placeholder 3"/>
          <p:cNvSpPr>
            <a:spLocks noGrp="1"/>
          </p:cNvSpPr>
          <p:nvPr>
            <p:ph type="sldNum" sz="quarter" idx="5"/>
          </p:nvPr>
        </p:nvSpPr>
        <p:spPr/>
        <p:txBody>
          <a:bodyPr/>
          <a:lstStyle/>
          <a:p>
            <a:fld id="{3393CD79-0797-4980-ADC9-B2642C40B1A7}" type="slidenum">
              <a:rPr lang="en-US" smtClean="0"/>
              <a:t>38</a:t>
            </a:fld>
            <a:endParaRPr lang="en-US"/>
          </a:p>
        </p:txBody>
      </p:sp>
    </p:spTree>
    <p:extLst>
      <p:ext uri="{BB962C8B-B14F-4D97-AF65-F5344CB8AC3E}">
        <p14:creationId xmlns:p14="http://schemas.microsoft.com/office/powerpoint/2010/main" val="3502686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Cross sectional study using data from the National Ambulatory Medical Care Survey from 2005-2016. </a:t>
            </a:r>
          </a:p>
          <a:p>
            <a:r>
              <a:rPr lang="en-US" dirty="0"/>
              <a:t>Visits were from encounters within non-federally funded, office-based physicians in the US</a:t>
            </a:r>
          </a:p>
          <a:p>
            <a:r>
              <a:rPr lang="en-US" dirty="0"/>
              <a:t>Outcomes/Measures: number of visits for newly prescribed versus continued prescribing of skeletal muscle relaxants.</a:t>
            </a:r>
          </a:p>
          <a:p>
            <a:endParaRPr lang="en-US" dirty="0"/>
          </a:p>
          <a:p>
            <a:r>
              <a:rPr lang="en-US" dirty="0"/>
              <a:t>Results: 314,970,308 off visits</a:t>
            </a:r>
          </a:p>
          <a:p>
            <a:r>
              <a:rPr lang="en-US" dirty="0"/>
              <a:t>Mean age: 53.5 years, 61.8% men</a:t>
            </a:r>
          </a:p>
          <a:p>
            <a:endParaRPr lang="en-US" dirty="0"/>
          </a:p>
          <a:p>
            <a:r>
              <a:rPr lang="en-US" dirty="0"/>
              <a:t>Office visits with a prescribed SMR nearly doubled from 15.5 million in 2005 to 30.7 million in 2016.</a:t>
            </a:r>
          </a:p>
          <a:p>
            <a:r>
              <a:rPr lang="en-US" dirty="0"/>
              <a:t>Visits for NEW SMR prescriptions remained stable (see graph), but office visits for continued SMR therapy tripled from 8.5 million in 2005 to 24.7 million in 2016.</a:t>
            </a:r>
          </a:p>
          <a:p>
            <a:endParaRPr lang="en-US" dirty="0"/>
          </a:p>
          <a:p>
            <a:r>
              <a:rPr lang="en-US" dirty="0"/>
              <a:t>Older adults accounted for 22.2% of visits for SMR prescriptions (this group is only 14.5% of the population)</a:t>
            </a:r>
          </a:p>
          <a:p>
            <a:r>
              <a:rPr lang="en-US" dirty="0"/>
              <a:t>The number of prescriptions for SMR’s in older adults considered potentially inappropriate in this population (carisoprodol, chlorzoxazone, cyclobenzaprine, metaxalone, methocarbamol) doubled.</a:t>
            </a:r>
          </a:p>
          <a:p>
            <a:endParaRPr lang="en-US" dirty="0"/>
          </a:p>
          <a:p>
            <a:r>
              <a:rPr lang="en-US" dirty="0"/>
              <a:t>Concomitant use of an opioid was recorded 67.2% of the continued SMR prescribing visits. </a:t>
            </a:r>
          </a:p>
        </p:txBody>
      </p:sp>
      <p:sp>
        <p:nvSpPr>
          <p:cNvPr id="4" name="Slide Number Placeholder 3"/>
          <p:cNvSpPr>
            <a:spLocks noGrp="1"/>
          </p:cNvSpPr>
          <p:nvPr>
            <p:ph type="sldNum" sz="quarter" idx="5"/>
          </p:nvPr>
        </p:nvSpPr>
        <p:spPr/>
        <p:txBody>
          <a:bodyPr/>
          <a:lstStyle/>
          <a:p>
            <a:fld id="{3393CD79-0797-4980-ADC9-B2642C40B1A7}" type="slidenum">
              <a:rPr lang="en-US" smtClean="0"/>
              <a:t>39</a:t>
            </a:fld>
            <a:endParaRPr lang="en-US"/>
          </a:p>
        </p:txBody>
      </p:sp>
    </p:spTree>
    <p:extLst>
      <p:ext uri="{BB962C8B-B14F-4D97-AF65-F5344CB8AC3E}">
        <p14:creationId xmlns:p14="http://schemas.microsoft.com/office/powerpoint/2010/main" val="2698788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40</a:t>
            </a:fld>
            <a:endParaRPr lang="en-US"/>
          </a:p>
        </p:txBody>
      </p:sp>
    </p:spTree>
    <p:extLst>
      <p:ext uri="{BB962C8B-B14F-4D97-AF65-F5344CB8AC3E}">
        <p14:creationId xmlns:p14="http://schemas.microsoft.com/office/powerpoint/2010/main" val="1164664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Preventive treatments • Beta-blockers • TCAs • Antiseizure medications • Calcium channel blockers • Non-pharmacological treatments (Cognitive behavioral therapy, relaxation, biofeedback, exercise therapy) • Avoid migraine triggers </a:t>
            </a:r>
          </a:p>
          <a:p>
            <a:endParaRPr lang="en-US" dirty="0"/>
          </a:p>
          <a:p>
            <a:r>
              <a:rPr lang="en-US" dirty="0"/>
              <a:t>Acute treatments • Aspirin, acetaminophen, NSAIDs (may be combined with caffeine) • Antinausea medication • Triptans-migraine-specific </a:t>
            </a:r>
          </a:p>
        </p:txBody>
      </p:sp>
      <p:sp>
        <p:nvSpPr>
          <p:cNvPr id="4" name="Slide Number Placeholder 3"/>
          <p:cNvSpPr>
            <a:spLocks noGrp="1"/>
          </p:cNvSpPr>
          <p:nvPr>
            <p:ph type="sldNum" sz="quarter" idx="5"/>
          </p:nvPr>
        </p:nvSpPr>
        <p:spPr/>
        <p:txBody>
          <a:bodyPr/>
          <a:lstStyle/>
          <a:p>
            <a:fld id="{3393CD79-0797-4980-ADC9-B2642C40B1A7}" type="slidenum">
              <a:rPr lang="en-US" smtClean="0"/>
              <a:t>41</a:t>
            </a:fld>
            <a:endParaRPr lang="en-US"/>
          </a:p>
        </p:txBody>
      </p:sp>
    </p:spTree>
    <p:extLst>
      <p:ext uri="{BB962C8B-B14F-4D97-AF65-F5344CB8AC3E}">
        <p14:creationId xmlns:p14="http://schemas.microsoft.com/office/powerpoint/2010/main" val="1241404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Randomized clinical trial conducted at 2 urban Eds in Bronx, NY</a:t>
            </a:r>
          </a:p>
          <a:p>
            <a:r>
              <a:rPr lang="en-US" dirty="0"/>
              <a:t>Included 416 patients aged 21-64 with moderate – severe acute extremity pain</a:t>
            </a:r>
          </a:p>
        </p:txBody>
      </p:sp>
      <p:sp>
        <p:nvSpPr>
          <p:cNvPr id="4" name="Slide Number Placeholder 3"/>
          <p:cNvSpPr>
            <a:spLocks noGrp="1"/>
          </p:cNvSpPr>
          <p:nvPr>
            <p:ph type="sldNum" sz="quarter" idx="5"/>
          </p:nvPr>
        </p:nvSpPr>
        <p:spPr/>
        <p:txBody>
          <a:bodyPr/>
          <a:lstStyle/>
          <a:p>
            <a:fld id="{3393CD79-0797-4980-ADC9-B2642C40B1A7}" type="slidenum">
              <a:rPr lang="en-US" smtClean="0"/>
              <a:t>42</a:t>
            </a:fld>
            <a:endParaRPr lang="en-US"/>
          </a:p>
        </p:txBody>
      </p:sp>
    </p:spTree>
    <p:extLst>
      <p:ext uri="{BB962C8B-B14F-4D97-AF65-F5344CB8AC3E}">
        <p14:creationId xmlns:p14="http://schemas.microsoft.com/office/powerpoint/2010/main" val="14889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5</a:t>
            </a:fld>
            <a:endParaRPr lang="en-US"/>
          </a:p>
        </p:txBody>
      </p:sp>
    </p:spTree>
    <p:extLst>
      <p:ext uri="{BB962C8B-B14F-4D97-AF65-F5344CB8AC3E}">
        <p14:creationId xmlns:p14="http://schemas.microsoft.com/office/powerpoint/2010/main" val="1276198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43</a:t>
            </a:fld>
            <a:endParaRPr lang="en-US"/>
          </a:p>
        </p:txBody>
      </p:sp>
    </p:spTree>
    <p:extLst>
      <p:ext uri="{BB962C8B-B14F-4D97-AF65-F5344CB8AC3E}">
        <p14:creationId xmlns:p14="http://schemas.microsoft.com/office/powerpoint/2010/main" val="10321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Structural procedures/injections</a:t>
            </a:r>
          </a:p>
          <a:p>
            <a:r>
              <a:rPr lang="en-US" dirty="0"/>
              <a:t>CBT, massage, exercise</a:t>
            </a:r>
          </a:p>
          <a:p>
            <a:r>
              <a:rPr lang="en-US" dirty="0"/>
              <a:t>Psychosocial therapy</a:t>
            </a:r>
          </a:p>
          <a:p>
            <a:r>
              <a:rPr lang="en-US" dirty="0"/>
              <a:t>Other meds to treat co-morbid conditions (depression, anxiety, almost 30% of chronic pain patients have this)</a:t>
            </a:r>
          </a:p>
          <a:p>
            <a:endParaRPr lang="en-US" dirty="0"/>
          </a:p>
          <a:p>
            <a:r>
              <a:rPr lang="en-US" dirty="0"/>
              <a:t>Discuss the ECHO model</a:t>
            </a:r>
          </a:p>
          <a:p>
            <a:endParaRPr lang="en-US" dirty="0"/>
          </a:p>
          <a:p>
            <a:r>
              <a:rPr lang="en-US" dirty="0"/>
              <a:t>Also discuss the use of genetic testing?</a:t>
            </a:r>
          </a:p>
        </p:txBody>
      </p:sp>
      <p:sp>
        <p:nvSpPr>
          <p:cNvPr id="4" name="Slide Number Placeholder 3"/>
          <p:cNvSpPr>
            <a:spLocks noGrp="1"/>
          </p:cNvSpPr>
          <p:nvPr>
            <p:ph type="sldNum" sz="quarter" idx="5"/>
          </p:nvPr>
        </p:nvSpPr>
        <p:spPr/>
        <p:txBody>
          <a:bodyPr/>
          <a:lstStyle/>
          <a:p>
            <a:fld id="{FFBDE7EB-1D6F-49A9-A6F7-648804788CA6}" type="slidenum">
              <a:rPr lang="en-US" smtClean="0"/>
              <a:t>44</a:t>
            </a:fld>
            <a:endParaRPr lang="en-US"/>
          </a:p>
        </p:txBody>
      </p:sp>
    </p:spTree>
    <p:extLst>
      <p:ext uri="{BB962C8B-B14F-4D97-AF65-F5344CB8AC3E}">
        <p14:creationId xmlns:p14="http://schemas.microsoft.com/office/powerpoint/2010/main" val="1298785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TN Data suggests risk of overdose begins at 81 MME/day</a:t>
            </a:r>
          </a:p>
        </p:txBody>
      </p:sp>
      <p:sp>
        <p:nvSpPr>
          <p:cNvPr id="4" name="Slide Number Placeholder 3"/>
          <p:cNvSpPr>
            <a:spLocks noGrp="1"/>
          </p:cNvSpPr>
          <p:nvPr>
            <p:ph type="sldNum" sz="quarter" idx="5"/>
          </p:nvPr>
        </p:nvSpPr>
        <p:spPr/>
        <p:txBody>
          <a:bodyPr/>
          <a:lstStyle/>
          <a:p>
            <a:fld id="{FFBDE7EB-1D6F-49A9-A6F7-648804788CA6}" type="slidenum">
              <a:rPr lang="en-US" smtClean="0"/>
              <a:t>45</a:t>
            </a:fld>
            <a:endParaRPr lang="en-US"/>
          </a:p>
        </p:txBody>
      </p:sp>
    </p:spTree>
    <p:extLst>
      <p:ext uri="{BB962C8B-B14F-4D97-AF65-F5344CB8AC3E}">
        <p14:creationId xmlns:p14="http://schemas.microsoft.com/office/powerpoint/2010/main" val="3000707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i="1" u="sng" dirty="0"/>
              <a:t>“Informed consent”…  at a minimum:</a:t>
            </a:r>
          </a:p>
          <a:p>
            <a:r>
              <a:rPr lang="en-US" b="1" i="1" u="sng" dirty="0"/>
              <a:t>(</a:t>
            </a:r>
            <a:r>
              <a:rPr lang="en-US" b="1" i="1" u="sng" dirty="0" err="1"/>
              <a:t>i</a:t>
            </a:r>
            <a:r>
              <a:rPr lang="en-US" b="1" i="1" u="sng" dirty="0"/>
              <a:t>) Adequate information to allow the patient or the patient's legal representative to understand:</a:t>
            </a:r>
          </a:p>
          <a:p>
            <a:r>
              <a:rPr lang="en-US" b="1" i="1" u="sng" dirty="0"/>
              <a:t>(a) The risks, effects, and characteristics of opioids, including the risks of physical dependency and addiction, misuse, and diversion;</a:t>
            </a:r>
          </a:p>
          <a:p>
            <a:r>
              <a:rPr lang="en-US" b="1" i="1" u="sng" dirty="0"/>
              <a:t>(b) What to expect when taking an opioid and how opioids should be used; and</a:t>
            </a:r>
          </a:p>
          <a:p>
            <a:r>
              <a:rPr lang="en-US" b="1" i="1" u="sng" dirty="0"/>
              <a:t>(c) Reasonable alternatives to opioids for treating or managing the patient's condition or symptoms and the benefits and risks of the alternative treatments;</a:t>
            </a:r>
          </a:p>
          <a:p>
            <a:endParaRPr lang="en-US" dirty="0"/>
          </a:p>
          <a:p>
            <a:pPr defTabSz="949478" fontAlgn="base">
              <a:defRPr/>
            </a:pPr>
            <a:r>
              <a:rPr lang="en-US" b="1" dirty="0">
                <a:solidFill>
                  <a:schemeClr val="bg1"/>
                </a:solidFill>
                <a:latin typeface="+mn-lt"/>
              </a:rPr>
              <a:t>TCA §63-1-164</a:t>
            </a:r>
          </a:p>
          <a:p>
            <a:pPr fontAlgn="base"/>
            <a:r>
              <a:rPr lang="en-US" b="1" i="1" u="sng" dirty="0"/>
              <a:t> A healthcare practitioner may treat a patient with more than a three-day supply of an opioid if the healthcare practitioner treats the patient with no more than one (1) prescription for an opioid per encounter and:(</a:t>
            </a:r>
            <a:r>
              <a:rPr lang="en-US" b="1" i="1" u="sng" dirty="0" err="1"/>
              <a:t>i</a:t>
            </a:r>
            <a:r>
              <a:rPr lang="en-US" b="1" i="1" u="sng" dirty="0"/>
              <a:t>) Personally conducts a thorough evaluation of the patient;</a:t>
            </a:r>
          </a:p>
          <a:p>
            <a:pPr fontAlgn="base"/>
            <a:r>
              <a:rPr lang="en-US" b="1" i="1" u="sng" dirty="0"/>
              <a:t>(ii) Documents consideration of non-opioid and non-pharmacologic pain management strategies and why the strategies failed or were not attempted;</a:t>
            </a:r>
          </a:p>
          <a:p>
            <a:pPr fontAlgn="base"/>
            <a:r>
              <a:rPr lang="en-US" b="1" i="1" u="sng" dirty="0"/>
              <a:t>(iii) Includes the ICD-10 code for the primary disease in the patient's chart, and on the prescription when a prescription is issued; and</a:t>
            </a:r>
          </a:p>
          <a:p>
            <a:pPr fontAlgn="base"/>
            <a:r>
              <a:rPr lang="en-US" b="1" i="1" u="sng" dirty="0"/>
              <a:t>(iv) Obtains informed consent and documents the reason for treating with an opioid in the chart.</a:t>
            </a:r>
          </a:p>
          <a:p>
            <a:endParaRPr lang="en-US" dirty="0"/>
          </a:p>
        </p:txBody>
      </p:sp>
      <p:sp>
        <p:nvSpPr>
          <p:cNvPr id="4" name="Slide Number Placeholder 3"/>
          <p:cNvSpPr>
            <a:spLocks noGrp="1"/>
          </p:cNvSpPr>
          <p:nvPr>
            <p:ph type="sldNum" sz="quarter" idx="5"/>
          </p:nvPr>
        </p:nvSpPr>
        <p:spPr/>
        <p:txBody>
          <a:bodyPr/>
          <a:lstStyle/>
          <a:p>
            <a:fld id="{3393CD79-0797-4980-ADC9-B2642C40B1A7}" type="slidenum">
              <a:rPr lang="en-US" smtClean="0"/>
              <a:t>46</a:t>
            </a:fld>
            <a:endParaRPr lang="en-US"/>
          </a:p>
        </p:txBody>
      </p:sp>
    </p:spTree>
    <p:extLst>
      <p:ext uri="{BB962C8B-B14F-4D97-AF65-F5344CB8AC3E}">
        <p14:creationId xmlns:p14="http://schemas.microsoft.com/office/powerpoint/2010/main" val="2096082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47</a:t>
            </a:fld>
            <a:endParaRPr lang="en-US"/>
          </a:p>
        </p:txBody>
      </p:sp>
    </p:spTree>
    <p:extLst>
      <p:ext uri="{BB962C8B-B14F-4D97-AF65-F5344CB8AC3E}">
        <p14:creationId xmlns:p14="http://schemas.microsoft.com/office/powerpoint/2010/main" val="611113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All three of these are free.</a:t>
            </a:r>
          </a:p>
          <a:p>
            <a:endParaRPr lang="en-US" dirty="0"/>
          </a:p>
          <a:p>
            <a:r>
              <a:rPr lang="en-US" dirty="0"/>
              <a:t>BRI = Brief Risk Interview, short clinical interview that includes topics on past misuse, presence of mental health disorders, history of SUD, UDT and CSMD information. Categorizes into Low, Low Medium, Medium, Medium High, High, and Very High risk.</a:t>
            </a:r>
          </a:p>
          <a:p>
            <a:endParaRPr lang="en-US" dirty="0"/>
          </a:p>
          <a:p>
            <a:r>
              <a:rPr lang="en-US" dirty="0"/>
              <a:t>ORT= Opioid Risk Tool, 10 item patient completed questionnaire, most widely used . Personal and family history of substance used disorder and psychiatric issues, Low, Medium, High risk</a:t>
            </a:r>
          </a:p>
          <a:p>
            <a:endParaRPr lang="en-US" dirty="0"/>
          </a:p>
          <a:p>
            <a:r>
              <a:rPr lang="en-US" dirty="0"/>
              <a:t>SOAPP-R= Screener and Opioid Assessment for Patients with Pain-Revised. 5 point rating scale, impulsivity, legal problems, past substance use disorder, past sexual abuse, Low or High Risk</a:t>
            </a:r>
          </a:p>
          <a:p>
            <a:endParaRPr lang="en-US" dirty="0"/>
          </a:p>
          <a:p>
            <a:r>
              <a:rPr lang="en-US" dirty="0"/>
              <a:t>PEG</a:t>
            </a:r>
          </a:p>
          <a:p>
            <a:r>
              <a:rPr lang="en-US" dirty="0"/>
              <a:t>Pain average</a:t>
            </a:r>
          </a:p>
          <a:p>
            <a:r>
              <a:rPr lang="en-US" dirty="0"/>
              <a:t>Interference with Enjoyment of life</a:t>
            </a:r>
          </a:p>
          <a:p>
            <a:r>
              <a:rPr lang="en-US" dirty="0"/>
              <a:t>Interference with General Activity</a:t>
            </a:r>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48</a:t>
            </a:fld>
            <a:endParaRPr lang="en-US"/>
          </a:p>
        </p:txBody>
      </p:sp>
    </p:spTree>
    <p:extLst>
      <p:ext uri="{BB962C8B-B14F-4D97-AF65-F5344CB8AC3E}">
        <p14:creationId xmlns:p14="http://schemas.microsoft.com/office/powerpoint/2010/main" val="1936534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Risk Index for Overdose or Severe Opioid-Induced Respiratory Depression (RIOSORD): validated instrument used to estimate the risk of overdose in opioid-treated patients.</a:t>
            </a:r>
          </a:p>
        </p:txBody>
      </p:sp>
      <p:sp>
        <p:nvSpPr>
          <p:cNvPr id="4" name="Slide Number Placeholder 3"/>
          <p:cNvSpPr>
            <a:spLocks noGrp="1"/>
          </p:cNvSpPr>
          <p:nvPr>
            <p:ph type="sldNum" sz="quarter" idx="5"/>
          </p:nvPr>
        </p:nvSpPr>
        <p:spPr/>
        <p:txBody>
          <a:bodyPr/>
          <a:lstStyle/>
          <a:p>
            <a:fld id="{3393CD79-0797-4980-ADC9-B2642C40B1A7}" type="slidenum">
              <a:rPr lang="en-US" smtClean="0"/>
              <a:t>49</a:t>
            </a:fld>
            <a:endParaRPr lang="en-US"/>
          </a:p>
        </p:txBody>
      </p:sp>
    </p:spTree>
    <p:extLst>
      <p:ext uri="{BB962C8B-B14F-4D97-AF65-F5344CB8AC3E}">
        <p14:creationId xmlns:p14="http://schemas.microsoft.com/office/powerpoint/2010/main" val="185518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TN Chronic Pain Guidelines say that these SHALL be included in the medical record.</a:t>
            </a:r>
          </a:p>
        </p:txBody>
      </p:sp>
      <p:sp>
        <p:nvSpPr>
          <p:cNvPr id="4" name="Slide Number Placeholder 3"/>
          <p:cNvSpPr>
            <a:spLocks noGrp="1"/>
          </p:cNvSpPr>
          <p:nvPr>
            <p:ph type="sldNum" sz="quarter" idx="5"/>
          </p:nvPr>
        </p:nvSpPr>
        <p:spPr/>
        <p:txBody>
          <a:bodyPr/>
          <a:lstStyle/>
          <a:p>
            <a:fld id="{3393CD79-0797-4980-ADC9-B2642C40B1A7}" type="slidenum">
              <a:rPr lang="en-US" smtClean="0"/>
              <a:t>50</a:t>
            </a:fld>
            <a:endParaRPr lang="en-US"/>
          </a:p>
        </p:txBody>
      </p:sp>
    </p:spTree>
    <p:extLst>
      <p:ext uri="{BB962C8B-B14F-4D97-AF65-F5344CB8AC3E}">
        <p14:creationId xmlns:p14="http://schemas.microsoft.com/office/powerpoint/2010/main" val="2905810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Immunoassays are the most common form of urine drug testing and can be performed at POC. They are typically used as a screening method, not a confirmation method.</a:t>
            </a:r>
          </a:p>
          <a:p>
            <a:r>
              <a:rPr lang="en-US" dirty="0"/>
              <a:t>Immunoassays are qualitative</a:t>
            </a:r>
          </a:p>
          <a:p>
            <a:r>
              <a:rPr lang="en-US" dirty="0"/>
              <a:t>Immunoassays can result in false positives (high rates of false positives). Therefore, when choosing a test, make sure to consider cross-reactivities for use.</a:t>
            </a:r>
          </a:p>
          <a:p>
            <a:endParaRPr lang="en-US" dirty="0"/>
          </a:p>
          <a:p>
            <a:r>
              <a:rPr lang="en-US" dirty="0"/>
              <a:t>Confirmation is typically performed using GC/MS and LC/MS.</a:t>
            </a:r>
          </a:p>
          <a:p>
            <a:endParaRPr lang="en-US" dirty="0"/>
          </a:p>
          <a:p>
            <a:r>
              <a:rPr lang="en-US" dirty="0"/>
              <a:t>Urine drug screens would result in metabolism of the ingested drug. </a:t>
            </a:r>
          </a:p>
          <a:p>
            <a:r>
              <a:rPr lang="en-US" dirty="0"/>
              <a:t>Saliva testing is also becoming more prominent for its ease of use. However, the ingested drug would be most likely found from this test.</a:t>
            </a:r>
          </a:p>
          <a:p>
            <a:endParaRPr lang="en-US" dirty="0"/>
          </a:p>
          <a:p>
            <a:r>
              <a:rPr lang="en-US" dirty="0"/>
              <a:t>This raises considerations of drug metabolism and screening methods. Read diagram.</a:t>
            </a:r>
          </a:p>
          <a:p>
            <a:endParaRPr lang="en-US" dirty="0"/>
          </a:p>
        </p:txBody>
      </p:sp>
      <p:sp>
        <p:nvSpPr>
          <p:cNvPr id="4" name="Slide Number Placeholder 3"/>
          <p:cNvSpPr>
            <a:spLocks noGrp="1"/>
          </p:cNvSpPr>
          <p:nvPr>
            <p:ph type="sldNum" sz="quarter" idx="5"/>
          </p:nvPr>
        </p:nvSpPr>
        <p:spPr/>
        <p:txBody>
          <a:bodyPr/>
          <a:lstStyle/>
          <a:p>
            <a:fld id="{3393CD79-0797-4980-ADC9-B2642C40B1A7}" type="slidenum">
              <a:rPr lang="en-US" smtClean="0"/>
              <a:t>51</a:t>
            </a:fld>
            <a:endParaRPr lang="en-US"/>
          </a:p>
        </p:txBody>
      </p:sp>
    </p:spTree>
    <p:extLst>
      <p:ext uri="{BB962C8B-B14F-4D97-AF65-F5344CB8AC3E}">
        <p14:creationId xmlns:p14="http://schemas.microsoft.com/office/powerpoint/2010/main" val="28832536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Heat, rest, massage, acupuncture, PT, </a:t>
            </a:r>
          </a:p>
          <a:p>
            <a:endParaRPr lang="en-US" dirty="0"/>
          </a:p>
          <a:p>
            <a:r>
              <a:rPr lang="en-US" dirty="0"/>
              <a:t>US Preventative Task Force now recommends to screen for unhealthy drug use in adults 18 and older.</a:t>
            </a:r>
          </a:p>
        </p:txBody>
      </p:sp>
      <p:sp>
        <p:nvSpPr>
          <p:cNvPr id="4" name="Slide Number Placeholder 3"/>
          <p:cNvSpPr>
            <a:spLocks noGrp="1"/>
          </p:cNvSpPr>
          <p:nvPr>
            <p:ph type="sldNum" sz="quarter" idx="5"/>
          </p:nvPr>
        </p:nvSpPr>
        <p:spPr/>
        <p:txBody>
          <a:bodyPr/>
          <a:lstStyle/>
          <a:p>
            <a:fld id="{D37C8178-8AD2-4F51-A7D2-B3F7E4AC217B}" type="slidenum">
              <a:rPr lang="en-US" smtClean="0"/>
              <a:t>52</a:t>
            </a:fld>
            <a:endParaRPr lang="en-US"/>
          </a:p>
        </p:txBody>
      </p:sp>
    </p:spTree>
    <p:extLst>
      <p:ext uri="{BB962C8B-B14F-4D97-AF65-F5344CB8AC3E}">
        <p14:creationId xmlns:p14="http://schemas.microsoft.com/office/powerpoint/2010/main" val="314440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famous Porter and Jick correspondence article published in NEJM addressed addiction being rare in patients treated with narcotics. What patient population was reported in this correspondence?
https://www.polleverywhere.com/free_text_polls/W4n6xV0a1TQfg4JWcYEY8</a:t>
            </a:r>
          </a:p>
        </p:txBody>
      </p:sp>
      <p:sp>
        <p:nvSpPr>
          <p:cNvPr id="4" name="Slide Number Placeholder 3"/>
          <p:cNvSpPr>
            <a:spLocks noGrp="1"/>
          </p:cNvSpPr>
          <p:nvPr>
            <p:ph type="sldNum" sz="quarter" idx="5"/>
          </p:nvPr>
        </p:nvSpPr>
        <p:spPr/>
        <p:txBody>
          <a:bodyPr/>
          <a:lstStyle/>
          <a:p>
            <a:fld id="{2D595BC4-D8A6-43E6-AD83-F474D9CA6666}" type="slidenum">
              <a:rPr lang="en-US" smtClean="0"/>
              <a:t>6</a:t>
            </a:fld>
            <a:endParaRPr lang="en-US"/>
          </a:p>
        </p:txBody>
      </p:sp>
      <p:sp>
        <p:nvSpPr>
          <p:cNvPr id="5" name="TextBox 4">
            <a:extLst>
              <a:ext uri="{FF2B5EF4-FFF2-40B4-BE49-F238E27FC236}">
                <a16:creationId xmlns:a16="http://schemas.microsoft.com/office/drawing/2014/main" id="{1BD20645-7BE8-48ED-87AE-9F8C42BF277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65429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1791F-42F8-4E3C-9E81-8CFBF8326483}" type="slidenum">
              <a:rPr lang="en-US" smtClean="0"/>
              <a:t>53</a:t>
            </a:fld>
            <a:endParaRPr lang="en-US"/>
          </a:p>
        </p:txBody>
      </p:sp>
    </p:spTree>
    <p:extLst>
      <p:ext uri="{BB962C8B-B14F-4D97-AF65-F5344CB8AC3E}">
        <p14:creationId xmlns:p14="http://schemas.microsoft.com/office/powerpoint/2010/main" val="1461026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54</a:t>
            </a:fld>
            <a:endParaRPr lang="en-US"/>
          </a:p>
        </p:txBody>
      </p:sp>
    </p:spTree>
    <p:extLst>
      <p:ext uri="{BB962C8B-B14F-4D97-AF65-F5344CB8AC3E}">
        <p14:creationId xmlns:p14="http://schemas.microsoft.com/office/powerpoint/2010/main" val="3736584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2019 Flow Diagram</a:t>
            </a:r>
          </a:p>
        </p:txBody>
      </p:sp>
      <p:sp>
        <p:nvSpPr>
          <p:cNvPr id="4" name="Slide Number Placeholder 3"/>
          <p:cNvSpPr>
            <a:spLocks noGrp="1"/>
          </p:cNvSpPr>
          <p:nvPr>
            <p:ph type="sldNum" sz="quarter" idx="5"/>
          </p:nvPr>
        </p:nvSpPr>
        <p:spPr/>
        <p:txBody>
          <a:bodyPr/>
          <a:lstStyle/>
          <a:p>
            <a:fld id="{FFBDE7EB-1D6F-49A9-A6F7-648804788CA6}" type="slidenum">
              <a:rPr lang="en-US" smtClean="0"/>
              <a:t>55</a:t>
            </a:fld>
            <a:endParaRPr lang="en-US"/>
          </a:p>
        </p:txBody>
      </p:sp>
    </p:spTree>
    <p:extLst>
      <p:ext uri="{BB962C8B-B14F-4D97-AF65-F5344CB8AC3E}">
        <p14:creationId xmlns:p14="http://schemas.microsoft.com/office/powerpoint/2010/main" val="516589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56</a:t>
            </a:fld>
            <a:endParaRPr lang="en-US"/>
          </a:p>
        </p:txBody>
      </p:sp>
    </p:spTree>
    <p:extLst>
      <p:ext uri="{BB962C8B-B14F-4D97-AF65-F5344CB8AC3E}">
        <p14:creationId xmlns:p14="http://schemas.microsoft.com/office/powerpoint/2010/main" val="635978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err="1"/>
              <a:t>Belbuca</a:t>
            </a:r>
            <a:r>
              <a:rPr lang="en-US" dirty="0"/>
              <a:t> and </a:t>
            </a:r>
            <a:r>
              <a:rPr lang="en-US" dirty="0" err="1"/>
              <a:t>Butrans</a:t>
            </a:r>
            <a:r>
              <a:rPr lang="en-US" dirty="0"/>
              <a:t> can be used for pain</a:t>
            </a:r>
          </a:p>
        </p:txBody>
      </p:sp>
      <p:sp>
        <p:nvSpPr>
          <p:cNvPr id="4" name="Slide Number Placeholder 3"/>
          <p:cNvSpPr>
            <a:spLocks noGrp="1"/>
          </p:cNvSpPr>
          <p:nvPr>
            <p:ph type="sldNum" sz="quarter" idx="5"/>
          </p:nvPr>
        </p:nvSpPr>
        <p:spPr/>
        <p:txBody>
          <a:bodyPr/>
          <a:lstStyle/>
          <a:p>
            <a:fld id="{FFBDE7EB-1D6F-49A9-A6F7-648804788CA6}" type="slidenum">
              <a:rPr lang="en-US" smtClean="0"/>
              <a:t>57</a:t>
            </a:fld>
            <a:endParaRPr lang="en-US"/>
          </a:p>
        </p:txBody>
      </p:sp>
    </p:spTree>
    <p:extLst>
      <p:ext uri="{BB962C8B-B14F-4D97-AF65-F5344CB8AC3E}">
        <p14:creationId xmlns:p14="http://schemas.microsoft.com/office/powerpoint/2010/main" val="1152662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Patients who would benefit from opioid taper/dose reduction: </a:t>
            </a:r>
          </a:p>
          <a:p>
            <a:pPr marL="237369" indent="-237369">
              <a:buAutoNum type="arabicPeriod"/>
            </a:pPr>
            <a:r>
              <a:rPr lang="en-US" dirty="0"/>
              <a:t>Patient has requested, is having significant adverse events (sedation, constipation, falls)</a:t>
            </a:r>
          </a:p>
          <a:p>
            <a:pPr marL="237369" indent="-237369">
              <a:buAutoNum type="arabicPeriod"/>
            </a:pPr>
            <a:r>
              <a:rPr lang="en-US" dirty="0"/>
              <a:t>Patient has not met goals of therapy (no improvement in function/problematic pain)</a:t>
            </a:r>
          </a:p>
          <a:p>
            <a:pPr marL="237369" indent="-237369">
              <a:buAutoNum type="arabicPeriod"/>
            </a:pPr>
            <a:r>
              <a:rPr lang="en-US" dirty="0"/>
              <a:t>Patient is ambivalent or resistant to taper: discuss opioid-induced hyperalgesia</a:t>
            </a:r>
          </a:p>
          <a:p>
            <a:pPr marL="237369" indent="-237369">
              <a:buAutoNum type="arabicPeriod"/>
            </a:pPr>
            <a:r>
              <a:rPr lang="en-US" dirty="0"/>
              <a:t>Patient shows signs/characteristics of OUD or concomitant medications that increase risk</a:t>
            </a:r>
          </a:p>
        </p:txBody>
      </p:sp>
      <p:sp>
        <p:nvSpPr>
          <p:cNvPr id="4" name="Slide Number Placeholder 3"/>
          <p:cNvSpPr>
            <a:spLocks noGrp="1"/>
          </p:cNvSpPr>
          <p:nvPr>
            <p:ph type="sldNum" sz="quarter" idx="5"/>
          </p:nvPr>
        </p:nvSpPr>
        <p:spPr/>
        <p:txBody>
          <a:bodyPr/>
          <a:lstStyle/>
          <a:p>
            <a:fld id="{3393CD79-0797-4980-ADC9-B2642C40B1A7}" type="slidenum">
              <a:rPr lang="en-US" smtClean="0"/>
              <a:t>58</a:t>
            </a:fld>
            <a:endParaRPr lang="en-US"/>
          </a:p>
        </p:txBody>
      </p:sp>
    </p:spTree>
    <p:extLst>
      <p:ext uri="{BB962C8B-B14F-4D97-AF65-F5344CB8AC3E}">
        <p14:creationId xmlns:p14="http://schemas.microsoft.com/office/powerpoint/2010/main" val="3743779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Many pharmacies are not filling for patients who live outside of specific city or zip code areas</a:t>
            </a:r>
          </a:p>
        </p:txBody>
      </p:sp>
      <p:sp>
        <p:nvSpPr>
          <p:cNvPr id="4" name="Slide Number Placeholder 3"/>
          <p:cNvSpPr>
            <a:spLocks noGrp="1"/>
          </p:cNvSpPr>
          <p:nvPr>
            <p:ph type="sldNum" sz="quarter" idx="5"/>
          </p:nvPr>
        </p:nvSpPr>
        <p:spPr/>
        <p:txBody>
          <a:bodyPr/>
          <a:lstStyle/>
          <a:p>
            <a:fld id="{FFBDE7EB-1D6F-49A9-A6F7-648804788CA6}" type="slidenum">
              <a:rPr lang="en-US" smtClean="0"/>
              <a:t>59</a:t>
            </a:fld>
            <a:endParaRPr lang="en-US"/>
          </a:p>
        </p:txBody>
      </p:sp>
    </p:spTree>
    <p:extLst>
      <p:ext uri="{BB962C8B-B14F-4D97-AF65-F5344CB8AC3E}">
        <p14:creationId xmlns:p14="http://schemas.microsoft.com/office/powerpoint/2010/main" val="614883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60</a:t>
            </a:fld>
            <a:endParaRPr lang="en-US"/>
          </a:p>
        </p:txBody>
      </p:sp>
    </p:spTree>
    <p:extLst>
      <p:ext uri="{BB962C8B-B14F-4D97-AF65-F5344CB8AC3E}">
        <p14:creationId xmlns:p14="http://schemas.microsoft.com/office/powerpoint/2010/main" val="2454024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61</a:t>
            </a:fld>
            <a:endParaRPr lang="en-US"/>
          </a:p>
        </p:txBody>
      </p:sp>
    </p:spTree>
    <p:extLst>
      <p:ext uri="{BB962C8B-B14F-4D97-AF65-F5344CB8AC3E}">
        <p14:creationId xmlns:p14="http://schemas.microsoft.com/office/powerpoint/2010/main" val="2973847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When do you consider co-prescribing naloxone?
https://www.polleverywhere.com/multiple_choice_polls/POBQNNomU4fFjHWEGJ6EI?flow=Default&amp;onscreen=persist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62</a:t>
            </a:fld>
            <a:endParaRPr lang="en-US"/>
          </a:p>
        </p:txBody>
      </p:sp>
      <p:sp>
        <p:nvSpPr>
          <p:cNvPr id="5" name="TextBox 4">
            <a:extLst>
              <a:ext uri="{FF2B5EF4-FFF2-40B4-BE49-F238E27FC236}">
                <a16:creationId xmlns:a16="http://schemas.microsoft.com/office/drawing/2014/main" id="{F7235A13-21A0-4E32-8ABA-22ED446F71DE}"/>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3740783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Georgia" panose="02040502050405020303" pitchFamily="18" charset="0"/>
              </a:rPr>
              <a:t>CDC report released on 10/14/20 shows a roughly 10% increase in fatalities, offer a first official snapshot of the pandemic's impact on Americans suffering addiction.</a:t>
            </a:r>
          </a:p>
          <a:p>
            <a:pPr algn="l" fontAlgn="base"/>
            <a:r>
              <a:rPr lang="en-US" b="0" i="0" dirty="0">
                <a:solidFill>
                  <a:srgbClr val="333333"/>
                </a:solidFill>
                <a:effectLst/>
                <a:latin typeface="Georgia" panose="02040502050405020303" pitchFamily="18" charset="0"/>
              </a:rPr>
              <a:t>If this trend continues, the CDC estimates the U.S. will suffer more than 75,500 drug-related deaths in 2020, setting a bleak record for a second year in a row.</a:t>
            </a:r>
          </a:p>
          <a:p>
            <a:pPr algn="l" fontAlgn="base"/>
            <a:endParaRPr lang="en-US" b="0" i="0" dirty="0">
              <a:solidFill>
                <a:srgbClr val="333333"/>
              </a:solidFill>
              <a:effectLst/>
              <a:latin typeface="Georgia" panose="02040502050405020303" pitchFamily="18" charset="0"/>
            </a:endParaRPr>
          </a:p>
          <a:p>
            <a:pPr algn="l" fontAlgn="base"/>
            <a:r>
              <a:rPr lang="en-US" b="0" i="0" dirty="0">
                <a:solidFill>
                  <a:srgbClr val="333333"/>
                </a:solidFill>
                <a:effectLst/>
                <a:latin typeface="Georgia" panose="02040502050405020303" pitchFamily="18" charset="0"/>
              </a:rPr>
              <a:t>On 10/21/20 Purdue Pharma, the maker of Oxycontin, agreed to pay $8 Billion: </a:t>
            </a:r>
            <a:r>
              <a:rPr lang="en-US" b="0" i="0" dirty="0">
                <a:solidFill>
                  <a:srgbClr val="262626"/>
                </a:solidFill>
                <a:effectLst/>
                <a:latin typeface="CNN"/>
              </a:rPr>
              <a:t>$3.5 billion fines, forfeit an additional $2 billion in past profits, in addition to the $2.8 billion it agreed to pay in civil liability. The money will go towards opioid treatment and abatement programs.</a:t>
            </a:r>
          </a:p>
          <a:p>
            <a:pPr algn="l" fontAlgn="base"/>
            <a:endParaRPr lang="en-US" b="0" i="0" dirty="0">
              <a:solidFill>
                <a:srgbClr val="262626"/>
              </a:solidFill>
              <a:effectLst/>
              <a:latin typeface="CNN"/>
            </a:endParaRPr>
          </a:p>
          <a:p>
            <a:pPr algn="l" fontAlgn="base"/>
            <a:r>
              <a:rPr lang="en-US" b="0" i="0" dirty="0">
                <a:solidFill>
                  <a:srgbClr val="262626"/>
                </a:solidFill>
                <a:effectLst/>
                <a:latin typeface="CNN"/>
              </a:rPr>
              <a:t>Purdue will be dissolved, and its assets will be used to create a new "public benefit company" controlled by a trust or similar entity designed for the benefit of the American public. The Justice Department said it will function entirely in the public interest rather than to maximize profits. Its future earnings will go to paying the fines and penalties, which in turn will be used to </a:t>
            </a:r>
            <a:r>
              <a:rPr lang="en-US" b="0" i="0" u="none" strike="noStrike" dirty="0">
                <a:solidFill>
                  <a:srgbClr val="262626"/>
                </a:solidFill>
                <a:effectLst/>
                <a:latin typeface="CNN"/>
                <a:hlinkClick r:id="rId3"/>
              </a:rPr>
              <a:t>combat the opioid crisis</a:t>
            </a:r>
            <a:r>
              <a:rPr lang="en-US" b="0" i="0" dirty="0">
                <a:solidFill>
                  <a:srgbClr val="262626"/>
                </a:solidFill>
                <a:effectLst/>
                <a:latin typeface="CNN"/>
              </a:rPr>
              <a:t>.</a:t>
            </a:r>
            <a:endParaRPr lang="en-US" dirty="0"/>
          </a:p>
        </p:txBody>
      </p:sp>
      <p:sp>
        <p:nvSpPr>
          <p:cNvPr id="4" name="Slide Number Placeholder 3"/>
          <p:cNvSpPr>
            <a:spLocks noGrp="1"/>
          </p:cNvSpPr>
          <p:nvPr>
            <p:ph type="sldNum" sz="quarter" idx="5"/>
          </p:nvPr>
        </p:nvSpPr>
        <p:spPr/>
        <p:txBody>
          <a:bodyPr/>
          <a:lstStyle/>
          <a:p>
            <a:fld id="{3393CD79-0797-4980-ADC9-B2642C40B1A7}" type="slidenum">
              <a:rPr lang="en-US" smtClean="0"/>
              <a:t>9</a:t>
            </a:fld>
            <a:endParaRPr lang="en-US"/>
          </a:p>
        </p:txBody>
      </p:sp>
    </p:spTree>
    <p:extLst>
      <p:ext uri="{BB962C8B-B14F-4D97-AF65-F5344CB8AC3E}">
        <p14:creationId xmlns:p14="http://schemas.microsoft.com/office/powerpoint/2010/main" val="841271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The required labeling changes announced in a </a:t>
            </a:r>
            <a:r>
              <a:rPr lang="en-US" b="0" i="0" u="none" strike="noStrike" dirty="0">
                <a:solidFill>
                  <a:srgbClr val="001871"/>
                </a:solidFill>
                <a:effectLst/>
                <a:latin typeface="Georgia" panose="02040502050405020303" pitchFamily="18" charset="0"/>
                <a:hlinkClick r:id="rId3" tooltip="FDA recommends health care professionals discuss naloxone with all patients when prescribing opioid pain relievers or medicines to treat opioid use disorder "/>
              </a:rPr>
              <a:t>Drug Safety Communication</a:t>
            </a:r>
            <a:r>
              <a:rPr lang="en-US" b="0" i="0" dirty="0">
                <a:solidFill>
                  <a:srgbClr val="333333"/>
                </a:solidFill>
                <a:effectLst/>
                <a:latin typeface="Georgia" panose="02040502050405020303" pitchFamily="18" charset="0"/>
              </a:rPr>
              <a:t> recommend that health care professionals consider prescribing naloxone when they prescribe medicines to treat OUD. Additionally, the labeling changes recommend that health care professionals consider prescribing naloxone to patients being prescribed opioid pain medicines who are at increased risk of opioid overdose, including those who are also taking benzodiazepines or other medicines that depress the central nervous system; those who have a history of OUD; and those who have experienced a prior opioid overdose. A naloxone prescription should also be considered for patients prescribed opioids who have household members, including children, or other close contacts at risk for accidental ingestion or opioid overdose.</a:t>
            </a:r>
          </a:p>
          <a:p>
            <a:pPr algn="l"/>
            <a:r>
              <a:rPr lang="en-US" b="0" i="0" dirty="0">
                <a:solidFill>
                  <a:srgbClr val="333333"/>
                </a:solidFill>
                <a:effectLst/>
                <a:latin typeface="Georgia" panose="02040502050405020303" pitchFamily="18" charset="0"/>
              </a:rPr>
              <a:t>The FDA is requiring that these recommendations be added to the prescribing information for opioid pain medicines and medicines to treat OUD, including buprenorphine, methadone and naltrexone. </a:t>
            </a:r>
          </a:p>
          <a:p>
            <a:endParaRPr lang="en-US" dirty="0"/>
          </a:p>
        </p:txBody>
      </p:sp>
      <p:sp>
        <p:nvSpPr>
          <p:cNvPr id="4" name="Slide Number Placeholder 3"/>
          <p:cNvSpPr>
            <a:spLocks noGrp="1"/>
          </p:cNvSpPr>
          <p:nvPr>
            <p:ph type="sldNum" sz="quarter" idx="5"/>
          </p:nvPr>
        </p:nvSpPr>
        <p:spPr/>
        <p:txBody>
          <a:bodyPr/>
          <a:lstStyle/>
          <a:p>
            <a:fld id="{3393CD79-0797-4980-ADC9-B2642C40B1A7}" type="slidenum">
              <a:rPr lang="en-US" smtClean="0"/>
              <a:t>63</a:t>
            </a:fld>
            <a:endParaRPr lang="en-US"/>
          </a:p>
        </p:txBody>
      </p:sp>
    </p:spTree>
    <p:extLst>
      <p:ext uri="{BB962C8B-B14F-4D97-AF65-F5344CB8AC3E}">
        <p14:creationId xmlns:p14="http://schemas.microsoft.com/office/powerpoint/2010/main" val="1018219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Naloxone comes as an </a:t>
            </a:r>
          </a:p>
        </p:txBody>
      </p:sp>
      <p:sp>
        <p:nvSpPr>
          <p:cNvPr id="4" name="Slide Number Placeholder 3"/>
          <p:cNvSpPr>
            <a:spLocks noGrp="1"/>
          </p:cNvSpPr>
          <p:nvPr>
            <p:ph type="sldNum" sz="quarter" idx="5"/>
          </p:nvPr>
        </p:nvSpPr>
        <p:spPr/>
        <p:txBody>
          <a:bodyPr/>
          <a:lstStyle/>
          <a:p>
            <a:fld id="{FFBDE7EB-1D6F-49A9-A6F7-648804788CA6}" type="slidenum">
              <a:rPr lang="en-US" smtClean="0"/>
              <a:t>64</a:t>
            </a:fld>
            <a:endParaRPr lang="en-US"/>
          </a:p>
        </p:txBody>
      </p:sp>
    </p:spTree>
    <p:extLst>
      <p:ext uri="{BB962C8B-B14F-4D97-AF65-F5344CB8AC3E}">
        <p14:creationId xmlns:p14="http://schemas.microsoft.com/office/powerpoint/2010/main" val="1711416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65</a:t>
            </a:fld>
            <a:endParaRPr lang="en-US"/>
          </a:p>
        </p:txBody>
      </p:sp>
    </p:spTree>
    <p:extLst>
      <p:ext uri="{BB962C8B-B14F-4D97-AF65-F5344CB8AC3E}">
        <p14:creationId xmlns:p14="http://schemas.microsoft.com/office/powerpoint/2010/main" val="2588234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mg intranasal spray authorized via </a:t>
            </a:r>
            <a:r>
              <a:rPr lang="en-US" b="0" i="0" dirty="0">
                <a:solidFill>
                  <a:srgbClr val="333333"/>
                </a:solidFill>
                <a:effectLst/>
                <a:latin typeface="Georgia" panose="02040502050405020303" pitchFamily="18" charset="0"/>
              </a:rPr>
              <a:t>KLOXXADO to </a:t>
            </a:r>
            <a:r>
              <a:rPr lang="en-US" b="0" i="0" dirty="0" err="1">
                <a:solidFill>
                  <a:srgbClr val="333333"/>
                </a:solidFill>
                <a:effectLst/>
                <a:latin typeface="Georgia" panose="02040502050405020303" pitchFamily="18" charset="0"/>
              </a:rPr>
              <a:t>Hikma</a:t>
            </a:r>
            <a:r>
              <a:rPr lang="en-US" b="0" i="0" dirty="0">
                <a:solidFill>
                  <a:srgbClr val="333333"/>
                </a:solidFill>
                <a:effectLst/>
                <a:latin typeface="Georgia" panose="02040502050405020303" pitchFamily="18" charset="0"/>
              </a:rPr>
              <a:t> Pharmaceuticals</a:t>
            </a:r>
            <a:endParaRPr lang="en-US" dirty="0"/>
          </a:p>
        </p:txBody>
      </p:sp>
      <p:sp>
        <p:nvSpPr>
          <p:cNvPr id="4" name="Slide Number Placeholder 3"/>
          <p:cNvSpPr>
            <a:spLocks noGrp="1"/>
          </p:cNvSpPr>
          <p:nvPr>
            <p:ph type="sldNum" sz="quarter" idx="5"/>
          </p:nvPr>
        </p:nvSpPr>
        <p:spPr/>
        <p:txBody>
          <a:bodyPr/>
          <a:lstStyle/>
          <a:p>
            <a:fld id="{2D595BC4-D8A6-43E6-AD83-F474D9CA6666}" type="slidenum">
              <a:rPr lang="en-US" smtClean="0"/>
              <a:t>66</a:t>
            </a:fld>
            <a:endParaRPr lang="en-US"/>
          </a:p>
        </p:txBody>
      </p:sp>
    </p:spTree>
    <p:extLst>
      <p:ext uri="{BB962C8B-B14F-4D97-AF65-F5344CB8AC3E}">
        <p14:creationId xmlns:p14="http://schemas.microsoft.com/office/powerpoint/2010/main" val="2996463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hlinkClick r:id="rId3"/>
              </a:rPr>
              <a:t>https://www.networkforphl.org/_asset/qz5pvn/legal-interventions-to-reduce-overdose.pdf</a:t>
            </a:r>
            <a:endParaRPr lang="en-US" dirty="0"/>
          </a:p>
          <a:p>
            <a:r>
              <a:rPr lang="en-US" dirty="0"/>
              <a:t>Network for Public Health Law</a:t>
            </a:r>
          </a:p>
          <a:p>
            <a:endParaRPr lang="en-US" dirty="0"/>
          </a:p>
          <a:p>
            <a:r>
              <a:rPr lang="en-US" dirty="0"/>
              <a:t>Naloxone laws/good Samaritan laws over time</a:t>
            </a:r>
          </a:p>
          <a:p>
            <a:endParaRPr lang="en-US" dirty="0"/>
          </a:p>
          <a:p>
            <a:r>
              <a:rPr lang="en-US" dirty="0"/>
              <a:t>There is some evidence that direct authority for pharmacists to provide naloxone can decrease the rate of overdose deaths. (</a:t>
            </a:r>
            <a:r>
              <a:rPr lang="en-US" dirty="0" err="1"/>
              <a:t>Abouk</a:t>
            </a:r>
            <a:r>
              <a:rPr lang="en-US" dirty="0"/>
              <a:t> R, </a:t>
            </a:r>
            <a:r>
              <a:rPr lang="en-US" dirty="0" err="1"/>
              <a:t>Pacula</a:t>
            </a:r>
            <a:r>
              <a:rPr lang="en-US" dirty="0"/>
              <a:t> RL, Powell D. Association Between State Laws Facilitating Pharmacy Distribution of Naloxone and Risk of Fatal Overdose. JAMA Intern Med. 2019; 179: 805-11)</a:t>
            </a:r>
          </a:p>
          <a:p>
            <a:r>
              <a:rPr lang="en-US" b="1" dirty="0"/>
              <a:t>Direct authority</a:t>
            </a:r>
            <a:r>
              <a:rPr lang="en-US" dirty="0"/>
              <a:t>: pharmacists have explicit permission to dispense naloxone by having prescriptive authority or by not requiring a prescription.</a:t>
            </a:r>
          </a:p>
          <a:p>
            <a:r>
              <a:rPr lang="en-US" b="1" dirty="0"/>
              <a:t>Indirect authority</a:t>
            </a:r>
            <a:r>
              <a:rPr lang="en-US" dirty="0"/>
              <a:t>: pharmacists are able to dispense through standing orders or statewide protocols.</a:t>
            </a:r>
          </a:p>
          <a:p>
            <a:r>
              <a:rPr lang="en-US" b="1" dirty="0"/>
              <a:t>Weak laws</a:t>
            </a:r>
            <a:r>
              <a:rPr lang="en-US" dirty="0"/>
              <a:t>: any other naloxone laws providing protections other than those in the first two categories.</a:t>
            </a:r>
          </a:p>
          <a:p>
            <a:endParaRPr lang="en-US" dirty="0"/>
          </a:p>
          <a:p>
            <a:r>
              <a:rPr lang="en-US" dirty="0"/>
              <a:t>Data pulled from 2005-2016 National Vital Statistics System</a:t>
            </a:r>
          </a:p>
          <a:p>
            <a:endParaRPr lang="en-US" dirty="0"/>
          </a:p>
          <a:p>
            <a:r>
              <a:rPr lang="en-US" dirty="0"/>
              <a:t>Three year rates, post-adoption of law (allows for time implementation)</a:t>
            </a:r>
          </a:p>
          <a:p>
            <a:r>
              <a:rPr lang="en-US" dirty="0"/>
              <a:t>Medicaid claims data only for naloxone dispensing, 40% of nonelderly adults with opioid addiction</a:t>
            </a:r>
          </a:p>
          <a:p>
            <a:r>
              <a:rPr lang="en-US" dirty="0"/>
              <a:t>The rate is reported per 100,000 people</a:t>
            </a:r>
          </a:p>
          <a:p>
            <a:r>
              <a:rPr lang="en-US" dirty="0"/>
              <a:t>Opioid related ER visits with direct authority increased 15% relative to states without direct authority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67</a:t>
            </a:fld>
            <a:endParaRPr lang="en-US"/>
          </a:p>
        </p:txBody>
      </p:sp>
    </p:spTree>
    <p:extLst>
      <p:ext uri="{BB962C8B-B14F-4D97-AF65-F5344CB8AC3E}">
        <p14:creationId xmlns:p14="http://schemas.microsoft.com/office/powerpoint/2010/main" val="436507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Vermont Department of Health. Rule governing the prescribing of opioids for pain. http://www.healthvermont.gov/sites/default/files/documents/pdf/REG_ opioids-prescribing-for-pain.pdf. Published March 2019. Accessed April 28, 2019</a:t>
            </a:r>
          </a:p>
          <a:p>
            <a:endParaRPr lang="en-US" dirty="0"/>
          </a:p>
          <a:p>
            <a:r>
              <a:rPr lang="en-US" dirty="0"/>
              <a:t>Virginia Department of Health Professions, Board of Medicine. Board of Medicine regulations on opioid prescribing and buprenorphine. https://www.dhp.virginia.gov/medicine/newsletters/ OpioidPrescribingBuprenorphine03142017.pdf. Published 2017. Accessed April 28, 2019.</a:t>
            </a:r>
          </a:p>
        </p:txBody>
      </p:sp>
      <p:sp>
        <p:nvSpPr>
          <p:cNvPr id="4" name="Slide Number Placeholder 3"/>
          <p:cNvSpPr>
            <a:spLocks noGrp="1"/>
          </p:cNvSpPr>
          <p:nvPr>
            <p:ph type="sldNum" sz="quarter" idx="5"/>
          </p:nvPr>
        </p:nvSpPr>
        <p:spPr/>
        <p:txBody>
          <a:bodyPr/>
          <a:lstStyle/>
          <a:p>
            <a:fld id="{FFBDE7EB-1D6F-49A9-A6F7-648804788CA6}" type="slidenum">
              <a:rPr lang="en-US" smtClean="0"/>
              <a:t>68</a:t>
            </a:fld>
            <a:endParaRPr lang="en-US"/>
          </a:p>
        </p:txBody>
      </p:sp>
    </p:spTree>
    <p:extLst>
      <p:ext uri="{BB962C8B-B14F-4D97-AF65-F5344CB8AC3E}">
        <p14:creationId xmlns:p14="http://schemas.microsoft.com/office/powerpoint/2010/main" val="3055184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Medicare part D patients: excluded hospice</a:t>
            </a:r>
          </a:p>
          <a:p>
            <a:endParaRPr lang="en-US" dirty="0"/>
          </a:p>
          <a:p>
            <a:r>
              <a:rPr lang="en-US" dirty="0"/>
              <a:t>Co-prescribing defined as naloxone claim within 7 days of opioid Rx</a:t>
            </a:r>
          </a:p>
          <a:p>
            <a:r>
              <a:rPr lang="en-US" dirty="0"/>
              <a:t>NO STANDARD DEFINITION OF NALOXONE CO-PRESCRIPTION</a:t>
            </a:r>
          </a:p>
          <a:p>
            <a:r>
              <a:rPr lang="en-US" dirty="0"/>
              <a:t>7 Days allows for insurance issues (PA’s)</a:t>
            </a:r>
          </a:p>
          <a:p>
            <a:endParaRPr lang="en-US" dirty="0"/>
          </a:p>
          <a:p>
            <a:r>
              <a:rPr lang="en-US" dirty="0"/>
              <a:t>2016 = 12.7 M beneficiaries received at least 1 opioid </a:t>
            </a:r>
            <a:r>
              <a:rPr lang="en-US" dirty="0" err="1"/>
              <a:t>rx</a:t>
            </a:r>
            <a:r>
              <a:rPr lang="en-US" dirty="0"/>
              <a:t>, 19,758 patients received naloxone</a:t>
            </a:r>
          </a:p>
          <a:p>
            <a:r>
              <a:rPr lang="en-US" dirty="0"/>
              <a:t>2017 = 12.5 M beneficiaries received at least 1 opioid </a:t>
            </a:r>
            <a:r>
              <a:rPr lang="en-US" dirty="0" err="1"/>
              <a:t>rx</a:t>
            </a:r>
            <a:r>
              <a:rPr lang="en-US" dirty="0"/>
              <a:t>, 58092 patients received naloxone</a:t>
            </a:r>
          </a:p>
          <a:p>
            <a:endParaRPr lang="en-US" dirty="0"/>
          </a:p>
          <a:p>
            <a:r>
              <a:rPr lang="en-US" dirty="0"/>
              <a:t>Rates of naloxone co-prescribing increased from 1.5 to 4.6/1000 beneficiaries</a:t>
            </a:r>
          </a:p>
        </p:txBody>
      </p:sp>
      <p:sp>
        <p:nvSpPr>
          <p:cNvPr id="4" name="Slide Number Placeholder 3"/>
          <p:cNvSpPr>
            <a:spLocks noGrp="1"/>
          </p:cNvSpPr>
          <p:nvPr>
            <p:ph type="sldNum" sz="quarter" idx="5"/>
          </p:nvPr>
        </p:nvSpPr>
        <p:spPr/>
        <p:txBody>
          <a:bodyPr/>
          <a:lstStyle/>
          <a:p>
            <a:fld id="{FFBDE7EB-1D6F-49A9-A6F7-648804788CA6}" type="slidenum">
              <a:rPr lang="en-US" smtClean="0"/>
              <a:t>69</a:t>
            </a:fld>
            <a:endParaRPr lang="en-US"/>
          </a:p>
        </p:txBody>
      </p:sp>
    </p:spTree>
    <p:extLst>
      <p:ext uri="{BB962C8B-B14F-4D97-AF65-F5344CB8AC3E}">
        <p14:creationId xmlns:p14="http://schemas.microsoft.com/office/powerpoint/2010/main" val="3631386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Breathing issues, mental health disorders, abuse alcohol,</a:t>
            </a:r>
          </a:p>
          <a:p>
            <a:r>
              <a:rPr lang="en-US" dirty="0"/>
              <a:t>Have children in the home or dependents who could access the opioid</a:t>
            </a:r>
          </a:p>
        </p:txBody>
      </p:sp>
      <p:sp>
        <p:nvSpPr>
          <p:cNvPr id="4" name="Slide Number Placeholder 3"/>
          <p:cNvSpPr>
            <a:spLocks noGrp="1"/>
          </p:cNvSpPr>
          <p:nvPr>
            <p:ph type="sldNum" sz="quarter" idx="5"/>
          </p:nvPr>
        </p:nvSpPr>
        <p:spPr/>
        <p:txBody>
          <a:bodyPr/>
          <a:lstStyle/>
          <a:p>
            <a:fld id="{FFBDE7EB-1D6F-49A9-A6F7-648804788CA6}" type="slidenum">
              <a:rPr lang="en-US" smtClean="0"/>
              <a:t>70</a:t>
            </a:fld>
            <a:endParaRPr lang="en-US" dirty="0"/>
          </a:p>
        </p:txBody>
      </p:sp>
    </p:spTree>
    <p:extLst>
      <p:ext uri="{BB962C8B-B14F-4D97-AF65-F5344CB8AC3E}">
        <p14:creationId xmlns:p14="http://schemas.microsoft.com/office/powerpoint/2010/main" val="3687372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True or False: A healthcare provider can designate a delegate to check the controlled substance monitoring database on behalf of the healthcare provider.
https://www.polleverywhere.com/multiple_choice_polls/Sr19Enj9nXu3tgGxin6Hq?display_state=chart&amp;activity_state=opened&amp;state=opened&amp;flow=Default&amp;onscreen=persist</a:t>
            </a:r>
          </a:p>
        </p:txBody>
      </p:sp>
      <p:sp>
        <p:nvSpPr>
          <p:cNvPr id="4" name="Slide Number Placeholder 3"/>
          <p:cNvSpPr>
            <a:spLocks noGrp="1"/>
          </p:cNvSpPr>
          <p:nvPr>
            <p:ph type="sldNum" sz="quarter" idx="5"/>
          </p:nvPr>
        </p:nvSpPr>
        <p:spPr/>
        <p:txBody>
          <a:bodyPr/>
          <a:lstStyle/>
          <a:p>
            <a:fld id="{2D595BC4-D8A6-43E6-AD83-F474D9CA6666}" type="slidenum">
              <a:rPr lang="en-US" smtClean="0"/>
              <a:t>71</a:t>
            </a:fld>
            <a:endParaRPr lang="en-US"/>
          </a:p>
        </p:txBody>
      </p:sp>
      <p:sp>
        <p:nvSpPr>
          <p:cNvPr id="5" name="TextBox 4">
            <a:extLst>
              <a:ext uri="{FF2B5EF4-FFF2-40B4-BE49-F238E27FC236}">
                <a16:creationId xmlns:a16="http://schemas.microsoft.com/office/drawing/2014/main" id="{7B94E102-768B-450D-AB30-178335FCC9C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50975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
Poll Title: How often do you check the TN CSMD when prescribing controlled substances?
https://www.polleverywhere.com/multiple_choice_polls/WezRAhQqkhFq5CL1LeLRN?flow=Default&amp;onscreen=persist</a:t>
            </a:r>
          </a:p>
        </p:txBody>
      </p:sp>
      <p:sp>
        <p:nvSpPr>
          <p:cNvPr id="4" name="Slide Number Placeholder 3"/>
          <p:cNvSpPr>
            <a:spLocks noGrp="1"/>
          </p:cNvSpPr>
          <p:nvPr>
            <p:ph type="sldNum" sz="quarter" idx="5"/>
          </p:nvPr>
        </p:nvSpPr>
        <p:spPr/>
        <p:txBody>
          <a:bodyPr/>
          <a:lstStyle/>
          <a:p>
            <a:fld id="{775EE0AC-AF5A-40C2-8BF3-E7001E7B3FBF}" type="slidenum">
              <a:rPr lang="en-US" smtClean="0"/>
              <a:t>72</a:t>
            </a:fld>
            <a:endParaRPr lang="en-US"/>
          </a:p>
        </p:txBody>
      </p:sp>
      <p:sp>
        <p:nvSpPr>
          <p:cNvPr id="5" name="TextBox 4">
            <a:extLst>
              <a:ext uri="{FF2B5EF4-FFF2-40B4-BE49-F238E27FC236}">
                <a16:creationId xmlns:a16="http://schemas.microsoft.com/office/drawing/2014/main" id="{FEBC6976-B109-44DE-9161-590A035C3C17}"/>
              </a:ext>
            </a:extLst>
          </p:cNvPr>
          <p:cNvSpPr txBox="1"/>
          <p:nvPr/>
        </p:nvSpPr>
        <p:spPr>
          <a:xfrm>
            <a:off x="1" y="0"/>
            <a:ext cx="3981215" cy="377272"/>
          </a:xfrm>
          <a:prstGeom prst="rect">
            <a:avLst/>
          </a:prstGeom>
          <a:noFill/>
        </p:spPr>
        <p:txBody>
          <a:bodyPr vert="horz" lIns="94947" tIns="47474" rIns="94947" bIns="47474" rtlCol="0">
            <a:spAutoFit/>
          </a:bodyPr>
          <a:lstStyle/>
          <a:p>
            <a:endParaRPr lang="en-US"/>
          </a:p>
        </p:txBody>
      </p:sp>
    </p:spTree>
    <p:extLst>
      <p:ext uri="{BB962C8B-B14F-4D97-AF65-F5344CB8AC3E}">
        <p14:creationId xmlns:p14="http://schemas.microsoft.com/office/powerpoint/2010/main" val="413460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Three waves in the rise of opioid overdose deaths</a:t>
            </a:r>
          </a:p>
          <a:p>
            <a:r>
              <a:rPr lang="en-US" dirty="0"/>
              <a:t>Wave one: Rise in prescription opioid overdose deaths</a:t>
            </a:r>
          </a:p>
          <a:p>
            <a:r>
              <a:rPr lang="en-US" dirty="0"/>
              <a:t>Wave two: Rise in heroin overdose deaths</a:t>
            </a:r>
          </a:p>
          <a:p>
            <a:r>
              <a:rPr lang="en-US" dirty="0"/>
              <a:t>Wave three: Rise in synthetic opioid overdose deaths</a:t>
            </a:r>
          </a:p>
        </p:txBody>
      </p:sp>
      <p:sp>
        <p:nvSpPr>
          <p:cNvPr id="4" name="Slide Number Placeholder 3"/>
          <p:cNvSpPr>
            <a:spLocks noGrp="1"/>
          </p:cNvSpPr>
          <p:nvPr>
            <p:ph type="sldNum" sz="quarter" idx="5"/>
          </p:nvPr>
        </p:nvSpPr>
        <p:spPr/>
        <p:txBody>
          <a:bodyPr/>
          <a:lstStyle/>
          <a:p>
            <a:fld id="{FFBDE7EB-1D6F-49A9-A6F7-648804788CA6}" type="slidenum">
              <a:rPr lang="en-US" smtClean="0"/>
              <a:t>10</a:t>
            </a:fld>
            <a:endParaRPr lang="en-US" dirty="0"/>
          </a:p>
        </p:txBody>
      </p:sp>
    </p:spTree>
    <p:extLst>
      <p:ext uri="{BB962C8B-B14F-4D97-AF65-F5344CB8AC3E}">
        <p14:creationId xmlns:p14="http://schemas.microsoft.com/office/powerpoint/2010/main" val="14344569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New episode of treatment = a prescription for a controlled substance that has not been prescribed by that healthcare practitioner within the past 6 months</a:t>
            </a:r>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73</a:t>
            </a:fld>
            <a:endParaRPr lang="en-US"/>
          </a:p>
        </p:txBody>
      </p:sp>
    </p:spTree>
    <p:extLst>
      <p:ext uri="{BB962C8B-B14F-4D97-AF65-F5344CB8AC3E}">
        <p14:creationId xmlns:p14="http://schemas.microsoft.com/office/powerpoint/2010/main" val="2283570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74</a:t>
            </a:fld>
            <a:endParaRPr lang="en-US"/>
          </a:p>
        </p:txBody>
      </p:sp>
    </p:spTree>
    <p:extLst>
      <p:ext uri="{BB962C8B-B14F-4D97-AF65-F5344CB8AC3E}">
        <p14:creationId xmlns:p14="http://schemas.microsoft.com/office/powerpoint/2010/main" val="4073256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49478">
              <a:defRPr/>
            </a:pPr>
            <a:r>
              <a:rPr lang="en-US" dirty="0"/>
              <a:t>Gateway Electronic Health Record (HER)/Pharmacy Management System integration will most likely increase the number of uses and rate of checking</a:t>
            </a:r>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75</a:t>
            </a:fld>
            <a:endParaRPr lang="en-US"/>
          </a:p>
        </p:txBody>
      </p:sp>
    </p:spTree>
    <p:extLst>
      <p:ext uri="{BB962C8B-B14F-4D97-AF65-F5344CB8AC3E}">
        <p14:creationId xmlns:p14="http://schemas.microsoft.com/office/powerpoint/2010/main" val="33862949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76</a:t>
            </a:fld>
            <a:endParaRPr lang="en-US"/>
          </a:p>
        </p:txBody>
      </p:sp>
    </p:spTree>
    <p:extLst>
      <p:ext uri="{BB962C8B-B14F-4D97-AF65-F5344CB8AC3E}">
        <p14:creationId xmlns:p14="http://schemas.microsoft.com/office/powerpoint/2010/main" val="4519363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BDE7EB-1D6F-49A9-A6F7-648804788CA6}" type="slidenum">
              <a:rPr lang="en-US" smtClean="0"/>
              <a:t>77</a:t>
            </a:fld>
            <a:endParaRPr lang="en-US"/>
          </a:p>
        </p:txBody>
      </p:sp>
    </p:spTree>
    <p:extLst>
      <p:ext uri="{BB962C8B-B14F-4D97-AF65-F5344CB8AC3E}">
        <p14:creationId xmlns:p14="http://schemas.microsoft.com/office/powerpoint/2010/main" val="15149673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Important for the user so they can see where</a:t>
            </a:r>
            <a:r>
              <a:rPr lang="en-US" baseline="0" dirty="0"/>
              <a:t> they rank among their peers when prescribing controlled substances. They can run as often as they want. If they are trying to improve this gives them a tool.  NOTE: This is based on total number of CII-V prescriptions.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355A95D-093D-4DC3-A7B8-EAC31A0F1906}" type="slidenum">
              <a:rPr lang="en-US" smtClean="0"/>
              <a:pPr/>
              <a:t>78</a:t>
            </a:fld>
            <a:endParaRPr lang="en-US" dirty="0"/>
          </a:p>
        </p:txBody>
      </p:sp>
    </p:spTree>
    <p:extLst>
      <p:ext uri="{BB962C8B-B14F-4D97-AF65-F5344CB8AC3E}">
        <p14:creationId xmlns:p14="http://schemas.microsoft.com/office/powerpoint/2010/main" val="29780616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9355A95D-093D-4DC3-A7B8-EAC31A0F1906}" type="slidenum">
              <a:rPr lang="en-US" smtClean="0"/>
              <a:pPr/>
              <a:t>79</a:t>
            </a:fld>
            <a:endParaRPr lang="en-US" dirty="0"/>
          </a:p>
        </p:txBody>
      </p:sp>
    </p:spTree>
    <p:extLst>
      <p:ext uri="{BB962C8B-B14F-4D97-AF65-F5344CB8AC3E}">
        <p14:creationId xmlns:p14="http://schemas.microsoft.com/office/powerpoint/2010/main" val="19878143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0" i="1" dirty="0">
                <a:solidFill>
                  <a:srgbClr val="777777"/>
                </a:solidFill>
                <a:effectLst/>
                <a:latin typeface="Source Sans Pro" panose="020B0503030403020204" pitchFamily="34" charset="0"/>
              </a:rPr>
              <a:t>The term “MAT” implies that medication plays a secondary role to other approaches while the term “MOUD” reinforces the idea that medication is its own treatment form. https://plymouthcountyoutreach.org/portfolio/moud/</a:t>
            </a:r>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80</a:t>
            </a:fld>
            <a:endParaRPr lang="en-US"/>
          </a:p>
        </p:txBody>
      </p:sp>
    </p:spTree>
    <p:extLst>
      <p:ext uri="{BB962C8B-B14F-4D97-AF65-F5344CB8AC3E}">
        <p14:creationId xmlns:p14="http://schemas.microsoft.com/office/powerpoint/2010/main" val="1328043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True or False: In Tennessee, physicians are the only licensed healthcare providers who can prescribe buprenorphine for OUD.
https://www.polleverywhere.com/multiple_choice_polls/5OgVW6RGxZVHeQox4yeIc?flow=Default&amp;onscreen=persist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81</a:t>
            </a:fld>
            <a:endParaRPr lang="en-US"/>
          </a:p>
        </p:txBody>
      </p:sp>
      <p:sp>
        <p:nvSpPr>
          <p:cNvPr id="5" name="TextBox 4">
            <a:extLst>
              <a:ext uri="{FF2B5EF4-FFF2-40B4-BE49-F238E27FC236}">
                <a16:creationId xmlns:a16="http://schemas.microsoft.com/office/drawing/2014/main" id="{2E4A60DB-07F9-4D15-9632-CC0F66B9A963}"/>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33467021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Estimated 19.3 M people have SUD, with 2.1 M of those people having OUD (</a:t>
            </a:r>
            <a:r>
              <a:rPr lang="en-US" b="1" dirty="0">
                <a:hlinkClick r:id="rId3"/>
              </a:rPr>
              <a:t>https://www.samhsa.gov/data/sites/default/files/cbhsq-reports/Assistant-Secretary-nsduh2018_presentation.pdf</a:t>
            </a:r>
            <a:r>
              <a:rPr lang="en-US" b="1" dirty="0"/>
              <a:t>) only 20% of OUD patients receive treatment!!!</a:t>
            </a:r>
          </a:p>
          <a:p>
            <a:endParaRPr lang="en-US" dirty="0"/>
          </a:p>
          <a:p>
            <a:r>
              <a:rPr lang="en-US" dirty="0"/>
              <a:t>Law resulted as a concern that OTPs were not accessible to many addicts (rural areas, fear of stigma)</a:t>
            </a:r>
          </a:p>
          <a:p>
            <a:endParaRPr lang="en-US" dirty="0"/>
          </a:p>
          <a:p>
            <a:r>
              <a:rPr lang="en-US" dirty="0"/>
              <a:t>Qualified physician: board certified in addiction psychiatry or addiction medicine, or who has at least 8 hours of authorized training in the treatment/management of opioid dependent patients</a:t>
            </a:r>
          </a:p>
          <a:p>
            <a:endParaRPr lang="en-US" dirty="0"/>
          </a:p>
          <a:p>
            <a:r>
              <a:rPr lang="en-US" dirty="0"/>
              <a:t>X-number is not in lieu of DEA number, it is in addition to. Therefore, pharmacists need both numbers when dispensing</a:t>
            </a:r>
          </a:p>
          <a:p>
            <a:r>
              <a:rPr lang="en-US" dirty="0"/>
              <a:t>In order to qualify for a waiver under DATA 2000, physicians must hold a current State medical license, a valid DEA registration number, and must meet one or more of the following conditions:</a:t>
            </a:r>
            <a:br>
              <a:rPr lang="en-US" dirty="0"/>
            </a:br>
            <a:r>
              <a:rPr lang="en-US" dirty="0"/>
              <a:t>The physician holds a subspecialty board certification in addiction psychiatry from the American Board of Medical Specialties.</a:t>
            </a:r>
          </a:p>
          <a:p>
            <a:r>
              <a:rPr lang="en-US" dirty="0"/>
              <a:t>The physician holds an addiction certification from the American Society of Addiction Medicine.</a:t>
            </a:r>
          </a:p>
          <a:p>
            <a:r>
              <a:rPr lang="en-US" dirty="0"/>
              <a:t>The physician holds a subspecialty board certification in addiction medicine from the American Osteopathic Association.</a:t>
            </a:r>
          </a:p>
          <a:p>
            <a:r>
              <a:rPr lang="en-US" dirty="0"/>
              <a:t>The physician has completed not less than eight hours of training with respect to the treatment and management of opioid-addicted patients. This training can be provided through classroom situations, seminars at professional society meetings, electronic communications, or otherwise. The training must be sponsored by one of five organizations authorized in the DATA 2000 legislation to sponsor such training, or by any other organization that the Secretary of the Department of Health and Human Services (the Secretary) determines to be appropriate.</a:t>
            </a:r>
          </a:p>
          <a:p>
            <a:r>
              <a:rPr lang="en-US" dirty="0"/>
              <a:t>The physician has participated as an investigator in one or more clinical trials leading to the approval of a narcotic drug in Schedule III, IV, or V for maintenance or detoxification treatment, as demonstrated by a statement submitted to the Secretary by the sponsor of such approved drug.</a:t>
            </a:r>
          </a:p>
          <a:p>
            <a:r>
              <a:rPr lang="en-US" dirty="0"/>
              <a:t>The physician has other training or experience, considered by the State medical licensing board (of the State in which the physician will provide maintenance or detoxification treatment) to demonstrate the ability of the physician to treat and manage opioid-addicted patients</a:t>
            </a:r>
          </a:p>
          <a:p>
            <a:r>
              <a:rPr lang="en-US" dirty="0"/>
              <a:t>The physician has other training or experience the Secretary considers demonstrates the ability of the physician to treat and manage opioid-addicted patients.</a:t>
            </a:r>
          </a:p>
        </p:txBody>
      </p:sp>
      <p:sp>
        <p:nvSpPr>
          <p:cNvPr id="4" name="Slide Number Placeholder 3"/>
          <p:cNvSpPr>
            <a:spLocks noGrp="1"/>
          </p:cNvSpPr>
          <p:nvPr>
            <p:ph type="sldNum" sz="quarter" idx="5"/>
          </p:nvPr>
        </p:nvSpPr>
        <p:spPr/>
        <p:txBody>
          <a:bodyPr/>
          <a:lstStyle/>
          <a:p>
            <a:fld id="{508CC177-E30A-4026-AA89-A25BC7167C14}" type="slidenum">
              <a:rPr lang="en-US" smtClean="0"/>
              <a:t>82</a:t>
            </a:fld>
            <a:endParaRPr lang="en-US" dirty="0"/>
          </a:p>
        </p:txBody>
      </p:sp>
    </p:spTree>
    <p:extLst>
      <p:ext uri="{BB962C8B-B14F-4D97-AF65-F5344CB8AC3E}">
        <p14:creationId xmlns:p14="http://schemas.microsoft.com/office/powerpoint/2010/main" val="332482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11</a:t>
            </a:fld>
            <a:endParaRPr lang="en-US"/>
          </a:p>
        </p:txBody>
      </p:sp>
    </p:spTree>
    <p:extLst>
      <p:ext uri="{BB962C8B-B14F-4D97-AF65-F5344CB8AC3E}">
        <p14:creationId xmlns:p14="http://schemas.microsoft.com/office/powerpoint/2010/main" val="697646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While opioids for pain and benzodiazepine prescriptions have decreased from 2015 to 2019 by 37.3% and 37.5% respectively15, buprenorphine prescriptions for MAT have steadily increased. In Q1 2015, only 184,004 buprenorphine prescriptions were filled (28 per 1,000 residents). By Q4 2019, however, 231,848 buprenorphine prescriptions were filled (34 per 1,000 residents), a 26.0% increase.</a:t>
            </a:r>
          </a:p>
        </p:txBody>
      </p:sp>
      <p:sp>
        <p:nvSpPr>
          <p:cNvPr id="4" name="Slide Number Placeholder 3"/>
          <p:cNvSpPr>
            <a:spLocks noGrp="1"/>
          </p:cNvSpPr>
          <p:nvPr>
            <p:ph type="sldNum" sz="quarter" idx="5"/>
          </p:nvPr>
        </p:nvSpPr>
        <p:spPr/>
        <p:txBody>
          <a:bodyPr/>
          <a:lstStyle/>
          <a:p>
            <a:fld id="{FFBDE7EB-1D6F-49A9-A6F7-648804788CA6}" type="slidenum">
              <a:rPr lang="en-US" smtClean="0"/>
              <a:t>83</a:t>
            </a:fld>
            <a:endParaRPr lang="en-US"/>
          </a:p>
        </p:txBody>
      </p:sp>
    </p:spTree>
    <p:extLst>
      <p:ext uri="{BB962C8B-B14F-4D97-AF65-F5344CB8AC3E}">
        <p14:creationId xmlns:p14="http://schemas.microsoft.com/office/powerpoint/2010/main" val="28153574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84</a:t>
            </a:fld>
            <a:endParaRPr lang="en-US"/>
          </a:p>
        </p:txBody>
      </p:sp>
    </p:spTree>
    <p:extLst>
      <p:ext uri="{BB962C8B-B14F-4D97-AF65-F5344CB8AC3E}">
        <p14:creationId xmlns:p14="http://schemas.microsoft.com/office/powerpoint/2010/main" val="1908422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85</a:t>
            </a:fld>
            <a:endParaRPr lang="en-US"/>
          </a:p>
        </p:txBody>
      </p:sp>
    </p:spTree>
    <p:extLst>
      <p:ext uri="{BB962C8B-B14F-4D97-AF65-F5344CB8AC3E}">
        <p14:creationId xmlns:p14="http://schemas.microsoft.com/office/powerpoint/2010/main" val="22466465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86</a:t>
            </a:fld>
            <a:endParaRPr lang="en-US"/>
          </a:p>
        </p:txBody>
      </p:sp>
    </p:spTree>
    <p:extLst>
      <p:ext uri="{BB962C8B-B14F-4D97-AF65-F5344CB8AC3E}">
        <p14:creationId xmlns:p14="http://schemas.microsoft.com/office/powerpoint/2010/main" val="3022248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78436">
              <a:defRPr/>
            </a:pPr>
            <a:r>
              <a:rPr lang="en-US" altLang="en-US" dirty="0"/>
              <a:t>Consensus of the Buprenorphine Treatment Guidelines Committee is that the risks associated with buprenorphine, either with or without naloxone, are similar in nursing mothers and the prescriber should provide clear documentation for justifying the use of buprenorphine without naloxone to a nursing mother for more than 3 months</a:t>
            </a:r>
          </a:p>
          <a:p>
            <a:pPr defTabSz="978436">
              <a:defRPr/>
            </a:pPr>
            <a:endParaRPr lang="en-US" altLang="en-US" dirty="0"/>
          </a:p>
          <a:p>
            <a:pPr defTabSz="978436">
              <a:defRPr/>
            </a:pPr>
            <a:r>
              <a:rPr lang="en-US" altLang="en-US" dirty="0"/>
              <a:t>Buprenorphine “mono” is intended for beginning treatment and likely will be administered by prescriber</a:t>
            </a:r>
          </a:p>
          <a:p>
            <a:pPr defTabSz="978436">
              <a:defRPr/>
            </a:pPr>
            <a:endParaRPr lang="en-US" altLang="en-US" dirty="0"/>
          </a:p>
          <a:p>
            <a:pPr defTabSz="978436">
              <a:defRPr/>
            </a:pPr>
            <a:r>
              <a:rPr lang="en-US" dirty="0"/>
              <a:t>NP’s and PA’s can participate in assessment and management</a:t>
            </a:r>
          </a:p>
          <a:p>
            <a:pPr defTabSz="978436">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87</a:t>
            </a:fld>
            <a:endParaRPr lang="en-US" dirty="0"/>
          </a:p>
        </p:txBody>
      </p:sp>
    </p:spTree>
    <p:extLst>
      <p:ext uri="{BB962C8B-B14F-4D97-AF65-F5344CB8AC3E}">
        <p14:creationId xmlns:p14="http://schemas.microsoft.com/office/powerpoint/2010/main" val="280396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88</a:t>
            </a:fld>
            <a:endParaRPr lang="en-US"/>
          </a:p>
        </p:txBody>
      </p:sp>
    </p:spTree>
    <p:extLst>
      <p:ext uri="{BB962C8B-B14F-4D97-AF65-F5344CB8AC3E}">
        <p14:creationId xmlns:p14="http://schemas.microsoft.com/office/powerpoint/2010/main" val="38470384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gn="l"/>
            <a:r>
              <a:rPr lang="en-US" dirty="0"/>
              <a:t>Office-based opioid treatment (OBOT) Clinic: • “</a:t>
            </a:r>
            <a:r>
              <a:rPr lang="en-US" b="1" dirty="0"/>
              <a:t>Nonresidential office-based opiate treatment facility” includes, but is not limited to, stand-alone clinics, treatment resources, individual physical locations occupied as the professional practice of a prescriber or prescribers licensed pursuant to title 63, or other entities prescribing products containing buprenorphine, or products containing any other controlled substance designed to treat opiate addiction by preventing symptoms of withdrawal to twenty-five percent (25%) or more of its patients or to one hundred fifty (150) or more patients</a:t>
            </a:r>
          </a:p>
        </p:txBody>
      </p:sp>
      <p:sp>
        <p:nvSpPr>
          <p:cNvPr id="4" name="Slide Number Placeholder 3"/>
          <p:cNvSpPr>
            <a:spLocks noGrp="1"/>
          </p:cNvSpPr>
          <p:nvPr>
            <p:ph type="sldNum" sz="quarter" idx="5"/>
          </p:nvPr>
        </p:nvSpPr>
        <p:spPr/>
        <p:txBody>
          <a:bodyPr/>
          <a:lstStyle/>
          <a:p>
            <a:fld id="{775EE0AC-AF5A-40C2-8BF3-E7001E7B3FBF}" type="slidenum">
              <a:rPr lang="en-US" smtClean="0"/>
              <a:t>89</a:t>
            </a:fld>
            <a:endParaRPr lang="en-US"/>
          </a:p>
        </p:txBody>
      </p:sp>
    </p:spTree>
    <p:extLst>
      <p:ext uri="{BB962C8B-B14F-4D97-AF65-F5344CB8AC3E}">
        <p14:creationId xmlns:p14="http://schemas.microsoft.com/office/powerpoint/2010/main" val="7785430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90</a:t>
            </a:fld>
            <a:endParaRPr lang="en-US"/>
          </a:p>
        </p:txBody>
      </p:sp>
    </p:spTree>
    <p:extLst>
      <p:ext uri="{BB962C8B-B14F-4D97-AF65-F5344CB8AC3E}">
        <p14:creationId xmlns:p14="http://schemas.microsoft.com/office/powerpoint/2010/main" val="88169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75DCD-D444-46DD-9046-60B7D0D6966E}" type="slidenum">
              <a:rPr lang="en-US" smtClean="0"/>
              <a:t>91</a:t>
            </a:fld>
            <a:endParaRPr lang="en-US"/>
          </a:p>
        </p:txBody>
      </p:sp>
    </p:spTree>
    <p:extLst>
      <p:ext uri="{BB962C8B-B14F-4D97-AF65-F5344CB8AC3E}">
        <p14:creationId xmlns:p14="http://schemas.microsoft.com/office/powerpoint/2010/main" val="25133912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err="1"/>
              <a:t>Belbuca</a:t>
            </a:r>
            <a:r>
              <a:rPr lang="en-US" dirty="0"/>
              <a:t> and </a:t>
            </a:r>
            <a:r>
              <a:rPr lang="en-US" dirty="0" err="1"/>
              <a:t>Butrans</a:t>
            </a:r>
            <a:r>
              <a:rPr lang="en-US" dirty="0"/>
              <a:t> approved for PAIN</a:t>
            </a:r>
          </a:p>
        </p:txBody>
      </p:sp>
      <p:sp>
        <p:nvSpPr>
          <p:cNvPr id="4" name="Slide Number Placeholder 3"/>
          <p:cNvSpPr>
            <a:spLocks noGrp="1"/>
          </p:cNvSpPr>
          <p:nvPr>
            <p:ph type="sldNum" sz="quarter" idx="5"/>
          </p:nvPr>
        </p:nvSpPr>
        <p:spPr/>
        <p:txBody>
          <a:bodyPr/>
          <a:lstStyle/>
          <a:p>
            <a:fld id="{FFBDE7EB-1D6F-49A9-A6F7-648804788CA6}" type="slidenum">
              <a:rPr lang="en-US" smtClean="0"/>
              <a:t>92</a:t>
            </a:fld>
            <a:endParaRPr lang="en-US"/>
          </a:p>
        </p:txBody>
      </p:sp>
    </p:spTree>
    <p:extLst>
      <p:ext uri="{BB962C8B-B14F-4D97-AF65-F5344CB8AC3E}">
        <p14:creationId xmlns:p14="http://schemas.microsoft.com/office/powerpoint/2010/main" val="1602102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Cross sectional study of urine drug tests results from patients diagnosed with or at risk of substance use disorders. Patients were excluded if they were prescribed fentanyl, heroine, methamphetamine, or cocaine. Random sampling of 75,000 specimens for before COVID-19 (November 14, 2019 – March 12, 2020) versus March 13, 2020 – July 10, 2020. </a:t>
            </a:r>
          </a:p>
          <a:p>
            <a:endParaRPr lang="en-US" dirty="0"/>
          </a:p>
          <a:p>
            <a:r>
              <a:rPr lang="en-US" dirty="0"/>
              <a:t>Patients being tested were younger during COVID-19 testing, more often male.</a:t>
            </a:r>
          </a:p>
          <a:p>
            <a:endParaRPr lang="en-US" dirty="0"/>
          </a:p>
        </p:txBody>
      </p:sp>
      <p:sp>
        <p:nvSpPr>
          <p:cNvPr id="4" name="Slide Number Placeholder 3"/>
          <p:cNvSpPr>
            <a:spLocks noGrp="1"/>
          </p:cNvSpPr>
          <p:nvPr>
            <p:ph type="sldNum" sz="quarter" idx="5"/>
          </p:nvPr>
        </p:nvSpPr>
        <p:spPr/>
        <p:txBody>
          <a:bodyPr/>
          <a:lstStyle/>
          <a:p>
            <a:fld id="{3393CD79-0797-4980-ADC9-B2642C40B1A7}" type="slidenum">
              <a:rPr lang="en-US" smtClean="0"/>
              <a:t>12</a:t>
            </a:fld>
            <a:endParaRPr lang="en-US"/>
          </a:p>
        </p:txBody>
      </p:sp>
    </p:spTree>
    <p:extLst>
      <p:ext uri="{BB962C8B-B14F-4D97-AF65-F5344CB8AC3E}">
        <p14:creationId xmlns:p14="http://schemas.microsoft.com/office/powerpoint/2010/main" val="19861572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How many patients are estimated to have SUD??</a:t>
            </a:r>
          </a:p>
          <a:p>
            <a:endParaRPr lang="en-US" dirty="0"/>
          </a:p>
          <a:p>
            <a:r>
              <a:rPr lang="en-US" dirty="0"/>
              <a:t>Nation wide: 80% of DATA waivered MD’s can only see up to 30 patients</a:t>
            </a:r>
          </a:p>
          <a:p>
            <a:r>
              <a:rPr lang="en-US" dirty="0"/>
              <a:t>TN: 58% of DATA waivered Md’s can only see up to 30 patients</a:t>
            </a:r>
          </a:p>
          <a:p>
            <a:endParaRPr lang="en-US" dirty="0"/>
          </a:p>
          <a:p>
            <a:r>
              <a:rPr lang="en-US" dirty="0"/>
              <a:t>Recent publication in JAMA looked at the association of pregnancy and insurance status to treatment access for OUD. The researchers used a “secret shopper” format simulated as “patient callers” to determine if outpatient clinics would take these patients. Patients were randomized as pregnant vs non-pregnant, and insured vs non-insured. Pregnant females were more often turned away for buprenorphine providers, and approximately 30% of clinics contacted did not accept insurance, only accepting appointments if the patient agreed to pay cash at approx. $250/initial appointment for buprenorphine providers.</a:t>
            </a:r>
          </a:p>
          <a:p>
            <a:endParaRPr lang="en-US" dirty="0"/>
          </a:p>
          <a:p>
            <a:r>
              <a:rPr lang="en-US" dirty="0"/>
              <a:t>Continuity of care: </a:t>
            </a:r>
          </a:p>
          <a:p>
            <a:r>
              <a:rPr lang="en-US" dirty="0"/>
              <a:t>Pharmacy access to records, including receiving counseling, potential discussion of decreasing dose</a:t>
            </a:r>
          </a:p>
          <a:p>
            <a:r>
              <a:rPr lang="en-US" dirty="0"/>
              <a:t>Hospital discharge</a:t>
            </a:r>
          </a:p>
        </p:txBody>
      </p:sp>
      <p:sp>
        <p:nvSpPr>
          <p:cNvPr id="4" name="Slide Number Placeholder 3"/>
          <p:cNvSpPr>
            <a:spLocks noGrp="1"/>
          </p:cNvSpPr>
          <p:nvPr>
            <p:ph type="sldNum" sz="quarter" idx="5"/>
          </p:nvPr>
        </p:nvSpPr>
        <p:spPr/>
        <p:txBody>
          <a:bodyPr/>
          <a:lstStyle/>
          <a:p>
            <a:fld id="{FFBDE7EB-1D6F-49A9-A6F7-648804788CA6}" type="slidenum">
              <a:rPr lang="en-US" smtClean="0"/>
              <a:t>93</a:t>
            </a:fld>
            <a:endParaRPr lang="en-US"/>
          </a:p>
        </p:txBody>
      </p:sp>
    </p:spTree>
    <p:extLst>
      <p:ext uri="{BB962C8B-B14F-4D97-AF65-F5344CB8AC3E}">
        <p14:creationId xmlns:p14="http://schemas.microsoft.com/office/powerpoint/2010/main" val="4294600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Helvetica" panose="020B0604020202020204" pitchFamily="34" charset="0"/>
              </a:rPr>
              <a:t>The exemption applies to physicians, NP’s, PA’s, Clinical Nurse Specialists, Certified Registered Nurse Anesthetist, and Certified Nurse-Midwifes who may only treat patients who are located in the states in which they are authorized to practice medicine.</a:t>
            </a:r>
          </a:p>
          <a:p>
            <a:pPr algn="l">
              <a:buFont typeface="Arial" panose="020B0604020202020204" pitchFamily="34" charset="0"/>
              <a:buChar char="•"/>
            </a:pPr>
            <a:r>
              <a:rPr lang="en-US" b="0" i="0" dirty="0">
                <a:solidFill>
                  <a:srgbClr val="000000"/>
                </a:solidFill>
                <a:effectLst/>
                <a:latin typeface="Helvetica" panose="020B0604020202020204" pitchFamily="34" charset="0"/>
              </a:rPr>
              <a:t>Practitioners utilizing this exemption will be limited to treating no more than 30 patients with buprenorphine for opioid use disorder at any one time (note: the 30 patient cap does not apply to hospital-based physicians, such as Emergency Department physicians).</a:t>
            </a:r>
          </a:p>
          <a:p>
            <a:pPr algn="l">
              <a:buFont typeface="Arial" panose="020B0604020202020204" pitchFamily="34" charset="0"/>
              <a:buChar char="•"/>
            </a:pPr>
            <a:r>
              <a:rPr lang="en-US" b="0" i="0" dirty="0">
                <a:solidFill>
                  <a:srgbClr val="000000"/>
                </a:solidFill>
                <a:effectLst/>
                <a:latin typeface="Helvetica" panose="020B0604020202020204" pitchFamily="34" charset="0"/>
              </a:rPr>
              <a:t>They must still give SAMHSA notice that they intend to prescribe buprenorphine</a:t>
            </a:r>
          </a:p>
          <a:p>
            <a:pPr algn="l">
              <a:buFont typeface="Arial" panose="020B0604020202020204" pitchFamily="34" charset="0"/>
              <a:buChar char="•"/>
            </a:pPr>
            <a:r>
              <a:rPr lang="en-US" b="0" i="0" dirty="0">
                <a:solidFill>
                  <a:srgbClr val="000000"/>
                </a:solidFill>
                <a:effectLst/>
                <a:latin typeface="Helvetica" panose="020B0604020202020204" pitchFamily="34" charset="0"/>
              </a:rPr>
              <a:t>The exemption applies only to the prescription of drugs or formulations covered under the X-waiver of the CSA, such as buprenorphine, and does not apply to the prescription, dispensation, or use of methadone for the treatment of OUD.</a:t>
            </a:r>
          </a:p>
          <a:p>
            <a:pPr algn="l">
              <a:buFont typeface="Arial" panose="020B0604020202020204" pitchFamily="34" charset="0"/>
              <a:buChar char="•"/>
            </a:pPr>
            <a:r>
              <a:rPr lang="en-US" b="0" i="0" dirty="0">
                <a:solidFill>
                  <a:srgbClr val="000000"/>
                </a:solidFill>
                <a:effectLst/>
                <a:latin typeface="Helvetica" panose="020B0604020202020204" pitchFamily="34" charset="0"/>
              </a:rPr>
              <a:t>Physicians utilizing this exemption shall place an "X" on the prescription and clearly identify that the prescription is being written for opioid use disorders (along with the separate maintaining of charts for patients being treated for OUD).</a:t>
            </a:r>
          </a:p>
          <a:p>
            <a:pPr algn="l">
              <a:buFont typeface="Arial" panose="020B0604020202020204" pitchFamily="34" charset="0"/>
              <a:buChar char="•"/>
            </a:pPr>
            <a:r>
              <a:rPr lang="en-US" b="0" i="0" dirty="0">
                <a:solidFill>
                  <a:srgbClr val="000000"/>
                </a:solidFill>
                <a:effectLst/>
                <a:latin typeface="Helvetica" panose="020B0604020202020204" pitchFamily="34" charset="0"/>
              </a:rPr>
              <a:t>An interagency working group will be established to monitor the implementation and results of these practice guidelines, as well as the impact on diversion.</a:t>
            </a:r>
          </a:p>
          <a:p>
            <a:endParaRPr lang="en-US" dirty="0"/>
          </a:p>
        </p:txBody>
      </p:sp>
      <p:sp>
        <p:nvSpPr>
          <p:cNvPr id="4" name="Slide Number Placeholder 3"/>
          <p:cNvSpPr>
            <a:spLocks noGrp="1"/>
          </p:cNvSpPr>
          <p:nvPr>
            <p:ph type="sldNum" sz="quarter" idx="5"/>
          </p:nvPr>
        </p:nvSpPr>
        <p:spPr/>
        <p:txBody>
          <a:bodyPr/>
          <a:lstStyle/>
          <a:p>
            <a:fld id="{35375DCD-D444-46DD-9046-60B7D0D6966E}" type="slidenum">
              <a:rPr lang="en-US" smtClean="0"/>
              <a:t>94</a:t>
            </a:fld>
            <a:endParaRPr lang="en-US"/>
          </a:p>
        </p:txBody>
      </p:sp>
    </p:spTree>
    <p:extLst>
      <p:ext uri="{BB962C8B-B14F-4D97-AF65-F5344CB8AC3E}">
        <p14:creationId xmlns:p14="http://schemas.microsoft.com/office/powerpoint/2010/main" val="11941031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95</a:t>
            </a:fld>
            <a:endParaRPr lang="en-US"/>
          </a:p>
        </p:txBody>
      </p:sp>
    </p:spTree>
    <p:extLst>
      <p:ext uri="{BB962C8B-B14F-4D97-AF65-F5344CB8AC3E}">
        <p14:creationId xmlns:p14="http://schemas.microsoft.com/office/powerpoint/2010/main" val="1828530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96</a:t>
            </a:fld>
            <a:endParaRPr lang="en-US"/>
          </a:p>
        </p:txBody>
      </p:sp>
    </p:spTree>
    <p:extLst>
      <p:ext uri="{BB962C8B-B14F-4D97-AF65-F5344CB8AC3E}">
        <p14:creationId xmlns:p14="http://schemas.microsoft.com/office/powerpoint/2010/main" val="12509471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True or False: Prescribers can request a waiver for the purpose of electronic prescribing of controlled substances.
https://www.polleverywhere.com/multiple_choice_polls/85ASGw2k5pqn1fbrEwsLq?flow=Default&amp;onscreen=persist</a:t>
            </a:r>
          </a:p>
        </p:txBody>
      </p:sp>
      <p:sp>
        <p:nvSpPr>
          <p:cNvPr id="4" name="Slide Number Placeholder 3"/>
          <p:cNvSpPr>
            <a:spLocks noGrp="1"/>
          </p:cNvSpPr>
          <p:nvPr>
            <p:ph type="sldNum" sz="quarter" idx="5"/>
          </p:nvPr>
        </p:nvSpPr>
        <p:spPr/>
        <p:txBody>
          <a:bodyPr/>
          <a:lstStyle/>
          <a:p>
            <a:fld id="{35375DCD-D444-46DD-9046-60B7D0D6966E}" type="slidenum">
              <a:rPr lang="en-US" smtClean="0"/>
              <a:t>97</a:t>
            </a:fld>
            <a:endParaRPr lang="en-US"/>
          </a:p>
        </p:txBody>
      </p:sp>
      <p:sp>
        <p:nvSpPr>
          <p:cNvPr id="5" name="TextBox 4">
            <a:extLst>
              <a:ext uri="{FF2B5EF4-FFF2-40B4-BE49-F238E27FC236}">
                <a16:creationId xmlns:a16="http://schemas.microsoft.com/office/drawing/2014/main" id="{1B200F4B-EA25-4C57-84A1-382171DBB45C}"/>
              </a:ext>
            </a:extLst>
          </p:cNvPr>
          <p:cNvSpPr txBox="1"/>
          <p:nvPr/>
        </p:nvSpPr>
        <p:spPr>
          <a:xfrm>
            <a:off x="0" y="0"/>
            <a:ext cx="3894667" cy="371087"/>
          </a:xfrm>
          <a:prstGeom prst="rect">
            <a:avLst/>
          </a:prstGeom>
          <a:noFill/>
        </p:spPr>
        <p:txBody>
          <a:bodyPr vert="horz" lIns="93177" tIns="46589" rIns="93177" bIns="46589" rtlCol="0">
            <a:spAutoFit/>
          </a:bodyPr>
          <a:lstStyle/>
          <a:p>
            <a:endParaRPr lang="en-US"/>
          </a:p>
        </p:txBody>
      </p:sp>
    </p:spTree>
    <p:extLst>
      <p:ext uri="{BB962C8B-B14F-4D97-AF65-F5344CB8AC3E}">
        <p14:creationId xmlns:p14="http://schemas.microsoft.com/office/powerpoint/2010/main" val="135002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98</a:t>
            </a:fld>
            <a:endParaRPr lang="en-US"/>
          </a:p>
        </p:txBody>
      </p:sp>
    </p:spTree>
    <p:extLst>
      <p:ext uri="{BB962C8B-B14F-4D97-AF65-F5344CB8AC3E}">
        <p14:creationId xmlns:p14="http://schemas.microsoft.com/office/powerpoint/2010/main" val="733753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99</a:t>
            </a:fld>
            <a:endParaRPr lang="en-US"/>
          </a:p>
        </p:txBody>
      </p:sp>
    </p:spTree>
    <p:extLst>
      <p:ext uri="{BB962C8B-B14F-4D97-AF65-F5344CB8AC3E}">
        <p14:creationId xmlns:p14="http://schemas.microsoft.com/office/powerpoint/2010/main" val="22479131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Vaccine: chemically coupling heroin or fentanyl derivatives to antigenic carriers such as tetanus or </a:t>
            </a:r>
            <a:r>
              <a:rPr lang="en-US" dirty="0" err="1"/>
              <a:t>diptheria</a:t>
            </a:r>
            <a:r>
              <a:rPr lang="en-US" dirty="0"/>
              <a:t> toxoids to produce antibodies against fentanyl within about 6 weeks</a:t>
            </a:r>
          </a:p>
          <a:p>
            <a:r>
              <a:rPr lang="en-US" dirty="0"/>
              <a:t>Fentanyl strips can reduce use of fentanyl contaminated use or solitary drug use</a:t>
            </a:r>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100</a:t>
            </a:fld>
            <a:endParaRPr lang="en-US"/>
          </a:p>
        </p:txBody>
      </p:sp>
    </p:spTree>
    <p:extLst>
      <p:ext uri="{BB962C8B-B14F-4D97-AF65-F5344CB8AC3E}">
        <p14:creationId xmlns:p14="http://schemas.microsoft.com/office/powerpoint/2010/main" val="1323479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The minimum discipline that the board or committee assesses </a:t>
            </a:r>
            <a:r>
              <a:rPr lang="en-US" b="1" i="1" u="sng" dirty="0"/>
              <a:t>shall</a:t>
            </a:r>
            <a:r>
              <a:rPr lang="en-US" dirty="0"/>
              <a:t> include the following:</a:t>
            </a:r>
          </a:p>
          <a:p>
            <a:pPr marL="534081" indent="-534081">
              <a:buFont typeface="+mj-lt"/>
              <a:buAutoNum type="alphaLcParenR"/>
            </a:pPr>
            <a:r>
              <a:rPr lang="en-US" dirty="0"/>
              <a:t>Reprimand</a:t>
            </a:r>
          </a:p>
          <a:p>
            <a:pPr marL="534081" indent="-534081">
              <a:buFont typeface="+mj-lt"/>
              <a:buAutoNum type="alphaLcParenR"/>
            </a:pPr>
            <a:r>
              <a:rPr lang="en-US" dirty="0"/>
              <a:t>Successful completion of a board/committee approved intensive CE course on opioid</a:t>
            </a:r>
          </a:p>
          <a:p>
            <a:pPr marL="534081" indent="-534081">
              <a:buFont typeface="+mj-lt"/>
              <a:buAutoNum type="alphaLcParenR"/>
            </a:pPr>
            <a:r>
              <a:rPr lang="en-US" dirty="0"/>
              <a:t>Restriction against prescribing opioids for at least six months, and until completion of CE</a:t>
            </a:r>
          </a:p>
          <a:p>
            <a:pPr marL="534081" indent="-534081">
              <a:buFont typeface="+mj-lt"/>
              <a:buAutoNum type="alphaLcParenR"/>
            </a:pPr>
            <a:r>
              <a:rPr lang="en-US" dirty="0"/>
              <a:t>One or more Type A civil penalties</a:t>
            </a:r>
          </a:p>
          <a:p>
            <a:pPr marL="534081" indent="-534081">
              <a:buFont typeface="+mj-lt"/>
              <a:buAutoNum type="alphaLcParenR"/>
            </a:pPr>
            <a:r>
              <a:rPr lang="en-US" dirty="0"/>
              <a:t>Must notify all collaborative practitioners (PA, NP, </a:t>
            </a:r>
            <a:r>
              <a:rPr lang="en-US" dirty="0" err="1"/>
              <a:t>etc</a:t>
            </a:r>
            <a:r>
              <a:rPr lang="en-US" dirty="0"/>
              <a:t>)</a:t>
            </a:r>
          </a:p>
          <a:p>
            <a:pPr marL="534081" indent="-534081">
              <a:buFont typeface="+mj-lt"/>
              <a:buAutoNum type="alphaLcParenR"/>
            </a:pPr>
            <a:r>
              <a:rPr lang="en-US" dirty="0"/>
              <a:t>Restricted from collaborating with NP’s or PA’s during restriction</a:t>
            </a:r>
          </a:p>
          <a:p>
            <a:pPr marL="534081" indent="-534081">
              <a:buFont typeface="+mj-lt"/>
              <a:buAutoNum type="alphaLcParenR"/>
            </a:pPr>
            <a:endParaRPr lang="en-US" dirty="0"/>
          </a:p>
          <a:p>
            <a:r>
              <a:rPr lang="en-US" dirty="0"/>
              <a:t>Minimum discipline the board assesses </a:t>
            </a:r>
            <a:r>
              <a:rPr lang="en-US" b="1" i="1" u="sng" dirty="0"/>
              <a:t>shall</a:t>
            </a:r>
            <a:r>
              <a:rPr lang="en-US" dirty="0"/>
              <a:t> include the following:</a:t>
            </a:r>
          </a:p>
          <a:p>
            <a:pPr marL="534081" indent="-534081">
              <a:buFont typeface="+mj-lt"/>
              <a:buAutoNum type="alphaLcPeriod"/>
            </a:pPr>
            <a:r>
              <a:rPr lang="en-US" dirty="0"/>
              <a:t>Probation</a:t>
            </a:r>
          </a:p>
          <a:p>
            <a:pPr marL="534081" indent="-534081">
              <a:buFont typeface="+mj-lt"/>
              <a:buAutoNum type="alphaLcPeriod"/>
            </a:pPr>
            <a:r>
              <a:rPr lang="en-US" dirty="0"/>
              <a:t>Successful completion of practice monitoring program including: quarterly reports of non-opioid prescribing practices, medical record keeping, pain management, opioid practices, additional CE</a:t>
            </a:r>
          </a:p>
          <a:p>
            <a:pPr marL="534081" indent="-534081">
              <a:buFont typeface="+mj-lt"/>
              <a:buAutoNum type="alphaLcPeriod"/>
            </a:pPr>
            <a:r>
              <a:rPr lang="en-US" dirty="0"/>
              <a:t>Restriction against opioid prescribing for 2x the amount that was assessed originally (not less than 1 year)</a:t>
            </a:r>
          </a:p>
          <a:p>
            <a:pPr marL="534081" indent="-534081">
              <a:buFont typeface="+mj-lt"/>
              <a:buAutoNum type="alphaLcPeriod"/>
            </a:pPr>
            <a:r>
              <a:rPr lang="en-US" dirty="0"/>
              <a:t>One or more Type A civil penalties</a:t>
            </a:r>
          </a:p>
          <a:p>
            <a:pPr marL="534081" indent="-534081">
              <a:buFont typeface="+mj-lt"/>
              <a:buAutoNum type="alphaLcPeriod"/>
            </a:pPr>
            <a:r>
              <a:rPr lang="en-US" dirty="0"/>
              <a:t>Notification to collaborating providers</a:t>
            </a:r>
          </a:p>
          <a:p>
            <a:pPr marL="534081" indent="-534081">
              <a:buFont typeface="+mj-lt"/>
              <a:buAutoNum type="alphaLcParenR"/>
            </a:pPr>
            <a:endParaRPr lang="en-US" dirty="0"/>
          </a:p>
          <a:p>
            <a:pPr defTabSz="949478">
              <a:defRPr/>
            </a:pPr>
            <a:r>
              <a:rPr lang="en-US" dirty="0"/>
              <a:t>0880-02-.25. General Rules and Regulations Governing the Practice of Medicine. Minimum Discipline for Opioid Prescribing. </a:t>
            </a:r>
            <a:r>
              <a:rPr lang="en-US" dirty="0">
                <a:hlinkClick r:id="rId3"/>
              </a:rPr>
              <a:t>https://publications.tnsosfiles.com/rules_filings/05-17-19.pdf</a:t>
            </a:r>
            <a:endParaRPr lang="en-US" dirty="0"/>
          </a:p>
          <a:p>
            <a:pPr defTabSz="949478">
              <a:defRPr/>
            </a:pPr>
            <a:endParaRPr lang="en-US" dirty="0"/>
          </a:p>
          <a:p>
            <a:r>
              <a:rPr lang="en-US" dirty="0"/>
              <a:t>The prescribing boards and committee recognize that a higher level of minimum discipline is required for those licensees who have been disciplined for opioid-related prescribing violations but continue to violate the standard of care. As set out in paragraph (1) of this rule, the following findings are synonymous, though the boards or committee may have used one or more sets of language to describe a violation. If a licensee commits an order violation in which the prior order contains one or more of the following findings, the licensee has committed an opioid-related order violation for purposes of paragraph (5) of this rule: </a:t>
            </a:r>
          </a:p>
          <a:p>
            <a:pPr marL="244609" indent="-244609">
              <a:buAutoNum type="alphaLcParenBoth"/>
            </a:pPr>
            <a:r>
              <a:rPr lang="en-US" dirty="0"/>
              <a:t>That the licensee had prescribed, dispensed, or administered opioids in a manner that constituted gross healthcare liability or a pattern of continued or repeated health care liability, ignorance, negligence or incompetence; </a:t>
            </a:r>
          </a:p>
          <a:p>
            <a:pPr marL="244609" indent="-244609">
              <a:buAutoNum type="alphaLcParenBoth"/>
            </a:pPr>
            <a:r>
              <a:rPr lang="en-US" dirty="0"/>
              <a:t>(b) That the licensee engaged in a significant deviation or pattern of deviation from sound medical judgement related to the issuance of opioids; </a:t>
            </a:r>
          </a:p>
          <a:p>
            <a:pPr marL="244609" indent="-244609">
              <a:buAutoNum type="alphaLcParenBoth"/>
            </a:pPr>
            <a:r>
              <a:rPr lang="en-US" dirty="0"/>
              <a:t>(c) That the standard of care related to the issuance of opioids was violated ; </a:t>
            </a:r>
          </a:p>
          <a:p>
            <a:pPr marL="244609" indent="-244609">
              <a:buAutoNum type="alphaLcParenBoth"/>
            </a:pPr>
            <a:r>
              <a:rPr lang="en-US" dirty="0"/>
              <a:t>(d) That the licensee had dispensed, prescribed or administered opioids not in the course of professional practice, or not in good faith to relieve pain and suffering or not to cure an ailment, physical infirmity or disease; SS-7039 (October 2018) 3 RDA 1693 </a:t>
            </a:r>
          </a:p>
          <a:p>
            <a:pPr marL="244609" indent="-244609">
              <a:buAutoNum type="alphaLcParenBoth"/>
            </a:pPr>
            <a:r>
              <a:rPr lang="en-US" dirty="0"/>
              <a:t>(e) That the licensee was unfit or incompetent by reason of negligence, habits or other cause related to the licensee's prescribing or issuance of opioids; or </a:t>
            </a:r>
          </a:p>
          <a:p>
            <a:pPr marL="244609" indent="-244609">
              <a:buAutoNum type="alphaLcParenBoth"/>
            </a:pPr>
            <a:r>
              <a:rPr lang="en-US" dirty="0"/>
              <a:t>(f) That the licensee violated the rules of the licensing entity with regard to prescribing or issuance of opioids. </a:t>
            </a:r>
          </a:p>
          <a:p>
            <a:endParaRPr lang="en-US" dirty="0"/>
          </a:p>
          <a:p>
            <a:r>
              <a:rPr lang="en-US" dirty="0"/>
              <a:t>(4) If within one (1) year from the date a licensee's opioid-prescribing privileges are reinstated, having been restricted by an opioid-related order, that licensee's board or committee finds that, during that year the licensee had prescribed, dispensed, or administered opioids in a manner that violates the board's or committee's statutes or rules (for example, by prescribing in a manner that constitutes gross healthcare liability or a pattern of continued or repeated health care liability, ignorance, negligence or incompetence), the board or committee shall make a finding that the licensee re-engaged in a significant deviation or pattern of deviation from sound medical judgement such that they are a repeat offender. For purposes of such a finding, sound medical judgment is the equivalent to the standard of care as defined in T.C.A. § 63-1-122. </a:t>
            </a:r>
          </a:p>
          <a:p>
            <a:pPr defTabSz="949478">
              <a:defRPr/>
            </a:pPr>
            <a:endParaRPr lang="en-US" dirty="0"/>
          </a:p>
          <a:p>
            <a:endParaRPr lang="en-US" dirty="0"/>
          </a:p>
        </p:txBody>
      </p:sp>
      <p:sp>
        <p:nvSpPr>
          <p:cNvPr id="4" name="Slide Number Placeholder 3"/>
          <p:cNvSpPr>
            <a:spLocks noGrp="1"/>
          </p:cNvSpPr>
          <p:nvPr>
            <p:ph type="sldNum" sz="quarter" idx="5"/>
          </p:nvPr>
        </p:nvSpPr>
        <p:spPr/>
        <p:txBody>
          <a:bodyPr/>
          <a:lstStyle/>
          <a:p>
            <a:fld id="{FFBDE7EB-1D6F-49A9-A6F7-648804788CA6}" type="slidenum">
              <a:rPr lang="en-US" smtClean="0"/>
              <a:t>101</a:t>
            </a:fld>
            <a:endParaRPr lang="en-US"/>
          </a:p>
        </p:txBody>
      </p:sp>
    </p:spTree>
    <p:extLst>
      <p:ext uri="{BB962C8B-B14F-4D97-AF65-F5344CB8AC3E}">
        <p14:creationId xmlns:p14="http://schemas.microsoft.com/office/powerpoint/2010/main" val="38302719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EE0AC-AF5A-40C2-8BF3-E7001E7B3FBF}" type="slidenum">
              <a:rPr lang="en-US" smtClean="0"/>
              <a:t>102</a:t>
            </a:fld>
            <a:endParaRPr lang="en-US"/>
          </a:p>
        </p:txBody>
      </p:sp>
    </p:spTree>
    <p:extLst>
      <p:ext uri="{BB962C8B-B14F-4D97-AF65-F5344CB8AC3E}">
        <p14:creationId xmlns:p14="http://schemas.microsoft.com/office/powerpoint/2010/main" val="265302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08E44B-573B-4B0F-9764-1BCCA7DB7D86}"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78317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8E44B-573B-4B0F-9764-1BCCA7DB7D86}"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1474522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8E44B-573B-4B0F-9764-1BCCA7DB7D86}"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268071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ody">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a:xfrm>
            <a:off x="3124200" y="6375404"/>
            <a:ext cx="2895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6858000" y="6375404"/>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
        <p:nvSpPr>
          <p:cNvPr id="14" name="Rectangle 13"/>
          <p:cNvSpPr/>
          <p:nvPr userDrawn="1"/>
        </p:nvSpPr>
        <p:spPr>
          <a:xfrm>
            <a:off x="0" y="6152270"/>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
        <p:nvSpPr>
          <p:cNvPr id="7" name="Title 1"/>
          <p:cNvSpPr>
            <a:spLocks noGrp="1"/>
          </p:cNvSpPr>
          <p:nvPr>
            <p:ph type="title"/>
          </p:nvPr>
        </p:nvSpPr>
        <p:spPr>
          <a:xfrm>
            <a:off x="0" y="4"/>
            <a:ext cx="9144000" cy="1117597"/>
          </a:xfrm>
          <a:prstGeom prst="rect">
            <a:avLst/>
          </a:prstGeom>
          <a:solidFill>
            <a:srgbClr val="002060"/>
          </a:solidFill>
        </p:spPr>
        <p:txBody>
          <a:bodyPr tIns="91440" bIns="91440">
            <a:normAutofit/>
          </a:bodyPr>
          <a:lstStyle>
            <a:lvl1pPr algn="l">
              <a:defRPr sz="3200" b="1">
                <a:solidFill>
                  <a:schemeClr val="bg1"/>
                </a:solidFill>
                <a:effectLst>
                  <a:outerShdw blurRad="38100" dist="38100" dir="2700000" algn="tl">
                    <a:srgbClr val="000000">
                      <a:alpha val="43137"/>
                    </a:srgbClr>
                  </a:outerShdw>
                </a:effectLst>
                <a:latin typeface="Cambria" panose="02040503050406030204" pitchFamily="18" charset="0"/>
              </a:defRPr>
            </a:lvl1pPr>
          </a:lstStyle>
          <a:p>
            <a:r>
              <a:rPr lang="en-US" dirty="0"/>
              <a:t>Click to edit Master title style</a:t>
            </a:r>
          </a:p>
        </p:txBody>
      </p:sp>
    </p:spTree>
    <p:extLst>
      <p:ext uri="{BB962C8B-B14F-4D97-AF65-F5344CB8AC3E}">
        <p14:creationId xmlns:p14="http://schemas.microsoft.com/office/powerpoint/2010/main" val="2524138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93804"/>
            <a:ext cx="8763000" cy="4958462"/>
          </a:xfrm>
          <a:prstGeom prst="rect">
            <a:avLst/>
          </a:prstGeom>
        </p:spPr>
        <p:txBody>
          <a:bodyPr>
            <a:normAutofit/>
          </a:bodyPr>
          <a:lstStyle>
            <a:lvl1pPr>
              <a:buClr>
                <a:schemeClr val="tx1"/>
              </a:buClr>
              <a:defRPr sz="2400">
                <a:solidFill>
                  <a:schemeClr val="tx1"/>
                </a:solidFill>
                <a:latin typeface="Calibri" panose="020F0502020204030204" pitchFamily="34" charset="0"/>
                <a:ea typeface="Open Sans" panose="020B0606030504020204" pitchFamily="34" charset="0"/>
                <a:cs typeface="Open Sans" panose="020B0606030504020204" pitchFamily="34" charset="0"/>
              </a:defRPr>
            </a:lvl1pPr>
            <a:lvl2pPr>
              <a:buClr>
                <a:schemeClr val="tx1"/>
              </a:buClr>
              <a:defRPr sz="2000">
                <a:solidFill>
                  <a:schemeClr val="tx1"/>
                </a:solidFill>
                <a:latin typeface="Calibri" panose="020F0502020204030204" pitchFamily="34" charset="0"/>
                <a:ea typeface="Open Sans" panose="020B0606030504020204" pitchFamily="34" charset="0"/>
                <a:cs typeface="Open Sans" panose="020B0606030504020204" pitchFamily="34" charset="0"/>
              </a:defRPr>
            </a:lvl2pPr>
            <a:lvl3pPr>
              <a:buClr>
                <a:schemeClr val="tx1"/>
              </a:buClr>
              <a:defRPr sz="1800">
                <a:solidFill>
                  <a:schemeClr val="tx1"/>
                </a:solidFill>
                <a:latin typeface="Calibri" panose="020F0502020204030204" pitchFamily="34" charset="0"/>
                <a:ea typeface="Open Sans" panose="020B0606030504020204" pitchFamily="34" charset="0"/>
                <a:cs typeface="Open Sans" panose="020B0606030504020204" pitchFamily="34" charset="0"/>
              </a:defRPr>
            </a:lvl3pPr>
            <a:lvl4pPr>
              <a:buClr>
                <a:schemeClr val="tx1"/>
              </a:buClr>
              <a:defRPr sz="1600">
                <a:solidFill>
                  <a:schemeClr val="tx1"/>
                </a:solidFill>
                <a:latin typeface="Calibri" panose="020F0502020204030204" pitchFamily="34" charset="0"/>
                <a:ea typeface="Open Sans" panose="020B0606030504020204" pitchFamily="34" charset="0"/>
                <a:cs typeface="Open Sans" panose="020B0606030504020204" pitchFamily="34" charset="0"/>
              </a:defRPr>
            </a:lvl4pPr>
            <a:lvl5pPr>
              <a:buClr>
                <a:schemeClr val="tx1"/>
              </a:buClr>
              <a:defRPr sz="1600">
                <a:solidFill>
                  <a:schemeClr val="tx1"/>
                </a:solidFill>
                <a:latin typeface="Calibri" panose="020F050202020403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11"/>
          </p:nvPr>
        </p:nvSpPr>
        <p:spPr>
          <a:xfrm>
            <a:off x="3124200" y="6375404"/>
            <a:ext cx="2895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6858000" y="6375404"/>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
        <p:nvSpPr>
          <p:cNvPr id="14" name="Rectangle 13"/>
          <p:cNvSpPr/>
          <p:nvPr userDrawn="1"/>
        </p:nvSpPr>
        <p:spPr>
          <a:xfrm>
            <a:off x="0" y="6152270"/>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
        <p:nvSpPr>
          <p:cNvPr id="8" name="Title 1"/>
          <p:cNvSpPr>
            <a:spLocks noGrp="1"/>
          </p:cNvSpPr>
          <p:nvPr>
            <p:ph type="title"/>
          </p:nvPr>
        </p:nvSpPr>
        <p:spPr>
          <a:xfrm>
            <a:off x="0" y="0"/>
            <a:ext cx="9144000" cy="1066800"/>
          </a:xfrm>
          <a:prstGeom prst="rect">
            <a:avLst/>
          </a:prstGeom>
          <a:solidFill>
            <a:srgbClr val="002060"/>
          </a:solidFill>
        </p:spPr>
        <p:txBody>
          <a:bodyPr tIns="91440" bIns="91440">
            <a:normAutofit/>
          </a:bodyPr>
          <a:lstStyle>
            <a:lvl1pPr algn="l">
              <a:defRPr sz="3200" b="1">
                <a:solidFill>
                  <a:schemeClr val="bg1"/>
                </a:solidFill>
                <a:effectLst>
                  <a:outerShdw blurRad="38100" dist="38100" dir="2700000" algn="tl">
                    <a:srgbClr val="000000">
                      <a:alpha val="43137"/>
                    </a:srgbClr>
                  </a:outerShdw>
                </a:effectLst>
                <a:latin typeface="Cambria" panose="02040503050406030204" pitchFamily="18" charset="0"/>
              </a:defRPr>
            </a:lvl1pPr>
          </a:lstStyle>
          <a:p>
            <a:r>
              <a:rPr lang="en-US" dirty="0"/>
              <a:t>Click to edit Master title style</a:t>
            </a:r>
          </a:p>
        </p:txBody>
      </p:sp>
    </p:spTree>
    <p:extLst>
      <p:ext uri="{BB962C8B-B14F-4D97-AF65-F5344CB8AC3E}">
        <p14:creationId xmlns:p14="http://schemas.microsoft.com/office/powerpoint/2010/main" val="83045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8E44B-573B-4B0F-9764-1BCCA7DB7D86}"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355354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08E44B-573B-4B0F-9764-1BCCA7DB7D86}"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46043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08E44B-573B-4B0F-9764-1BCCA7DB7D86}"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42416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08E44B-573B-4B0F-9764-1BCCA7DB7D86}"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188609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8E44B-573B-4B0F-9764-1BCCA7DB7D86}"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290673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8E44B-573B-4B0F-9764-1BCCA7DB7D86}"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199643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08E44B-573B-4B0F-9764-1BCCA7DB7D86}"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388732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08E44B-573B-4B0F-9764-1BCCA7DB7D86}"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12C1-E699-49CE-ACFA-6439BF281B26}" type="slidenum">
              <a:rPr lang="en-US" smtClean="0"/>
              <a:t>‹#›</a:t>
            </a:fld>
            <a:endParaRPr lang="en-US"/>
          </a:p>
        </p:txBody>
      </p:sp>
    </p:spTree>
    <p:extLst>
      <p:ext uri="{BB962C8B-B14F-4D97-AF65-F5344CB8AC3E}">
        <p14:creationId xmlns:p14="http://schemas.microsoft.com/office/powerpoint/2010/main" val="187321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8E44B-573B-4B0F-9764-1BCCA7DB7D86}" type="datetimeFigureOut">
              <a:rPr lang="en-US" smtClean="0"/>
              <a:t>2/14/2022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812C1-E699-49CE-ACFA-6439BF281B26}" type="slidenum">
              <a:rPr lang="en-US" smtClean="0"/>
              <a:t>‹#›</a:t>
            </a:fld>
            <a:endParaRPr lang="en-US"/>
          </a:p>
        </p:txBody>
      </p:sp>
    </p:spTree>
    <p:extLst>
      <p:ext uri="{BB962C8B-B14F-4D97-AF65-F5344CB8AC3E}">
        <p14:creationId xmlns:p14="http://schemas.microsoft.com/office/powerpoint/2010/main" val="3839708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sv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7.sv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5.png"/><Relationship Id="rId4" Type="http://schemas.openxmlformats.org/officeDocument/2006/relationships/image" Target="../media/image7.svg"/><Relationship Id="rId9" Type="http://schemas.microsoft.com/office/2007/relationships/diagramDrawing" Target="../diagrams/drawing1.xml"/></Relationships>
</file>

<file path=ppt/slides/_rels/slide103.xml.rels><?xml version="1.0" encoding="UTF-8" standalone="yes"?>
<Relationships xmlns="http://schemas.openxmlformats.org/package/2006/relationships"><Relationship Id="rId3" Type="http://schemas.openxmlformats.org/officeDocument/2006/relationships/hyperlink" Target="http://safeneedledisposal.org/state-search/?state=TN#showTable" TargetMode="External"/><Relationship Id="rId7" Type="http://schemas.openxmlformats.org/officeDocument/2006/relationships/image" Target="../media/image7.sv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tdeconline.tn.gov/rxtakeback/" TargetMode="External"/><Relationship Id="rId4" Type="http://schemas.openxmlformats.org/officeDocument/2006/relationships/hyperlink" Target="https://www.safehousephilly.org/frequently-asked-questions#faqgeneral-beginoperatin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0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3.svg"/><Relationship Id="rId9" Type="http://schemas.openxmlformats.org/officeDocument/2006/relationships/image" Target="../media/image7.sv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88.png"/></Relationships>
</file>

<file path=ppt/slides/_rels/slide10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mailto:tdougherty@south.edu" TargetMode="External"/><Relationship Id="rId7" Type="http://schemas.openxmlformats.org/officeDocument/2006/relationships/image" Target="../media/image9.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3.sv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dx.doi.org/10.15585/mmwr.mm6911a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www.cdc.gov/nchs/pressroom/nchs_press_releases/2021/20211117.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dx.doi.org/10.15585/mmwr.mm7006a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dx.doi.org/10.15585/mmwr.mm7006a4"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tn.gov/health/health-program-areas/pdo/pdo/data-dashboard.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hyperlink" Target="https://www.tn.gov/content/dam/tn/health/healthprofboards/csmd/2020_CSMD_Annual_Report.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www.tn.gov/health/health-program-areas/pdo/pdo/data-dashboard.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drugoverdose/pdf/pdo_checklist-a.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tif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cdc.gov/mmwr/volumes/66/wr/mm6626a4.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drugoverdose/pdf/pdo_checklist-a.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a.kaiserpermanente.org/static/pdf/public/guidelines/benzo-zdrug.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pm/pny307"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5.xml.rels><?xml version="1.0" encoding="UTF-8" standalone="yes"?>
<Relationships xmlns="http://schemas.openxmlformats.org/package/2006/relationships"><Relationship Id="rId3" Type="http://schemas.openxmlformats.org/officeDocument/2006/relationships/hyperlink" Target="https://www.tn.gov/content/dam/tn/health/healthprofboards/pain-management-clinic/ChronicPainGuidelines.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tiff"/><Relationship Id="rId4" Type="http://schemas.openxmlformats.org/officeDocument/2006/relationships/hyperlink" Target="https://www.tn.gov/content/dam/tn/health/healthprofboards/pain-management-clinic/ChronicPainGuidelines.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tn.gov/content/dam/tn/health/healthprofboards/pain-management-clinic/ChronicPainGuidelines.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8.xml.rels><?xml version="1.0" encoding="UTF-8" standalone="yes"?>
<Relationships xmlns="http://schemas.openxmlformats.org/package/2006/relationships"><Relationship Id="rId3" Type="http://schemas.openxmlformats.org/officeDocument/2006/relationships/hyperlink" Target="https://apps.health.tn.gov/naloxone/savealif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hyperlink" Target="https://www.tn.gov/content/dam/tn/health/healthprofboards/pain-management-clinic/ChronicPainGuidelines.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hyperlink" Target="https://www.tn.gov/content/dam/tn/health/healthprofboards/pain-management-clinic/ChronicPainGuidelines.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tn.gov/content/dam/tn/health/healthprofboards/pain-management-clinic/ChronicPainGuidelines.pdf" TargetMode="External"/><Relationship Id="rId5" Type="http://schemas.openxmlformats.org/officeDocument/2006/relationships/image" Target="../media/image8.tiff"/><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hyperlink" Target="https://www.tn.gov/content/dam/tn/health/healthprofboards/pain-management-clinic/ChronicPainGuidelines.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hyperlink" Target="https://corporate.walmart.com/newsroom/2018/05/07/walmart-introduces-additional-measures-to-help-curb-opioid-abuse-and-misus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caremark.com/portal/asset/Opioid_Reference_Guide.pdf" TargetMode="External"/><Relationship Id="rId5" Type="http://schemas.openxmlformats.org/officeDocument/2006/relationships/hyperlink" Target="https://oig.hhs.gov/oas/reports/region4/41800124_Factsheet.pdf" TargetMode="External"/><Relationship Id="rId4" Type="http://schemas.openxmlformats.org/officeDocument/2006/relationships/hyperlink" Target="https://lab.express-scripts.com/lab/insights/drug-safety-and-abuse/our-focus-opioid-recovery-and-abuse-preven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5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s://www.deadiversion.usdoj.gov/21cfr/cfr/1306/1306_04.ht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0.sv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networkforphl.org/_asset/qz5pvn/legal-interventions-to-reduce-overdose.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hyperlink" Target="https://www.tn.gov/health/health-program-areas/health-professional-boards/csmd-board/csmd-board/faq.htm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0.sv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0.sv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hyperlink" Target="https://www.nejm.org/doi/pdf/10.1056/NEJMc1700150?articleTools=true"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hyperlink" Target="https://www.deadiversion.usdoj.gov/pubs/docs/dwp_buprenorphine.htm"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0.svg"/></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hyperlink" Target="https://www.tn.gov/content/dam/tn/health/documents/2018%20Buprenorphine%20Tx%20Guidelines.PD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hyperlink" Target="https://www.tn.gov/content/dam/tn/health/documents/2018%20Buprenorphine%20Tx%20Guidelines.PDF" TargetMode="External"/><Relationship Id="rId4" Type="http://schemas.openxmlformats.org/officeDocument/2006/relationships/image" Target="../media/image10.svg"/></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0.svg"/></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10.svg"/></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www.asam.org/advocacy/the-support-for-patients-and-communities-act-(h.r.-6)" TargetMode="External"/><Relationship Id="rId4" Type="http://schemas.openxmlformats.org/officeDocument/2006/relationships/image" Target="../media/image7.svg"/></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hyperlink" Target="https://tennessee.na1.echosign.com/public/esignWidget?wid=CBFCIBAA3AAABLblqZhCupjadFM1Fh2AmAc-RFlR2N2LS-yKQ5TJcIx80T5K5BzcXigkPNmPxDhKRkFCbTeQ*" TargetMode="External"/><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A358-C435-4445-A97A-E43AFE2DDA6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5C4AEB4-5832-4A44-A64A-0D5FBCCF187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7758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9605A1-7E94-4D3F-B418-DC3E92DBB977}"/>
              </a:ext>
            </a:extLst>
          </p:cNvPr>
          <p:cNvSpPr txBox="1">
            <a:spLocks/>
          </p:cNvSpPr>
          <p:nvPr/>
        </p:nvSpPr>
        <p:spPr>
          <a:xfrm>
            <a:off x="0" y="1"/>
            <a:ext cx="9144000" cy="869795"/>
          </a:xfrm>
          <a:prstGeom prst="rect">
            <a:avLst/>
          </a:prstGeom>
          <a:solidFill>
            <a:schemeClr val="accent3">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National Landscape</a:t>
            </a:r>
          </a:p>
        </p:txBody>
      </p:sp>
      <p:sp>
        <p:nvSpPr>
          <p:cNvPr id="4" name="TextBox 3">
            <a:extLst>
              <a:ext uri="{FF2B5EF4-FFF2-40B4-BE49-F238E27FC236}">
                <a16:creationId xmlns:a16="http://schemas.microsoft.com/office/drawing/2014/main" id="{BDA094D2-68BA-40AA-B49E-B2D7887AE796}"/>
              </a:ext>
            </a:extLst>
          </p:cNvPr>
          <p:cNvSpPr txBox="1"/>
          <p:nvPr/>
        </p:nvSpPr>
        <p:spPr>
          <a:xfrm>
            <a:off x="242373" y="6579287"/>
            <a:ext cx="8494004" cy="230832"/>
          </a:xfrm>
          <a:prstGeom prst="rect">
            <a:avLst/>
          </a:prstGeom>
          <a:noFill/>
        </p:spPr>
        <p:txBody>
          <a:bodyPr wrap="square" rtlCol="0">
            <a:spAutoFit/>
          </a:bodyPr>
          <a:lstStyle/>
          <a:p>
            <a:r>
              <a:rPr lang="en-US" sz="900" dirty="0"/>
              <a:t>US Department of Health and Human Services. Overdose Prevention Strategy. https://www.hhs.gov/overdose-prevention/</a:t>
            </a:r>
          </a:p>
        </p:txBody>
      </p:sp>
      <p:sp>
        <p:nvSpPr>
          <p:cNvPr id="6" name="Rectangle 5" descr="Hill scene">
            <a:extLst>
              <a:ext uri="{FF2B5EF4-FFF2-40B4-BE49-F238E27FC236}">
                <a16:creationId xmlns:a16="http://schemas.microsoft.com/office/drawing/2014/main" id="{5B26B87F-A856-4ADA-99C1-52AC89F9B589}"/>
              </a:ext>
            </a:extLst>
          </p:cNvPr>
          <p:cNvSpPr/>
          <p:nvPr/>
        </p:nvSpPr>
        <p:spPr>
          <a:xfrm>
            <a:off x="8313140" y="284811"/>
            <a:ext cx="459939" cy="43210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7" name="Picture 6">
            <a:extLst>
              <a:ext uri="{FF2B5EF4-FFF2-40B4-BE49-F238E27FC236}">
                <a16:creationId xmlns:a16="http://schemas.microsoft.com/office/drawing/2014/main" id="{ED41A18C-8011-4122-B8BE-AB6A994E2526}"/>
              </a:ext>
            </a:extLst>
          </p:cNvPr>
          <p:cNvPicPr>
            <a:picLocks noChangeAspect="1"/>
          </p:cNvPicPr>
          <p:nvPr/>
        </p:nvPicPr>
        <p:blipFill>
          <a:blip r:embed="rId5"/>
          <a:stretch>
            <a:fillRect/>
          </a:stretch>
        </p:blipFill>
        <p:spPr>
          <a:xfrm>
            <a:off x="0" y="863579"/>
            <a:ext cx="9144000" cy="5130842"/>
          </a:xfrm>
          <a:prstGeom prst="rect">
            <a:avLst/>
          </a:prstGeom>
        </p:spPr>
      </p:pic>
    </p:spTree>
    <p:extLst>
      <p:ext uri="{BB962C8B-B14F-4D97-AF65-F5344CB8AC3E}">
        <p14:creationId xmlns:p14="http://schemas.microsoft.com/office/powerpoint/2010/main" val="37097435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30C35D-7862-4186-B803-02EF67B528D1}"/>
              </a:ext>
            </a:extLst>
          </p:cNvPr>
          <p:cNvSpPr>
            <a:spLocks noGrp="1"/>
          </p:cNvSpPr>
          <p:nvPr>
            <p:ph idx="1"/>
          </p:nvPr>
        </p:nvSpPr>
        <p:spPr>
          <a:xfrm>
            <a:off x="224288" y="1825626"/>
            <a:ext cx="7086909" cy="4351339"/>
          </a:xfrm>
        </p:spPr>
        <p:txBody>
          <a:bodyPr>
            <a:normAutofit/>
          </a:bodyPr>
          <a:lstStyle/>
          <a:p>
            <a:r>
              <a:rPr lang="en-US" dirty="0" err="1"/>
              <a:t>Antifentanyl</a:t>
            </a:r>
            <a:r>
              <a:rPr lang="en-US" dirty="0"/>
              <a:t> vaccine</a:t>
            </a:r>
          </a:p>
          <a:p>
            <a:pPr lvl="1"/>
            <a:r>
              <a:rPr lang="en-US" dirty="0"/>
              <a:t>Coupled to antigenic carrier</a:t>
            </a:r>
          </a:p>
          <a:p>
            <a:r>
              <a:rPr lang="en-US" dirty="0"/>
              <a:t>Encouraging use of fentanyl strip distribution</a:t>
            </a:r>
          </a:p>
          <a:p>
            <a:pPr lvl="1"/>
            <a:r>
              <a:rPr lang="en-US" dirty="0"/>
              <a:t>Decreasing use of contaminated drug</a:t>
            </a:r>
          </a:p>
          <a:p>
            <a:r>
              <a:rPr lang="en-US" dirty="0"/>
              <a:t>Increasing referral to treatment upon overdose</a:t>
            </a:r>
          </a:p>
        </p:txBody>
      </p:sp>
      <p:sp>
        <p:nvSpPr>
          <p:cNvPr id="4" name="TextBox 3">
            <a:extLst>
              <a:ext uri="{FF2B5EF4-FFF2-40B4-BE49-F238E27FC236}">
                <a16:creationId xmlns:a16="http://schemas.microsoft.com/office/drawing/2014/main" id="{462A0197-E5FD-408D-B3A9-0742BA05AAA9}"/>
              </a:ext>
            </a:extLst>
          </p:cNvPr>
          <p:cNvSpPr txBox="1"/>
          <p:nvPr/>
        </p:nvSpPr>
        <p:spPr>
          <a:xfrm>
            <a:off x="0" y="6356196"/>
            <a:ext cx="9144000" cy="553998"/>
          </a:xfrm>
          <a:prstGeom prst="rect">
            <a:avLst/>
          </a:prstGeom>
          <a:noFill/>
        </p:spPr>
        <p:txBody>
          <a:bodyPr wrap="square" rtlCol="0">
            <a:spAutoFit/>
          </a:bodyPr>
          <a:lstStyle/>
          <a:p>
            <a:r>
              <a:rPr lang="en-US" sz="1000" b="0" i="0" dirty="0" err="1">
                <a:solidFill>
                  <a:srgbClr val="333333"/>
                </a:solidFill>
                <a:effectLst/>
                <a:latin typeface="Guardian TextSans Web"/>
              </a:rPr>
              <a:t>Kosten</a:t>
            </a:r>
            <a:r>
              <a:rPr lang="en-US" sz="1000" b="0" i="0" dirty="0">
                <a:solidFill>
                  <a:srgbClr val="333333"/>
                </a:solidFill>
                <a:effectLst/>
                <a:latin typeface="Guardian TextSans Web"/>
              </a:rPr>
              <a:t> TR, Petrakis IL. The Hidden Epidemic of Opioid Overdoses During the Coronavirus Disease 2019 Pandemic. </a:t>
            </a:r>
            <a:r>
              <a:rPr lang="en-US" sz="1000" b="0" i="1" dirty="0">
                <a:solidFill>
                  <a:srgbClr val="333333"/>
                </a:solidFill>
                <a:effectLst/>
                <a:latin typeface="Guardian TextSans Web"/>
              </a:rPr>
              <a:t>JAMA Psychiatry.</a:t>
            </a:r>
            <a:r>
              <a:rPr lang="en-US" sz="1000" b="0" i="0" dirty="0">
                <a:solidFill>
                  <a:srgbClr val="333333"/>
                </a:solidFill>
                <a:effectLst/>
                <a:latin typeface="Guardian TextSans Web"/>
              </a:rPr>
              <a:t> 2021;78(6):585–586. doi:10.1001/jamapsychiatry.2020.4148</a:t>
            </a:r>
            <a:r>
              <a:rPr lang="en-US" sz="1000" dirty="0"/>
              <a:t>. </a:t>
            </a:r>
          </a:p>
          <a:p>
            <a:endParaRPr lang="en-US" sz="1000" dirty="0"/>
          </a:p>
        </p:txBody>
      </p:sp>
      <p:sp>
        <p:nvSpPr>
          <p:cNvPr id="5" name="Title 1">
            <a:extLst>
              <a:ext uri="{FF2B5EF4-FFF2-40B4-BE49-F238E27FC236}">
                <a16:creationId xmlns:a16="http://schemas.microsoft.com/office/drawing/2014/main" id="{98B562D0-0BA4-4C3B-A3E4-0C95688B1AF3}"/>
              </a:ext>
            </a:extLst>
          </p:cNvPr>
          <p:cNvSpPr txBox="1">
            <a:spLocks/>
          </p:cNvSpPr>
          <p:nvPr/>
        </p:nvSpPr>
        <p:spPr>
          <a:xfrm>
            <a:off x="0" y="2"/>
            <a:ext cx="9144000" cy="1325563"/>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Risk Reduction Strategies</a:t>
            </a:r>
          </a:p>
        </p:txBody>
      </p:sp>
      <p:sp>
        <p:nvSpPr>
          <p:cNvPr id="2" name="Rectangle 1" descr="Head with Gears">
            <a:extLst>
              <a:ext uri="{FF2B5EF4-FFF2-40B4-BE49-F238E27FC236}">
                <a16:creationId xmlns:a16="http://schemas.microsoft.com/office/drawing/2014/main" id="{E879A42E-156E-4F2C-A5BE-46D07DC3B0FE}"/>
              </a:ext>
            </a:extLst>
          </p:cNvPr>
          <p:cNvSpPr/>
          <p:nvPr/>
        </p:nvSpPr>
        <p:spPr>
          <a:xfrm>
            <a:off x="8243043" y="119779"/>
            <a:ext cx="649720" cy="6748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7" name="Graphic 6" descr="Needle with solid fill">
            <a:extLst>
              <a:ext uri="{FF2B5EF4-FFF2-40B4-BE49-F238E27FC236}">
                <a16:creationId xmlns:a16="http://schemas.microsoft.com/office/drawing/2014/main" id="{D65C604E-4013-4254-B679-4EFAAD5C9C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4511" y="1789531"/>
            <a:ext cx="1859489" cy="1859489"/>
          </a:xfrm>
          <a:prstGeom prst="rect">
            <a:avLst/>
          </a:prstGeom>
        </p:spPr>
      </p:pic>
    </p:spTree>
    <p:extLst>
      <p:ext uri="{BB962C8B-B14F-4D97-AF65-F5344CB8AC3E}">
        <p14:creationId xmlns:p14="http://schemas.microsoft.com/office/powerpoint/2010/main" val="14023913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1EF6C0-E54A-4DEA-B16E-ADA0C180FAEB}"/>
              </a:ext>
            </a:extLst>
          </p:cNvPr>
          <p:cNvSpPr>
            <a:spLocks noGrp="1"/>
          </p:cNvSpPr>
          <p:nvPr>
            <p:ph idx="1"/>
          </p:nvPr>
        </p:nvSpPr>
        <p:spPr>
          <a:xfrm>
            <a:off x="228602" y="1825626"/>
            <a:ext cx="8286751" cy="4351339"/>
          </a:xfrm>
        </p:spPr>
        <p:txBody>
          <a:bodyPr/>
          <a:lstStyle/>
          <a:p>
            <a:r>
              <a:rPr lang="en-US" dirty="0"/>
              <a:t>PC 978 established a task force to define minimum disciplinary action by TN licensing boards for prescribers who treat patients with opioids</a:t>
            </a:r>
          </a:p>
          <a:p>
            <a:r>
              <a:rPr lang="en-US" dirty="0"/>
              <a:t>If the licensing board/agency finds “that the healthcare practitioner engaged in a significant deviation or pattern of deviation from sound medical judgement”, then:</a:t>
            </a:r>
          </a:p>
          <a:p>
            <a:pPr lvl="1"/>
            <a:r>
              <a:rPr lang="en-US" dirty="0"/>
              <a:t>Minimum disciplinary action must be imposed on the practitioner </a:t>
            </a:r>
          </a:p>
          <a:p>
            <a:pPr lvl="1"/>
            <a:r>
              <a:rPr lang="en-US" dirty="0"/>
              <a:t>The minimum disciplinary action is binding on each board/agency</a:t>
            </a:r>
          </a:p>
        </p:txBody>
      </p:sp>
      <p:sp>
        <p:nvSpPr>
          <p:cNvPr id="4" name="Title 1">
            <a:extLst>
              <a:ext uri="{FF2B5EF4-FFF2-40B4-BE49-F238E27FC236}">
                <a16:creationId xmlns:a16="http://schemas.microsoft.com/office/drawing/2014/main" id="{2D119ABB-18C7-4AB4-906C-5183C0B7A856}"/>
              </a:ext>
            </a:extLst>
          </p:cNvPr>
          <p:cNvSpPr txBox="1">
            <a:spLocks/>
          </p:cNvSpPr>
          <p:nvPr/>
        </p:nvSpPr>
        <p:spPr>
          <a:xfrm>
            <a:off x="0" y="2"/>
            <a:ext cx="9144000" cy="1325563"/>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mn-lt"/>
              </a:rPr>
              <a:t>Minimum Disciplinary Action: Opioid Prescribing</a:t>
            </a:r>
          </a:p>
        </p:txBody>
      </p:sp>
      <p:sp>
        <p:nvSpPr>
          <p:cNvPr id="2" name="Rectangle 1" descr="Head with Gears">
            <a:extLst>
              <a:ext uri="{FF2B5EF4-FFF2-40B4-BE49-F238E27FC236}">
                <a16:creationId xmlns:a16="http://schemas.microsoft.com/office/drawing/2014/main" id="{F2389C73-DD09-4450-B180-F65AC232460D}"/>
              </a:ext>
            </a:extLst>
          </p:cNvPr>
          <p:cNvSpPr/>
          <p:nvPr/>
        </p:nvSpPr>
        <p:spPr>
          <a:xfrm>
            <a:off x="8327125" y="343615"/>
            <a:ext cx="649720" cy="6748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24312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A931-8761-4524-BED4-1363C78CE79B}"/>
              </a:ext>
            </a:extLst>
          </p:cNvPr>
          <p:cNvSpPr txBox="1">
            <a:spLocks/>
          </p:cNvSpPr>
          <p:nvPr/>
        </p:nvSpPr>
        <p:spPr>
          <a:xfrm>
            <a:off x="0" y="2"/>
            <a:ext cx="9144000" cy="1425449"/>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MOUD Expansion</a:t>
            </a:r>
          </a:p>
        </p:txBody>
      </p:sp>
      <p:sp>
        <p:nvSpPr>
          <p:cNvPr id="9" name="Rectangle 8" descr="Head with Gears">
            <a:extLst>
              <a:ext uri="{FF2B5EF4-FFF2-40B4-BE49-F238E27FC236}">
                <a16:creationId xmlns:a16="http://schemas.microsoft.com/office/drawing/2014/main" id="{C38D7BDF-BF26-46C5-AA3A-22601449A44E}"/>
              </a:ext>
            </a:extLst>
          </p:cNvPr>
          <p:cNvSpPr/>
          <p:nvPr/>
        </p:nvSpPr>
        <p:spPr>
          <a:xfrm>
            <a:off x="8190491" y="250066"/>
            <a:ext cx="649720" cy="6748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aphicFrame>
        <p:nvGraphicFramePr>
          <p:cNvPr id="11" name="Diagram 10">
            <a:extLst>
              <a:ext uri="{FF2B5EF4-FFF2-40B4-BE49-F238E27FC236}">
                <a16:creationId xmlns:a16="http://schemas.microsoft.com/office/drawing/2014/main" id="{B3D4356C-BBC8-4ADD-AB55-50235FB5948F}"/>
              </a:ext>
            </a:extLst>
          </p:cNvPr>
          <p:cNvGraphicFramePr/>
          <p:nvPr/>
        </p:nvGraphicFramePr>
        <p:xfrm>
          <a:off x="903891" y="1451689"/>
          <a:ext cx="7286600" cy="52823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90AB2E6D-9A11-40CA-A9F1-9C13CB8DF16F}"/>
              </a:ext>
            </a:extLst>
          </p:cNvPr>
          <p:cNvSpPr txBox="1"/>
          <p:nvPr/>
        </p:nvSpPr>
        <p:spPr>
          <a:xfrm>
            <a:off x="115617" y="6369270"/>
            <a:ext cx="3636579" cy="338554"/>
          </a:xfrm>
          <a:prstGeom prst="rect">
            <a:avLst/>
          </a:prstGeom>
          <a:noFill/>
        </p:spPr>
        <p:txBody>
          <a:bodyPr wrap="square" rtlCol="0">
            <a:spAutoFit/>
          </a:bodyPr>
          <a:lstStyle/>
          <a:p>
            <a:r>
              <a:rPr lang="en-US" sz="800" dirty="0"/>
              <a:t>Carroll J, et al. Evidence-based strategies for preventing opioid overdose: What’s working in the United States. CDC. 2018.</a:t>
            </a:r>
          </a:p>
        </p:txBody>
      </p:sp>
      <p:pic>
        <p:nvPicPr>
          <p:cNvPr id="6" name="Picture 5">
            <a:extLst>
              <a:ext uri="{FF2B5EF4-FFF2-40B4-BE49-F238E27FC236}">
                <a16:creationId xmlns:a16="http://schemas.microsoft.com/office/drawing/2014/main" id="{60A90F7A-5DD9-4166-8553-75AC8C8A06E2}"/>
              </a:ext>
            </a:extLst>
          </p:cNvPr>
          <p:cNvPicPr>
            <a:picLocks noChangeAspect="1"/>
          </p:cNvPicPr>
          <p:nvPr/>
        </p:nvPicPr>
        <p:blipFill>
          <a:blip r:embed="rId10"/>
          <a:stretch>
            <a:fillRect/>
          </a:stretch>
        </p:blipFill>
        <p:spPr>
          <a:xfrm>
            <a:off x="115617" y="123938"/>
            <a:ext cx="2128184" cy="1111304"/>
          </a:xfrm>
          <a:prstGeom prst="rect">
            <a:avLst/>
          </a:prstGeom>
        </p:spPr>
      </p:pic>
    </p:spTree>
    <p:extLst>
      <p:ext uri="{BB962C8B-B14F-4D97-AF65-F5344CB8AC3E}">
        <p14:creationId xmlns:p14="http://schemas.microsoft.com/office/powerpoint/2010/main" val="27172226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1AFEF-9ABF-493D-AD6E-1E77EC7C439A}"/>
              </a:ext>
            </a:extLst>
          </p:cNvPr>
          <p:cNvSpPr>
            <a:spLocks noGrp="1"/>
          </p:cNvSpPr>
          <p:nvPr>
            <p:ph idx="1"/>
          </p:nvPr>
        </p:nvSpPr>
        <p:spPr>
          <a:xfrm>
            <a:off x="266701" y="1825626"/>
            <a:ext cx="8877300" cy="4351339"/>
          </a:xfrm>
        </p:spPr>
        <p:txBody>
          <a:bodyPr/>
          <a:lstStyle/>
          <a:p>
            <a:r>
              <a:rPr lang="en-US" dirty="0"/>
              <a:t>Syringe exchanges or disposals</a:t>
            </a:r>
          </a:p>
          <a:p>
            <a:pPr lvl="1"/>
            <a:r>
              <a:rPr lang="en-US" dirty="0">
                <a:hlinkClick r:id="rId3"/>
              </a:rPr>
              <a:t>http://safeneedledisposal.org/state-search/?state=TN#showTable</a:t>
            </a:r>
            <a:endParaRPr lang="en-US" dirty="0"/>
          </a:p>
          <a:p>
            <a:pPr lvl="1"/>
            <a:r>
              <a:rPr lang="en-US" dirty="0"/>
              <a:t>Safehouse Philadelphia: </a:t>
            </a:r>
            <a:r>
              <a:rPr lang="en-US" dirty="0">
                <a:hlinkClick r:id="rId4"/>
              </a:rPr>
              <a:t>https://www.safehousephilly.org/frequently-asked-questions#faqgeneral-beginoperating</a:t>
            </a:r>
            <a:endParaRPr lang="en-US" dirty="0"/>
          </a:p>
          <a:p>
            <a:r>
              <a:rPr lang="en-US" dirty="0"/>
              <a:t>Increase access to collection boxes: </a:t>
            </a:r>
            <a:r>
              <a:rPr lang="en-US" dirty="0">
                <a:hlinkClick r:id="rId5"/>
              </a:rPr>
              <a:t>http://tdeconline.tn.gov/rxtakeback/</a:t>
            </a:r>
            <a:endParaRPr lang="en-US" dirty="0"/>
          </a:p>
          <a:p>
            <a:r>
              <a:rPr lang="en-US" dirty="0"/>
              <a:t>Increase access to at-home medication disposal kits</a:t>
            </a:r>
          </a:p>
        </p:txBody>
      </p:sp>
      <p:sp>
        <p:nvSpPr>
          <p:cNvPr id="5" name="Title 1">
            <a:extLst>
              <a:ext uri="{FF2B5EF4-FFF2-40B4-BE49-F238E27FC236}">
                <a16:creationId xmlns:a16="http://schemas.microsoft.com/office/drawing/2014/main" id="{57631DD1-430F-4610-8B1A-A2ABB9C4A82A}"/>
              </a:ext>
            </a:extLst>
          </p:cNvPr>
          <p:cNvSpPr txBox="1">
            <a:spLocks/>
          </p:cNvSpPr>
          <p:nvPr/>
        </p:nvSpPr>
        <p:spPr>
          <a:xfrm>
            <a:off x="0" y="2"/>
            <a:ext cx="9144000" cy="1156139"/>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Safe Disposal</a:t>
            </a:r>
          </a:p>
        </p:txBody>
      </p:sp>
      <p:sp>
        <p:nvSpPr>
          <p:cNvPr id="7" name="Rectangle 6" descr="Head with Gears">
            <a:extLst>
              <a:ext uri="{FF2B5EF4-FFF2-40B4-BE49-F238E27FC236}">
                <a16:creationId xmlns:a16="http://schemas.microsoft.com/office/drawing/2014/main" id="{AF7DBE0C-C6FE-49F8-A642-D0CA9D8749E0}"/>
              </a:ext>
            </a:extLst>
          </p:cNvPr>
          <p:cNvSpPr/>
          <p:nvPr/>
        </p:nvSpPr>
        <p:spPr>
          <a:xfrm>
            <a:off x="8190491" y="250066"/>
            <a:ext cx="649720" cy="67484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 name="TextBox 1">
            <a:extLst>
              <a:ext uri="{FF2B5EF4-FFF2-40B4-BE49-F238E27FC236}">
                <a16:creationId xmlns:a16="http://schemas.microsoft.com/office/drawing/2014/main" id="{7502AD37-0CE1-4273-826B-6EA44CF61832}"/>
              </a:ext>
            </a:extLst>
          </p:cNvPr>
          <p:cNvSpPr txBox="1"/>
          <p:nvPr/>
        </p:nvSpPr>
        <p:spPr>
          <a:xfrm>
            <a:off x="115617" y="6369270"/>
            <a:ext cx="5517931" cy="215444"/>
          </a:xfrm>
          <a:prstGeom prst="rect">
            <a:avLst/>
          </a:prstGeom>
          <a:noFill/>
        </p:spPr>
        <p:txBody>
          <a:bodyPr wrap="square" rtlCol="0">
            <a:spAutoFit/>
          </a:bodyPr>
          <a:lstStyle/>
          <a:p>
            <a:r>
              <a:rPr lang="en-US" sz="800" dirty="0"/>
              <a:t>Carroll J, et al. Evidence-based strategies for preventing opioid overdose: What’s working in the United States. CDC. 2018.</a:t>
            </a:r>
          </a:p>
        </p:txBody>
      </p:sp>
    </p:spTree>
    <p:extLst>
      <p:ext uri="{BB962C8B-B14F-4D97-AF65-F5344CB8AC3E}">
        <p14:creationId xmlns:p14="http://schemas.microsoft.com/office/powerpoint/2010/main" val="1172899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C16F26-B1BB-4EAB-9B87-F4AD40600E8B}"/>
              </a:ext>
            </a:extLst>
          </p:cNvPr>
          <p:cNvSpPr txBox="1">
            <a:spLocks/>
          </p:cNvSpPr>
          <p:nvPr/>
        </p:nvSpPr>
        <p:spPr>
          <a:xfrm>
            <a:off x="0" y="2"/>
            <a:ext cx="9144000" cy="1156139"/>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Academic Detailing</a:t>
            </a:r>
          </a:p>
        </p:txBody>
      </p:sp>
      <p:sp>
        <p:nvSpPr>
          <p:cNvPr id="9" name="Rectangle 8" descr="Head with Gears">
            <a:extLst>
              <a:ext uri="{FF2B5EF4-FFF2-40B4-BE49-F238E27FC236}">
                <a16:creationId xmlns:a16="http://schemas.microsoft.com/office/drawing/2014/main" id="{EDDD9450-B0AA-4F98-A53A-7499C45EB612}"/>
              </a:ext>
            </a:extLst>
          </p:cNvPr>
          <p:cNvSpPr/>
          <p:nvPr/>
        </p:nvSpPr>
        <p:spPr>
          <a:xfrm>
            <a:off x="8190491" y="250066"/>
            <a:ext cx="649720" cy="6748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Content Placeholder 14">
            <a:extLst>
              <a:ext uri="{FF2B5EF4-FFF2-40B4-BE49-F238E27FC236}">
                <a16:creationId xmlns:a16="http://schemas.microsoft.com/office/drawing/2014/main" id="{FB36DAF8-D7F8-44A4-9EBF-F568B083AEA0}"/>
              </a:ext>
            </a:extLst>
          </p:cNvPr>
          <p:cNvSpPr>
            <a:spLocks noGrp="1"/>
          </p:cNvSpPr>
          <p:nvPr>
            <p:ph idx="1"/>
          </p:nvPr>
        </p:nvSpPr>
        <p:spPr>
          <a:xfrm>
            <a:off x="346845" y="1406202"/>
            <a:ext cx="8493369" cy="4616227"/>
          </a:xfrm>
        </p:spPr>
        <p:txBody>
          <a:bodyPr/>
          <a:lstStyle/>
          <a:p>
            <a:r>
              <a:rPr lang="en-US" dirty="0"/>
              <a:t>Blend the communication approach of pharma with evidence-based information of academics</a:t>
            </a:r>
          </a:p>
          <a:p>
            <a:r>
              <a:rPr lang="en-US" dirty="0"/>
              <a:t>Demonstrated to improve physician practices in:</a:t>
            </a:r>
          </a:p>
          <a:p>
            <a:pPr lvl="1"/>
            <a:r>
              <a:rPr lang="en-US" dirty="0"/>
              <a:t>Opioid prescribing</a:t>
            </a:r>
          </a:p>
          <a:p>
            <a:pPr lvl="1"/>
            <a:r>
              <a:rPr lang="en-US" dirty="0"/>
              <a:t>High-risk pregnancy screening</a:t>
            </a:r>
          </a:p>
          <a:p>
            <a:pPr lvl="1"/>
            <a:r>
              <a:rPr lang="en-US" dirty="0"/>
              <a:t>MOUD implementation</a:t>
            </a:r>
          </a:p>
          <a:p>
            <a:pPr lvl="1"/>
            <a:r>
              <a:rPr lang="en-US" dirty="0"/>
              <a:t>Naloxone distribution</a:t>
            </a:r>
          </a:p>
          <a:p>
            <a:r>
              <a:rPr lang="en-US" dirty="0"/>
              <a:t>National Resource Center for Academic Detailing (</a:t>
            </a:r>
            <a:r>
              <a:rPr lang="en-US" dirty="0" err="1"/>
              <a:t>NaRCAD</a:t>
            </a:r>
            <a:r>
              <a:rPr lang="en-US" dirty="0"/>
              <a:t>)</a:t>
            </a:r>
          </a:p>
          <a:p>
            <a:endParaRPr lang="en-US" dirty="0"/>
          </a:p>
        </p:txBody>
      </p:sp>
      <p:sp>
        <p:nvSpPr>
          <p:cNvPr id="2" name="TextBox 1">
            <a:extLst>
              <a:ext uri="{FF2B5EF4-FFF2-40B4-BE49-F238E27FC236}">
                <a16:creationId xmlns:a16="http://schemas.microsoft.com/office/drawing/2014/main" id="{162A7B61-1392-4D7D-8AFF-2C8B37EC5E58}"/>
              </a:ext>
            </a:extLst>
          </p:cNvPr>
          <p:cNvSpPr txBox="1"/>
          <p:nvPr/>
        </p:nvSpPr>
        <p:spPr>
          <a:xfrm>
            <a:off x="115618" y="6369270"/>
            <a:ext cx="5644055" cy="215444"/>
          </a:xfrm>
          <a:prstGeom prst="rect">
            <a:avLst/>
          </a:prstGeom>
          <a:noFill/>
        </p:spPr>
        <p:txBody>
          <a:bodyPr wrap="square" rtlCol="0">
            <a:spAutoFit/>
          </a:bodyPr>
          <a:lstStyle/>
          <a:p>
            <a:r>
              <a:rPr lang="en-US" sz="800" dirty="0"/>
              <a:t>Carroll J, et al. Evidence-based strategies for preventing opioid overdose: What’s working in the United States. CDC. 2018.</a:t>
            </a:r>
          </a:p>
        </p:txBody>
      </p:sp>
    </p:spTree>
    <p:extLst>
      <p:ext uri="{BB962C8B-B14F-4D97-AF65-F5344CB8AC3E}">
        <p14:creationId xmlns:p14="http://schemas.microsoft.com/office/powerpoint/2010/main" val="1075241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205E01-637F-4347-9ED9-DC0518C39535}"/>
              </a:ext>
            </a:extLst>
          </p:cNvPr>
          <p:cNvSpPr>
            <a:spLocks noGrp="1"/>
          </p:cNvSpPr>
          <p:nvPr>
            <p:ph idx="1"/>
          </p:nvPr>
        </p:nvSpPr>
        <p:spPr>
          <a:xfrm>
            <a:off x="288758" y="1502242"/>
            <a:ext cx="8226591" cy="4706053"/>
          </a:xfrm>
        </p:spPr>
        <p:txBody>
          <a:bodyPr>
            <a:normAutofit fontScale="55000" lnSpcReduction="20000"/>
          </a:bodyPr>
          <a:lstStyle/>
          <a:p>
            <a:r>
              <a:rPr lang="en-US" sz="4400" dirty="0"/>
              <a:t>Number of overdose deaths continue to rise, yet the number of opioid prescriptions are decreasing</a:t>
            </a:r>
          </a:p>
          <a:p>
            <a:r>
              <a:rPr lang="en-US" sz="4400" dirty="0"/>
              <a:t>Continue to follow best practices using the CDC and TN Pain Guidelines for managing chronic pain patients</a:t>
            </a:r>
          </a:p>
          <a:p>
            <a:r>
              <a:rPr lang="en-US" sz="4400" dirty="0"/>
              <a:t>Naloxone should be discussed and co-prescribed for patients at high-risk of overdose</a:t>
            </a:r>
          </a:p>
          <a:p>
            <a:r>
              <a:rPr lang="en-US" sz="4400" dirty="0"/>
              <a:t>MOUD access is a concern, but NP/PA’s can now prescribe with limitations in TN</a:t>
            </a:r>
          </a:p>
          <a:p>
            <a:r>
              <a:rPr lang="en-US" sz="4400" dirty="0"/>
              <a:t>The TN CSMD has clinical utility for patient management but also for comparing own prescribing history</a:t>
            </a:r>
          </a:p>
          <a:p>
            <a:r>
              <a:rPr lang="en-US" sz="4400" dirty="0"/>
              <a:t>All controlled substance prescriptions should be e-prescribed as of January 1, 2021, with some exceptions</a:t>
            </a:r>
          </a:p>
          <a:p>
            <a:r>
              <a:rPr lang="en-US" sz="4400" dirty="0"/>
              <a:t>Innovations in safety disposal and education outreach will expand</a:t>
            </a:r>
          </a:p>
          <a:p>
            <a:endParaRPr lang="en-US" dirty="0">
              <a:solidFill>
                <a:srgbClr val="FF0000"/>
              </a:solidFill>
            </a:endParaRPr>
          </a:p>
          <a:p>
            <a:endParaRPr lang="en-US" dirty="0">
              <a:solidFill>
                <a:srgbClr val="FF0000"/>
              </a:solidFill>
            </a:endParaRPr>
          </a:p>
        </p:txBody>
      </p:sp>
      <p:sp>
        <p:nvSpPr>
          <p:cNvPr id="4" name="Title 1">
            <a:extLst>
              <a:ext uri="{FF2B5EF4-FFF2-40B4-BE49-F238E27FC236}">
                <a16:creationId xmlns:a16="http://schemas.microsoft.com/office/drawing/2014/main" id="{BFD84868-6180-4453-A81C-669438BD20E9}"/>
              </a:ext>
            </a:extLst>
          </p:cNvPr>
          <p:cNvSpPr txBox="1">
            <a:spLocks/>
          </p:cNvSpPr>
          <p:nvPr/>
        </p:nvSpPr>
        <p:spPr>
          <a:xfrm>
            <a:off x="-1" y="-55755"/>
            <a:ext cx="9144000" cy="1104900"/>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Summary</a:t>
            </a:r>
          </a:p>
        </p:txBody>
      </p:sp>
      <p:sp>
        <p:nvSpPr>
          <p:cNvPr id="2" name="Rectangle 1" descr="Hill scene">
            <a:extLst>
              <a:ext uri="{FF2B5EF4-FFF2-40B4-BE49-F238E27FC236}">
                <a16:creationId xmlns:a16="http://schemas.microsoft.com/office/drawing/2014/main" id="{803E5AB0-7D78-4831-933B-66373CE35618}"/>
              </a:ext>
            </a:extLst>
          </p:cNvPr>
          <p:cNvSpPr/>
          <p:nvPr/>
        </p:nvSpPr>
        <p:spPr>
          <a:xfrm>
            <a:off x="628649" y="243374"/>
            <a:ext cx="580043" cy="57348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7" name="Picture 6">
            <a:extLst>
              <a:ext uri="{FF2B5EF4-FFF2-40B4-BE49-F238E27FC236}">
                <a16:creationId xmlns:a16="http://schemas.microsoft.com/office/drawing/2014/main" id="{C7BA7CAE-A400-4813-938B-22AD85E00017}"/>
              </a:ext>
            </a:extLst>
          </p:cNvPr>
          <p:cNvPicPr>
            <a:picLocks noChangeAspect="1"/>
          </p:cNvPicPr>
          <p:nvPr/>
        </p:nvPicPr>
        <p:blipFill rotWithShape="1">
          <a:blip r:embed="rId5"/>
          <a:srcRect l="4891" t="781" r="598" b="10937"/>
          <a:stretch/>
        </p:blipFill>
        <p:spPr>
          <a:xfrm>
            <a:off x="2150879" y="164017"/>
            <a:ext cx="492951" cy="6528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descr="Downward trend">
            <a:extLst>
              <a:ext uri="{FF2B5EF4-FFF2-40B4-BE49-F238E27FC236}">
                <a16:creationId xmlns:a16="http://schemas.microsoft.com/office/drawing/2014/main" id="{02E03906-A5D6-4A75-9A42-EB058BC38489}"/>
              </a:ext>
            </a:extLst>
          </p:cNvPr>
          <p:cNvSpPr/>
          <p:nvPr/>
        </p:nvSpPr>
        <p:spPr>
          <a:xfrm>
            <a:off x="6500177" y="164019"/>
            <a:ext cx="748253" cy="69907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Rectangle 10" descr="Head with Gears">
            <a:extLst>
              <a:ext uri="{FF2B5EF4-FFF2-40B4-BE49-F238E27FC236}">
                <a16:creationId xmlns:a16="http://schemas.microsoft.com/office/drawing/2014/main" id="{A215A0B1-76B4-4046-BB2B-6364A41A4E11}"/>
              </a:ext>
            </a:extLst>
          </p:cNvPr>
          <p:cNvSpPr/>
          <p:nvPr/>
        </p:nvSpPr>
        <p:spPr>
          <a:xfrm>
            <a:off x="8190488" y="192694"/>
            <a:ext cx="649720" cy="67484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9469637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D81FB-6285-43E7-A2E1-B36F12081F7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6769293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11188-9743-4B1F-AC66-8EFC3D9D3DA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7271974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5F6E0-5D09-479F-946C-E9716A1F2E5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3029564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30C4-195A-41DB-A15C-1A0D306CADAA}"/>
              </a:ext>
            </a:extLst>
          </p:cNvPr>
          <p:cNvSpPr>
            <a:spLocks noGrp="1"/>
          </p:cNvSpPr>
          <p:nvPr>
            <p:ph type="ctrTitle"/>
          </p:nvPr>
        </p:nvSpPr>
        <p:spPr>
          <a:xfrm>
            <a:off x="685800" y="1018798"/>
            <a:ext cx="7772400" cy="1515735"/>
          </a:xfrm>
        </p:spPr>
        <p:txBody>
          <a:bodyPr/>
          <a:lstStyle/>
          <a:p>
            <a:r>
              <a:rPr lang="en-US" dirty="0"/>
              <a:t>Questions?</a:t>
            </a:r>
          </a:p>
        </p:txBody>
      </p:sp>
      <p:sp>
        <p:nvSpPr>
          <p:cNvPr id="3" name="Subtitle 2">
            <a:extLst>
              <a:ext uri="{FF2B5EF4-FFF2-40B4-BE49-F238E27FC236}">
                <a16:creationId xmlns:a16="http://schemas.microsoft.com/office/drawing/2014/main" id="{C8FDE89D-FDC4-41CF-827F-47515F190773}"/>
              </a:ext>
            </a:extLst>
          </p:cNvPr>
          <p:cNvSpPr>
            <a:spLocks noGrp="1"/>
          </p:cNvSpPr>
          <p:nvPr>
            <p:ph type="subTitle" idx="1"/>
          </p:nvPr>
        </p:nvSpPr>
        <p:spPr>
          <a:xfrm>
            <a:off x="1143000" y="2708660"/>
            <a:ext cx="6858000" cy="2777741"/>
          </a:xfrm>
        </p:spPr>
        <p:txBody>
          <a:bodyPr>
            <a:normAutofit/>
          </a:bodyPr>
          <a:lstStyle/>
          <a:p>
            <a:r>
              <a:rPr lang="en-US" sz="2800" dirty="0"/>
              <a:t>Tyler Dougherty, PharmD, BCACP</a:t>
            </a:r>
          </a:p>
          <a:p>
            <a:r>
              <a:rPr lang="en-US" sz="2800" dirty="0"/>
              <a:t>Assistant Professor of Pharmacy Practice </a:t>
            </a:r>
          </a:p>
          <a:p>
            <a:r>
              <a:rPr lang="en-US" sz="2800" dirty="0"/>
              <a:t>South College School of Pharmacy</a:t>
            </a:r>
          </a:p>
          <a:p>
            <a:r>
              <a:rPr lang="en-US" sz="2800" dirty="0">
                <a:hlinkClick r:id="rId3"/>
              </a:rPr>
              <a:t>tdougherty@south.edu</a:t>
            </a:r>
            <a:endParaRPr lang="en-US" sz="2800" dirty="0"/>
          </a:p>
          <a:p>
            <a:endParaRPr lang="en-US" sz="4400" dirty="0"/>
          </a:p>
          <a:p>
            <a:endParaRPr lang="en-US" dirty="0"/>
          </a:p>
        </p:txBody>
      </p:sp>
      <p:sp>
        <p:nvSpPr>
          <p:cNvPr id="4" name="Title 1">
            <a:extLst>
              <a:ext uri="{FF2B5EF4-FFF2-40B4-BE49-F238E27FC236}">
                <a16:creationId xmlns:a16="http://schemas.microsoft.com/office/drawing/2014/main" id="{896DBC40-0E79-4398-8C4E-0591D082F849}"/>
              </a:ext>
            </a:extLst>
          </p:cNvPr>
          <p:cNvSpPr txBox="1">
            <a:spLocks/>
          </p:cNvSpPr>
          <p:nvPr/>
        </p:nvSpPr>
        <p:spPr>
          <a:xfrm>
            <a:off x="0" y="0"/>
            <a:ext cx="9144000" cy="1104900"/>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chemeClr val="bg1"/>
              </a:solidFill>
              <a:latin typeface="+mn-lt"/>
            </a:endParaRPr>
          </a:p>
        </p:txBody>
      </p:sp>
      <p:sp>
        <p:nvSpPr>
          <p:cNvPr id="5" name="Rectangle 4" descr="Hill scene">
            <a:extLst>
              <a:ext uri="{FF2B5EF4-FFF2-40B4-BE49-F238E27FC236}">
                <a16:creationId xmlns:a16="http://schemas.microsoft.com/office/drawing/2014/main" id="{EE774263-67F2-413A-89EC-6D7E9DA61FBF}"/>
              </a:ext>
            </a:extLst>
          </p:cNvPr>
          <p:cNvSpPr/>
          <p:nvPr/>
        </p:nvSpPr>
        <p:spPr>
          <a:xfrm>
            <a:off x="628649" y="243374"/>
            <a:ext cx="580043" cy="57348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6" name="Picture 5">
            <a:extLst>
              <a:ext uri="{FF2B5EF4-FFF2-40B4-BE49-F238E27FC236}">
                <a16:creationId xmlns:a16="http://schemas.microsoft.com/office/drawing/2014/main" id="{D7EF3594-E5A6-4184-99DA-69F808D21F60}"/>
              </a:ext>
            </a:extLst>
          </p:cNvPr>
          <p:cNvPicPr>
            <a:picLocks noChangeAspect="1"/>
          </p:cNvPicPr>
          <p:nvPr/>
        </p:nvPicPr>
        <p:blipFill rotWithShape="1">
          <a:blip r:embed="rId6"/>
          <a:srcRect l="4891" t="781" r="598" b="10937"/>
          <a:stretch/>
        </p:blipFill>
        <p:spPr>
          <a:xfrm>
            <a:off x="2150879" y="164017"/>
            <a:ext cx="492951" cy="6528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descr="Downward trend">
            <a:extLst>
              <a:ext uri="{FF2B5EF4-FFF2-40B4-BE49-F238E27FC236}">
                <a16:creationId xmlns:a16="http://schemas.microsoft.com/office/drawing/2014/main" id="{A58028CD-36F3-4E99-9191-830F4CFB99FF}"/>
              </a:ext>
            </a:extLst>
          </p:cNvPr>
          <p:cNvSpPr/>
          <p:nvPr/>
        </p:nvSpPr>
        <p:spPr>
          <a:xfrm>
            <a:off x="6500177" y="164019"/>
            <a:ext cx="748253" cy="69907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Rectangle 7" descr="Head with Gears">
            <a:extLst>
              <a:ext uri="{FF2B5EF4-FFF2-40B4-BE49-F238E27FC236}">
                <a16:creationId xmlns:a16="http://schemas.microsoft.com/office/drawing/2014/main" id="{B609B34C-963A-4D3C-AF8B-830B7DF9645E}"/>
              </a:ext>
            </a:extLst>
          </p:cNvPr>
          <p:cNvSpPr/>
          <p:nvPr/>
        </p:nvSpPr>
        <p:spPr>
          <a:xfrm>
            <a:off x="8190488" y="192694"/>
            <a:ext cx="649720" cy="67484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55994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50017B-888A-4BCE-9F33-8B8981681AD8}"/>
              </a:ext>
            </a:extLst>
          </p:cNvPr>
          <p:cNvSpPr txBox="1">
            <a:spLocks/>
          </p:cNvSpPr>
          <p:nvPr/>
        </p:nvSpPr>
        <p:spPr>
          <a:xfrm>
            <a:off x="0" y="3"/>
            <a:ext cx="9144000" cy="935421"/>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COVID-19: Increase in Overdose</a:t>
            </a:r>
          </a:p>
        </p:txBody>
      </p:sp>
      <p:sp>
        <p:nvSpPr>
          <p:cNvPr id="8" name="Rectangle 7" descr="Hill scene">
            <a:extLst>
              <a:ext uri="{FF2B5EF4-FFF2-40B4-BE49-F238E27FC236}">
                <a16:creationId xmlns:a16="http://schemas.microsoft.com/office/drawing/2014/main" id="{871FCA05-DEBB-441E-A7E2-E4635E99A328}"/>
              </a:ext>
            </a:extLst>
          </p:cNvPr>
          <p:cNvSpPr/>
          <p:nvPr/>
        </p:nvSpPr>
        <p:spPr>
          <a:xfrm>
            <a:off x="8370979" y="343161"/>
            <a:ext cx="496695" cy="506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874D349D-C65B-4F6D-A89B-9D0C886FA3C8}"/>
              </a:ext>
            </a:extLst>
          </p:cNvPr>
          <p:cNvSpPr txBox="1"/>
          <p:nvPr/>
        </p:nvSpPr>
        <p:spPr>
          <a:xfrm>
            <a:off x="63066" y="6538912"/>
            <a:ext cx="9080937" cy="215444"/>
          </a:xfrm>
          <a:prstGeom prst="rect">
            <a:avLst/>
          </a:prstGeom>
          <a:noFill/>
        </p:spPr>
        <p:txBody>
          <a:bodyPr wrap="square" rtlCol="0">
            <a:spAutoFit/>
          </a:bodyPr>
          <a:lstStyle/>
          <a:p>
            <a:r>
              <a:rPr lang="en-US" sz="800" dirty="0">
                <a:solidFill>
                  <a:srgbClr val="000000"/>
                </a:solidFill>
                <a:latin typeface="Open Sans"/>
              </a:rPr>
              <a:t>Ahmad FB, </a:t>
            </a:r>
            <a:r>
              <a:rPr lang="en-US" sz="800" dirty="0" err="1">
                <a:solidFill>
                  <a:srgbClr val="000000"/>
                </a:solidFill>
                <a:latin typeface="Open Sans"/>
              </a:rPr>
              <a:t>Rossen</a:t>
            </a:r>
            <a:r>
              <a:rPr lang="en-US" sz="800" dirty="0">
                <a:solidFill>
                  <a:srgbClr val="000000"/>
                </a:solidFill>
                <a:latin typeface="Open Sans"/>
              </a:rPr>
              <a:t> LM, Sutton P. Provisional drug overdose death counts. National Center for Health Statistics. 2020. https://www.cdc.gov/nchs/nvss/vsrr/drug-overdose-data.htm</a:t>
            </a:r>
            <a:endParaRPr lang="en-US" sz="800" dirty="0"/>
          </a:p>
        </p:txBody>
      </p:sp>
      <p:pic>
        <p:nvPicPr>
          <p:cNvPr id="4" name="Picture 3">
            <a:extLst>
              <a:ext uri="{FF2B5EF4-FFF2-40B4-BE49-F238E27FC236}">
                <a16:creationId xmlns:a16="http://schemas.microsoft.com/office/drawing/2014/main" id="{862AE34C-B8C8-41C3-BF1D-D8C8C3E8039D}"/>
              </a:ext>
            </a:extLst>
          </p:cNvPr>
          <p:cNvPicPr>
            <a:picLocks noChangeAspect="1"/>
          </p:cNvPicPr>
          <p:nvPr/>
        </p:nvPicPr>
        <p:blipFill>
          <a:blip r:embed="rId5"/>
          <a:stretch>
            <a:fillRect/>
          </a:stretch>
        </p:blipFill>
        <p:spPr>
          <a:xfrm>
            <a:off x="701336" y="1065320"/>
            <a:ext cx="7539423" cy="5559366"/>
          </a:xfrm>
          <a:prstGeom prst="rect">
            <a:avLst/>
          </a:prstGeom>
        </p:spPr>
      </p:pic>
    </p:spTree>
    <p:extLst>
      <p:ext uri="{BB962C8B-B14F-4D97-AF65-F5344CB8AC3E}">
        <p14:creationId xmlns:p14="http://schemas.microsoft.com/office/powerpoint/2010/main" val="408077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1EEAD-5B79-4586-8E35-4F1AD720D893}"/>
              </a:ext>
            </a:extLst>
          </p:cNvPr>
          <p:cNvPicPr>
            <a:picLocks noChangeAspect="1"/>
          </p:cNvPicPr>
          <p:nvPr/>
        </p:nvPicPr>
        <p:blipFill>
          <a:blip r:embed="rId3"/>
          <a:stretch>
            <a:fillRect/>
          </a:stretch>
        </p:blipFill>
        <p:spPr>
          <a:xfrm>
            <a:off x="1855076" y="1230806"/>
            <a:ext cx="5433848" cy="4981027"/>
          </a:xfrm>
          <a:prstGeom prst="rect">
            <a:avLst/>
          </a:prstGeom>
        </p:spPr>
      </p:pic>
      <p:sp>
        <p:nvSpPr>
          <p:cNvPr id="5" name="TextBox 4">
            <a:extLst>
              <a:ext uri="{FF2B5EF4-FFF2-40B4-BE49-F238E27FC236}">
                <a16:creationId xmlns:a16="http://schemas.microsoft.com/office/drawing/2014/main" id="{5DC9CF13-39FE-4DEF-81ED-B1D269ECFEE4}"/>
              </a:ext>
            </a:extLst>
          </p:cNvPr>
          <p:cNvSpPr txBox="1"/>
          <p:nvPr/>
        </p:nvSpPr>
        <p:spPr>
          <a:xfrm>
            <a:off x="168169" y="6492875"/>
            <a:ext cx="8755117" cy="369332"/>
          </a:xfrm>
          <a:prstGeom prst="rect">
            <a:avLst/>
          </a:prstGeom>
          <a:noFill/>
        </p:spPr>
        <p:txBody>
          <a:bodyPr wrap="square" rtlCol="0">
            <a:spAutoFit/>
          </a:bodyPr>
          <a:lstStyle/>
          <a:p>
            <a:r>
              <a:rPr lang="en-US" sz="900" dirty="0"/>
              <a:t>Wainwright JJ, et al. Analysis of drug test results before and after the US declaration of a national emergency concerning the COVID-19 outbreak. September 18, 2020. doi:10.1001/jama.2020.17694</a:t>
            </a:r>
          </a:p>
        </p:txBody>
      </p:sp>
      <p:sp>
        <p:nvSpPr>
          <p:cNvPr id="6" name="Title 1">
            <a:extLst>
              <a:ext uri="{FF2B5EF4-FFF2-40B4-BE49-F238E27FC236}">
                <a16:creationId xmlns:a16="http://schemas.microsoft.com/office/drawing/2014/main" id="{BE51C70C-7C8F-40B8-9522-6D4C1B5BDD79}"/>
              </a:ext>
            </a:extLst>
          </p:cNvPr>
          <p:cNvSpPr txBox="1">
            <a:spLocks/>
          </p:cNvSpPr>
          <p:nvPr/>
        </p:nvSpPr>
        <p:spPr>
          <a:xfrm>
            <a:off x="0" y="1"/>
            <a:ext cx="9144000" cy="1051035"/>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COVID-19: Increase in SUD</a:t>
            </a:r>
          </a:p>
        </p:txBody>
      </p:sp>
      <p:sp>
        <p:nvSpPr>
          <p:cNvPr id="8" name="Rectangle 7" descr="Hill scene">
            <a:extLst>
              <a:ext uri="{FF2B5EF4-FFF2-40B4-BE49-F238E27FC236}">
                <a16:creationId xmlns:a16="http://schemas.microsoft.com/office/drawing/2014/main" id="{8A37FF87-A2E1-4F86-A4BF-BD4A65095D89}"/>
              </a:ext>
            </a:extLst>
          </p:cNvPr>
          <p:cNvSpPr/>
          <p:nvPr/>
        </p:nvSpPr>
        <p:spPr>
          <a:xfrm>
            <a:off x="8370979" y="343161"/>
            <a:ext cx="496695" cy="50664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A778A7BB-9846-4D6E-8E9D-373A2D820644}"/>
              </a:ext>
            </a:extLst>
          </p:cNvPr>
          <p:cNvSpPr/>
          <p:nvPr/>
        </p:nvSpPr>
        <p:spPr>
          <a:xfrm>
            <a:off x="1576553" y="5223643"/>
            <a:ext cx="5980387" cy="988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876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77D6CE-7E94-4FD2-A0B2-D950EA5B860B}"/>
              </a:ext>
            </a:extLst>
          </p:cNvPr>
          <p:cNvSpPr>
            <a:spLocks noGrp="1"/>
          </p:cNvSpPr>
          <p:nvPr>
            <p:ph type="title"/>
          </p:nvPr>
        </p:nvSpPr>
        <p:spPr>
          <a:xfrm>
            <a:off x="0" y="1"/>
            <a:ext cx="9144000" cy="1051035"/>
          </a:xfrm>
          <a:solidFill>
            <a:schemeClr val="accent3">
              <a:lumMod val="50000"/>
            </a:schemeClr>
          </a:solidFill>
        </p:spPr>
        <p:txBody>
          <a:bodyPr/>
          <a:lstStyle/>
          <a:p>
            <a:pPr algn="ctr"/>
            <a:r>
              <a:rPr lang="en-US" b="1" dirty="0">
                <a:solidFill>
                  <a:schemeClr val="bg1"/>
                </a:solidFill>
                <a:latin typeface="+mn-lt"/>
              </a:rPr>
              <a:t>National Landscape</a:t>
            </a:r>
          </a:p>
        </p:txBody>
      </p:sp>
      <p:sp>
        <p:nvSpPr>
          <p:cNvPr id="3" name="Content Placeholder 2">
            <a:extLst>
              <a:ext uri="{FF2B5EF4-FFF2-40B4-BE49-F238E27FC236}">
                <a16:creationId xmlns:a16="http://schemas.microsoft.com/office/drawing/2014/main" id="{3D1A26F9-16EC-402A-B97A-0ABC8A1A1A7D}"/>
              </a:ext>
            </a:extLst>
          </p:cNvPr>
          <p:cNvSpPr>
            <a:spLocks noGrp="1"/>
          </p:cNvSpPr>
          <p:nvPr>
            <p:ph idx="1"/>
          </p:nvPr>
        </p:nvSpPr>
        <p:spPr>
          <a:xfrm>
            <a:off x="261990" y="1443500"/>
            <a:ext cx="8620020" cy="4351339"/>
          </a:xfrm>
        </p:spPr>
        <p:txBody>
          <a:bodyPr>
            <a:normAutofit fontScale="85000" lnSpcReduction="20000"/>
          </a:bodyPr>
          <a:lstStyle/>
          <a:p>
            <a:r>
              <a:rPr lang="en-US" u="sng" dirty="0"/>
              <a:t>100,306 drug overdose deaths (estimated, through April 2021)</a:t>
            </a:r>
          </a:p>
          <a:p>
            <a:r>
              <a:rPr lang="en-US" u="sng" dirty="0"/>
              <a:t>75,673 opioid overdose deaths (estimated, through April 2021)</a:t>
            </a:r>
          </a:p>
          <a:p>
            <a:r>
              <a:rPr lang="en-US" dirty="0"/>
              <a:t>70,630 drug overdose deaths in 2019 (4.3% increase)</a:t>
            </a:r>
          </a:p>
          <a:p>
            <a:r>
              <a:rPr lang="en-US" dirty="0"/>
              <a:t>49,860 overdose deaths related to opioids (70.6%)</a:t>
            </a:r>
          </a:p>
          <a:p>
            <a:r>
              <a:rPr lang="en-US" dirty="0"/>
              <a:t>153,260,450 opioid prescriptions dispensed by retail pharmacies (down from 168,158,611 in 2018)</a:t>
            </a:r>
          </a:p>
          <a:p>
            <a:r>
              <a:rPr lang="en-US" dirty="0"/>
              <a:t>Approximately 15,000 people die annually from prescription opioid overdose (41/day)</a:t>
            </a:r>
          </a:p>
          <a:p>
            <a:pPr lvl="1"/>
            <a:r>
              <a:rPr lang="en-US" dirty="0"/>
              <a:t>Largely remained unchanged</a:t>
            </a:r>
          </a:p>
          <a:p>
            <a:r>
              <a:rPr lang="en-US" dirty="0"/>
              <a:t>Heroin overdose death rates have largely remained unchanged</a:t>
            </a:r>
          </a:p>
          <a:p>
            <a:r>
              <a:rPr lang="en-US" dirty="0"/>
              <a:t>36,659 overdose deaths involved synthetic opioids (51.5%)</a:t>
            </a:r>
          </a:p>
          <a:p>
            <a:pPr lvl="1"/>
            <a:r>
              <a:rPr lang="en-US" dirty="0"/>
              <a:t>1,040% rate increase from 2013-2019</a:t>
            </a:r>
          </a:p>
        </p:txBody>
      </p:sp>
      <p:sp>
        <p:nvSpPr>
          <p:cNvPr id="2" name="TextBox 1">
            <a:extLst>
              <a:ext uri="{FF2B5EF4-FFF2-40B4-BE49-F238E27FC236}">
                <a16:creationId xmlns:a16="http://schemas.microsoft.com/office/drawing/2014/main" id="{906BF31D-6B80-4443-BD5D-C2CA3604233F}"/>
              </a:ext>
            </a:extLst>
          </p:cNvPr>
          <p:cNvSpPr txBox="1"/>
          <p:nvPr/>
        </p:nvSpPr>
        <p:spPr>
          <a:xfrm>
            <a:off x="0" y="5964565"/>
            <a:ext cx="8934915" cy="707886"/>
          </a:xfrm>
          <a:prstGeom prst="rect">
            <a:avLst/>
          </a:prstGeom>
          <a:noFill/>
        </p:spPr>
        <p:txBody>
          <a:bodyPr wrap="square" rtlCol="0">
            <a:spAutoFit/>
          </a:bodyPr>
          <a:lstStyle/>
          <a:p>
            <a:r>
              <a:rPr lang="en-US" sz="1000" dirty="0">
                <a:solidFill>
                  <a:srgbClr val="000000"/>
                </a:solidFill>
                <a:latin typeface="Open Sans"/>
              </a:rPr>
              <a:t>Wilson N, </a:t>
            </a:r>
            <a:r>
              <a:rPr lang="en-US" sz="1000" dirty="0" err="1">
                <a:solidFill>
                  <a:srgbClr val="000000"/>
                </a:solidFill>
                <a:latin typeface="Open Sans"/>
              </a:rPr>
              <a:t>Kariisa</a:t>
            </a:r>
            <a:r>
              <a:rPr lang="en-US" sz="1000" dirty="0">
                <a:solidFill>
                  <a:srgbClr val="000000"/>
                </a:solidFill>
                <a:latin typeface="Open Sans"/>
              </a:rPr>
              <a:t> M, Seth P, Smith H IV, Davis NL. Drug and Opioid-Involved Overdose Deaths — United States, 2017–2018. MMWR </a:t>
            </a:r>
            <a:r>
              <a:rPr lang="en-US" sz="1000" dirty="0" err="1">
                <a:solidFill>
                  <a:srgbClr val="000000"/>
                </a:solidFill>
                <a:latin typeface="Open Sans"/>
              </a:rPr>
              <a:t>Morb</a:t>
            </a:r>
            <a:r>
              <a:rPr lang="en-US" sz="1000" dirty="0">
                <a:solidFill>
                  <a:srgbClr val="000000"/>
                </a:solidFill>
                <a:latin typeface="Open Sans"/>
              </a:rPr>
              <a:t> Mortal </a:t>
            </a:r>
            <a:r>
              <a:rPr lang="en-US" sz="1000" dirty="0" err="1">
                <a:solidFill>
                  <a:srgbClr val="000000"/>
                </a:solidFill>
                <a:latin typeface="Open Sans"/>
              </a:rPr>
              <a:t>Wkly</a:t>
            </a:r>
            <a:r>
              <a:rPr lang="en-US" sz="1000" dirty="0">
                <a:solidFill>
                  <a:srgbClr val="000000"/>
                </a:solidFill>
                <a:latin typeface="Open Sans"/>
              </a:rPr>
              <a:t> Rep 2020;69:290–297. DOI: </a:t>
            </a:r>
            <a:r>
              <a:rPr lang="en-US" sz="1000" u="sng" dirty="0">
                <a:solidFill>
                  <a:srgbClr val="075290"/>
                </a:solidFill>
                <a:latin typeface="Open Sans"/>
                <a:hlinkClick r:id="rId3"/>
              </a:rPr>
              <a:t>http://dx.doi.org/10.15585/mmwr.mm6911a4</a:t>
            </a:r>
            <a:r>
              <a:rPr lang="en-US" sz="1000" dirty="0">
                <a:solidFill>
                  <a:srgbClr val="075290"/>
                </a:solidFill>
                <a:latin typeface="Open Sans"/>
                <a:hlinkClick r:id="rId3"/>
              </a:rPr>
              <a:t>external icon</a:t>
            </a:r>
            <a:r>
              <a:rPr lang="en-US" sz="1000" dirty="0">
                <a:solidFill>
                  <a:srgbClr val="000000"/>
                </a:solidFill>
                <a:latin typeface="Open Sans"/>
              </a:rPr>
              <a:t>.</a:t>
            </a:r>
          </a:p>
          <a:p>
            <a:r>
              <a:rPr lang="en-US" sz="1000" dirty="0">
                <a:solidFill>
                  <a:srgbClr val="000000"/>
                </a:solidFill>
                <a:latin typeface="Open Sans"/>
              </a:rPr>
              <a:t>Centers for Disease Control and Prevention. Drug Overdose Deaths in the US Top 100,000 Annually. </a:t>
            </a:r>
            <a:r>
              <a:rPr lang="en-US" sz="1000" dirty="0">
                <a:solidFill>
                  <a:srgbClr val="000000"/>
                </a:solidFill>
                <a:latin typeface="Open Sans"/>
                <a:hlinkClick r:id="rId4"/>
              </a:rPr>
              <a:t>https://www.cdc.gov/nchs/pressroom/nchs_press_releases/2021/20211117.htm</a:t>
            </a:r>
            <a:r>
              <a:rPr lang="en-US" sz="1000" dirty="0">
                <a:solidFill>
                  <a:srgbClr val="000000"/>
                </a:solidFill>
                <a:latin typeface="Open Sans"/>
              </a:rPr>
              <a:t> </a:t>
            </a:r>
            <a:endParaRPr lang="en-US" sz="1000" dirty="0"/>
          </a:p>
        </p:txBody>
      </p:sp>
      <p:sp>
        <p:nvSpPr>
          <p:cNvPr id="6" name="Rectangle 5" descr="Hill scene">
            <a:extLst>
              <a:ext uri="{FF2B5EF4-FFF2-40B4-BE49-F238E27FC236}">
                <a16:creationId xmlns:a16="http://schemas.microsoft.com/office/drawing/2014/main" id="{C3D9D736-8E20-4AF3-8195-1716C3C7ACDC}"/>
              </a:ext>
            </a:extLst>
          </p:cNvPr>
          <p:cNvSpPr/>
          <p:nvPr/>
        </p:nvSpPr>
        <p:spPr>
          <a:xfrm>
            <a:off x="8370979" y="343161"/>
            <a:ext cx="496695" cy="50664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660045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B15024-C8B9-460A-93D9-69BA29E1C906}"/>
              </a:ext>
            </a:extLst>
          </p:cNvPr>
          <p:cNvPicPr>
            <a:picLocks noChangeAspect="1"/>
          </p:cNvPicPr>
          <p:nvPr/>
        </p:nvPicPr>
        <p:blipFill>
          <a:blip r:embed="rId3"/>
          <a:stretch>
            <a:fillRect/>
          </a:stretch>
        </p:blipFill>
        <p:spPr>
          <a:xfrm>
            <a:off x="304315" y="920270"/>
            <a:ext cx="8640901" cy="5156680"/>
          </a:xfrm>
          <a:prstGeom prst="rect">
            <a:avLst/>
          </a:prstGeom>
        </p:spPr>
      </p:pic>
      <p:sp>
        <p:nvSpPr>
          <p:cNvPr id="4" name="TextBox 3">
            <a:extLst>
              <a:ext uri="{FF2B5EF4-FFF2-40B4-BE49-F238E27FC236}">
                <a16:creationId xmlns:a16="http://schemas.microsoft.com/office/drawing/2014/main" id="{EEF9AC44-5AB3-4EB2-9D82-825D39437441}"/>
              </a:ext>
            </a:extLst>
          </p:cNvPr>
          <p:cNvSpPr txBox="1"/>
          <p:nvPr/>
        </p:nvSpPr>
        <p:spPr>
          <a:xfrm>
            <a:off x="304315" y="6350169"/>
            <a:ext cx="8494004" cy="507831"/>
          </a:xfrm>
          <a:prstGeom prst="rect">
            <a:avLst/>
          </a:prstGeom>
          <a:noFill/>
        </p:spPr>
        <p:txBody>
          <a:bodyPr wrap="square" rtlCol="0">
            <a:spAutoFit/>
          </a:bodyPr>
          <a:lstStyle/>
          <a:p>
            <a:r>
              <a:rPr lang="en-US" sz="900" b="0" i="0" dirty="0">
                <a:solidFill>
                  <a:srgbClr val="000000"/>
                </a:solidFill>
                <a:effectLst/>
                <a:latin typeface="Open Sans" panose="020B0606030504020204" pitchFamily="34" charset="0"/>
              </a:rPr>
              <a:t>Mattson CL, </a:t>
            </a:r>
            <a:r>
              <a:rPr lang="en-US" sz="900" b="0" i="0" dirty="0" err="1">
                <a:solidFill>
                  <a:srgbClr val="000000"/>
                </a:solidFill>
                <a:effectLst/>
                <a:latin typeface="Open Sans" panose="020B0606030504020204" pitchFamily="34" charset="0"/>
              </a:rPr>
              <a:t>Tanz</a:t>
            </a:r>
            <a:r>
              <a:rPr lang="en-US" sz="900" b="0" i="0" dirty="0">
                <a:solidFill>
                  <a:srgbClr val="000000"/>
                </a:solidFill>
                <a:effectLst/>
                <a:latin typeface="Open Sans" panose="020B0606030504020204" pitchFamily="34" charset="0"/>
              </a:rPr>
              <a:t> LJ, Quinn K, </a:t>
            </a:r>
            <a:r>
              <a:rPr lang="en-US" sz="900" b="0" i="0" dirty="0" err="1">
                <a:solidFill>
                  <a:srgbClr val="000000"/>
                </a:solidFill>
                <a:effectLst/>
                <a:latin typeface="Open Sans" panose="020B0606030504020204" pitchFamily="34" charset="0"/>
              </a:rPr>
              <a:t>Kariisa</a:t>
            </a:r>
            <a:r>
              <a:rPr lang="en-US" sz="900" b="0" i="0" dirty="0">
                <a:solidFill>
                  <a:srgbClr val="000000"/>
                </a:solidFill>
                <a:effectLst/>
                <a:latin typeface="Open Sans" panose="020B0606030504020204" pitchFamily="34" charset="0"/>
              </a:rPr>
              <a:t> M, Patel P, Davis NL. Trends and Geographic Patterns in Drug and Synthetic Opioid Overdose Deaths — United States, 2013–2019. MMWR </a:t>
            </a:r>
            <a:r>
              <a:rPr lang="en-US" sz="900" b="0" i="0" dirty="0" err="1">
                <a:solidFill>
                  <a:srgbClr val="000000"/>
                </a:solidFill>
                <a:effectLst/>
                <a:latin typeface="Open Sans" panose="020B0606030504020204" pitchFamily="34" charset="0"/>
              </a:rPr>
              <a:t>Morb</a:t>
            </a:r>
            <a:r>
              <a:rPr lang="en-US" sz="900" b="0" i="0" dirty="0">
                <a:solidFill>
                  <a:srgbClr val="000000"/>
                </a:solidFill>
                <a:effectLst/>
                <a:latin typeface="Open Sans" panose="020B0606030504020204" pitchFamily="34" charset="0"/>
              </a:rPr>
              <a:t> Mortal </a:t>
            </a:r>
            <a:r>
              <a:rPr lang="en-US" sz="900" b="0" i="0" dirty="0" err="1">
                <a:solidFill>
                  <a:srgbClr val="000000"/>
                </a:solidFill>
                <a:effectLst/>
                <a:latin typeface="Open Sans" panose="020B0606030504020204" pitchFamily="34" charset="0"/>
              </a:rPr>
              <a:t>Wkly</a:t>
            </a:r>
            <a:r>
              <a:rPr lang="en-US" sz="900" b="0" i="0" dirty="0">
                <a:solidFill>
                  <a:srgbClr val="000000"/>
                </a:solidFill>
                <a:effectLst/>
                <a:latin typeface="Open Sans" panose="020B0606030504020204" pitchFamily="34" charset="0"/>
              </a:rPr>
              <a:t> Rep 2021;70:202–207. DOI: </a:t>
            </a:r>
            <a:r>
              <a:rPr lang="en-US" sz="900" b="0" i="0" u="sng" dirty="0">
                <a:solidFill>
                  <a:srgbClr val="075290"/>
                </a:solidFill>
                <a:effectLst/>
                <a:latin typeface="Open Sans" panose="020B0606030504020204" pitchFamily="34" charset="0"/>
                <a:hlinkClick r:id="rId4"/>
              </a:rPr>
              <a:t>http://dx.doi.org/10.15585/mmwr.mm7006a4</a:t>
            </a:r>
            <a:r>
              <a:rPr lang="en-US" sz="900" b="0" i="0" u="none" strike="noStrike" dirty="0">
                <a:solidFill>
                  <a:srgbClr val="075290"/>
                </a:solidFill>
                <a:effectLst/>
                <a:latin typeface="Open Sans" panose="020B0606030504020204" pitchFamily="34" charset="0"/>
                <a:hlinkClick r:id="rId4"/>
              </a:rPr>
              <a:t>external icon</a:t>
            </a:r>
            <a:br>
              <a:rPr lang="en-US" sz="900" dirty="0"/>
            </a:br>
            <a:endParaRPr lang="en-US" sz="900" dirty="0"/>
          </a:p>
        </p:txBody>
      </p:sp>
      <p:sp>
        <p:nvSpPr>
          <p:cNvPr id="6" name="Title 1">
            <a:extLst>
              <a:ext uri="{FF2B5EF4-FFF2-40B4-BE49-F238E27FC236}">
                <a16:creationId xmlns:a16="http://schemas.microsoft.com/office/drawing/2014/main" id="{9E3A1AFD-67BA-4A73-8C4B-689C195627DF}"/>
              </a:ext>
            </a:extLst>
          </p:cNvPr>
          <p:cNvSpPr txBox="1">
            <a:spLocks/>
          </p:cNvSpPr>
          <p:nvPr/>
        </p:nvSpPr>
        <p:spPr>
          <a:xfrm>
            <a:off x="0" y="1"/>
            <a:ext cx="9144000" cy="869795"/>
          </a:xfrm>
          <a:prstGeom prst="rect">
            <a:avLst/>
          </a:prstGeom>
          <a:solidFill>
            <a:schemeClr val="accent3">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National Landscape</a:t>
            </a:r>
          </a:p>
        </p:txBody>
      </p:sp>
    </p:spTree>
    <p:extLst>
      <p:ext uri="{BB962C8B-B14F-4D97-AF65-F5344CB8AC3E}">
        <p14:creationId xmlns:p14="http://schemas.microsoft.com/office/powerpoint/2010/main" val="61370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37C01-AEC1-4570-BD4D-C83371F7431D}"/>
              </a:ext>
            </a:extLst>
          </p:cNvPr>
          <p:cNvPicPr>
            <a:picLocks noChangeAspect="1"/>
          </p:cNvPicPr>
          <p:nvPr/>
        </p:nvPicPr>
        <p:blipFill>
          <a:blip r:embed="rId3"/>
          <a:stretch>
            <a:fillRect/>
          </a:stretch>
        </p:blipFill>
        <p:spPr>
          <a:xfrm>
            <a:off x="243779" y="1066801"/>
            <a:ext cx="8656441" cy="5048250"/>
          </a:xfrm>
          <a:prstGeom prst="rect">
            <a:avLst/>
          </a:prstGeom>
        </p:spPr>
      </p:pic>
      <p:sp>
        <p:nvSpPr>
          <p:cNvPr id="4" name="Title 1">
            <a:extLst>
              <a:ext uri="{FF2B5EF4-FFF2-40B4-BE49-F238E27FC236}">
                <a16:creationId xmlns:a16="http://schemas.microsoft.com/office/drawing/2014/main" id="{7C353B1B-753E-484D-AEFA-E5B5213934E8}"/>
              </a:ext>
            </a:extLst>
          </p:cNvPr>
          <p:cNvSpPr txBox="1">
            <a:spLocks/>
          </p:cNvSpPr>
          <p:nvPr/>
        </p:nvSpPr>
        <p:spPr>
          <a:xfrm>
            <a:off x="0" y="1"/>
            <a:ext cx="9144000" cy="869795"/>
          </a:xfrm>
          <a:prstGeom prst="rect">
            <a:avLst/>
          </a:prstGeom>
          <a:solidFill>
            <a:schemeClr val="accent3">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National Landscape</a:t>
            </a:r>
          </a:p>
        </p:txBody>
      </p:sp>
      <p:sp>
        <p:nvSpPr>
          <p:cNvPr id="5" name="TextBox 4">
            <a:extLst>
              <a:ext uri="{FF2B5EF4-FFF2-40B4-BE49-F238E27FC236}">
                <a16:creationId xmlns:a16="http://schemas.microsoft.com/office/drawing/2014/main" id="{DAEAB0C4-930F-421F-B189-40E86740DC8C}"/>
              </a:ext>
            </a:extLst>
          </p:cNvPr>
          <p:cNvSpPr txBox="1"/>
          <p:nvPr/>
        </p:nvSpPr>
        <p:spPr>
          <a:xfrm>
            <a:off x="304315" y="6350169"/>
            <a:ext cx="8494004" cy="507831"/>
          </a:xfrm>
          <a:prstGeom prst="rect">
            <a:avLst/>
          </a:prstGeom>
          <a:noFill/>
        </p:spPr>
        <p:txBody>
          <a:bodyPr wrap="square" rtlCol="0">
            <a:spAutoFit/>
          </a:bodyPr>
          <a:lstStyle/>
          <a:p>
            <a:r>
              <a:rPr lang="en-US" sz="900" b="0" i="0" dirty="0">
                <a:solidFill>
                  <a:srgbClr val="000000"/>
                </a:solidFill>
                <a:effectLst/>
                <a:latin typeface="Open Sans" panose="020B0606030504020204" pitchFamily="34" charset="0"/>
              </a:rPr>
              <a:t>Mattson CL, </a:t>
            </a:r>
            <a:r>
              <a:rPr lang="en-US" sz="900" b="0" i="0" dirty="0" err="1">
                <a:solidFill>
                  <a:srgbClr val="000000"/>
                </a:solidFill>
                <a:effectLst/>
                <a:latin typeface="Open Sans" panose="020B0606030504020204" pitchFamily="34" charset="0"/>
              </a:rPr>
              <a:t>Tanz</a:t>
            </a:r>
            <a:r>
              <a:rPr lang="en-US" sz="900" b="0" i="0" dirty="0">
                <a:solidFill>
                  <a:srgbClr val="000000"/>
                </a:solidFill>
                <a:effectLst/>
                <a:latin typeface="Open Sans" panose="020B0606030504020204" pitchFamily="34" charset="0"/>
              </a:rPr>
              <a:t> LJ, Quinn K, </a:t>
            </a:r>
            <a:r>
              <a:rPr lang="en-US" sz="900" b="0" i="0" dirty="0" err="1">
                <a:solidFill>
                  <a:srgbClr val="000000"/>
                </a:solidFill>
                <a:effectLst/>
                <a:latin typeface="Open Sans" panose="020B0606030504020204" pitchFamily="34" charset="0"/>
              </a:rPr>
              <a:t>Kariisa</a:t>
            </a:r>
            <a:r>
              <a:rPr lang="en-US" sz="900" b="0" i="0" dirty="0">
                <a:solidFill>
                  <a:srgbClr val="000000"/>
                </a:solidFill>
                <a:effectLst/>
                <a:latin typeface="Open Sans" panose="020B0606030504020204" pitchFamily="34" charset="0"/>
              </a:rPr>
              <a:t> M, Patel P, Davis NL. Trends and Geographic Patterns in Drug and Synthetic Opioid Overdose Deaths — United States, 2013–2019. MMWR </a:t>
            </a:r>
            <a:r>
              <a:rPr lang="en-US" sz="900" b="0" i="0" dirty="0" err="1">
                <a:solidFill>
                  <a:srgbClr val="000000"/>
                </a:solidFill>
                <a:effectLst/>
                <a:latin typeface="Open Sans" panose="020B0606030504020204" pitchFamily="34" charset="0"/>
              </a:rPr>
              <a:t>Morb</a:t>
            </a:r>
            <a:r>
              <a:rPr lang="en-US" sz="900" b="0" i="0" dirty="0">
                <a:solidFill>
                  <a:srgbClr val="000000"/>
                </a:solidFill>
                <a:effectLst/>
                <a:latin typeface="Open Sans" panose="020B0606030504020204" pitchFamily="34" charset="0"/>
              </a:rPr>
              <a:t> Mortal </a:t>
            </a:r>
            <a:r>
              <a:rPr lang="en-US" sz="900" b="0" i="0" dirty="0" err="1">
                <a:solidFill>
                  <a:srgbClr val="000000"/>
                </a:solidFill>
                <a:effectLst/>
                <a:latin typeface="Open Sans" panose="020B0606030504020204" pitchFamily="34" charset="0"/>
              </a:rPr>
              <a:t>Wkly</a:t>
            </a:r>
            <a:r>
              <a:rPr lang="en-US" sz="900" b="0" i="0" dirty="0">
                <a:solidFill>
                  <a:srgbClr val="000000"/>
                </a:solidFill>
                <a:effectLst/>
                <a:latin typeface="Open Sans" panose="020B0606030504020204" pitchFamily="34" charset="0"/>
              </a:rPr>
              <a:t> Rep 2021;70:202–207. DOI: </a:t>
            </a:r>
            <a:r>
              <a:rPr lang="en-US" sz="900" b="0" i="0" u="sng" dirty="0">
                <a:solidFill>
                  <a:srgbClr val="075290"/>
                </a:solidFill>
                <a:effectLst/>
                <a:latin typeface="Open Sans" panose="020B0606030504020204" pitchFamily="34" charset="0"/>
                <a:hlinkClick r:id="rId4"/>
              </a:rPr>
              <a:t>http://dx.doi.org/10.15585/mmwr.mm7006a4</a:t>
            </a:r>
            <a:r>
              <a:rPr lang="en-US" sz="900" b="0" i="0" u="none" strike="noStrike" dirty="0">
                <a:solidFill>
                  <a:srgbClr val="075290"/>
                </a:solidFill>
                <a:effectLst/>
                <a:latin typeface="Open Sans" panose="020B0606030504020204" pitchFamily="34" charset="0"/>
                <a:hlinkClick r:id="rId4"/>
              </a:rPr>
              <a:t>external icon</a:t>
            </a:r>
            <a:br>
              <a:rPr lang="en-US" sz="900" dirty="0"/>
            </a:br>
            <a:endParaRPr lang="en-US" sz="900" dirty="0"/>
          </a:p>
        </p:txBody>
      </p:sp>
    </p:spTree>
    <p:extLst>
      <p:ext uri="{BB962C8B-B14F-4D97-AF65-F5344CB8AC3E}">
        <p14:creationId xmlns:p14="http://schemas.microsoft.com/office/powerpoint/2010/main" val="189511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4CC10-EF65-40EC-B83A-56A338A2B43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782284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7EF4A3-AC0D-4537-9BC9-668C137B4409}"/>
              </a:ext>
            </a:extLst>
          </p:cNvPr>
          <p:cNvSpPr txBox="1">
            <a:spLocks/>
          </p:cNvSpPr>
          <p:nvPr/>
        </p:nvSpPr>
        <p:spPr>
          <a:xfrm>
            <a:off x="0" y="3"/>
            <a:ext cx="9144000" cy="1124607"/>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Overdose Deaths</a:t>
            </a:r>
          </a:p>
        </p:txBody>
      </p:sp>
      <p:sp>
        <p:nvSpPr>
          <p:cNvPr id="8" name="TextBox 7">
            <a:extLst>
              <a:ext uri="{FF2B5EF4-FFF2-40B4-BE49-F238E27FC236}">
                <a16:creationId xmlns:a16="http://schemas.microsoft.com/office/drawing/2014/main" id="{93908B9E-4351-4D55-A3FB-006DD3094E97}"/>
              </a:ext>
            </a:extLst>
          </p:cNvPr>
          <p:cNvSpPr txBox="1"/>
          <p:nvPr/>
        </p:nvSpPr>
        <p:spPr>
          <a:xfrm>
            <a:off x="0" y="6445406"/>
            <a:ext cx="9144000" cy="261610"/>
          </a:xfrm>
          <a:prstGeom prst="rect">
            <a:avLst/>
          </a:prstGeom>
          <a:noFill/>
        </p:spPr>
        <p:txBody>
          <a:bodyPr wrap="square" rtlCol="0">
            <a:spAutoFit/>
          </a:bodyPr>
          <a:lstStyle/>
          <a:p>
            <a:r>
              <a:rPr lang="en-US" sz="1100" dirty="0"/>
              <a:t>Tennessee Drug Overdose Dashboard. TN Department of Health. </a:t>
            </a:r>
            <a:r>
              <a:rPr lang="en-US" sz="1100" dirty="0">
                <a:hlinkClick r:id="rId3"/>
              </a:rPr>
              <a:t>https://www.tn.gov/health/health-program-areas/pdo/pdo/data-dashboard.html</a:t>
            </a:r>
            <a:endParaRPr lang="en-US" sz="1100" dirty="0"/>
          </a:p>
        </p:txBody>
      </p:sp>
      <p:sp>
        <p:nvSpPr>
          <p:cNvPr id="3" name="Rectangle 2" descr="Hill scene">
            <a:extLst>
              <a:ext uri="{FF2B5EF4-FFF2-40B4-BE49-F238E27FC236}">
                <a16:creationId xmlns:a16="http://schemas.microsoft.com/office/drawing/2014/main" id="{8AF95101-EFE1-4A78-85D3-0A99F7C33EF8}"/>
              </a:ext>
            </a:extLst>
          </p:cNvPr>
          <p:cNvSpPr/>
          <p:nvPr/>
        </p:nvSpPr>
        <p:spPr>
          <a:xfrm>
            <a:off x="8370979" y="343161"/>
            <a:ext cx="496695" cy="50664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aphicFrame>
        <p:nvGraphicFramePr>
          <p:cNvPr id="7" name="Chart 6">
            <a:extLst>
              <a:ext uri="{FF2B5EF4-FFF2-40B4-BE49-F238E27FC236}">
                <a16:creationId xmlns:a16="http://schemas.microsoft.com/office/drawing/2014/main" id="{FF6D157B-1AFE-409E-9BE6-DFD6AE2946DB}"/>
              </a:ext>
            </a:extLst>
          </p:cNvPr>
          <p:cNvGraphicFramePr>
            <a:graphicFrameLocks/>
          </p:cNvGraphicFramePr>
          <p:nvPr/>
        </p:nvGraphicFramePr>
        <p:xfrm>
          <a:off x="644770" y="1588476"/>
          <a:ext cx="7561384" cy="45544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9157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1A7E2-B074-4CB8-9A5D-B10690BC38CF}"/>
              </a:ext>
            </a:extLst>
          </p:cNvPr>
          <p:cNvSpPr>
            <a:spLocks noGrp="1"/>
          </p:cNvSpPr>
          <p:nvPr>
            <p:ph idx="1"/>
          </p:nvPr>
        </p:nvSpPr>
        <p:spPr>
          <a:xfrm>
            <a:off x="190501" y="1825626"/>
            <a:ext cx="8677171" cy="4351339"/>
          </a:xfrm>
        </p:spPr>
        <p:txBody>
          <a:bodyPr>
            <a:normAutofit lnSpcReduction="10000"/>
          </a:bodyPr>
          <a:lstStyle/>
          <a:p>
            <a:r>
              <a:rPr lang="en-US" dirty="0"/>
              <a:t>2,089 total overdose deaths (2019)</a:t>
            </a:r>
          </a:p>
          <a:p>
            <a:pPr lvl="1"/>
            <a:r>
              <a:rPr lang="en-US" dirty="0"/>
              <a:t>For every 1 overdose death, 12 nonfatal overdoses are identified in discharge records</a:t>
            </a:r>
          </a:p>
          <a:p>
            <a:r>
              <a:rPr lang="en-US" dirty="0"/>
              <a:t>3,032 all drug overdose deaths </a:t>
            </a:r>
            <a:r>
              <a:rPr lang="en-US" b="1" u="sng" dirty="0"/>
              <a:t>(2020)</a:t>
            </a:r>
          </a:p>
          <a:p>
            <a:r>
              <a:rPr lang="en-US" dirty="0"/>
              <a:t>1,542 deaths attributed to opioids</a:t>
            </a:r>
          </a:p>
          <a:p>
            <a:r>
              <a:rPr lang="en-US" dirty="0"/>
              <a:t>515 deaths attributed to prescription opioids (decrease for third year in a row)</a:t>
            </a:r>
          </a:p>
          <a:p>
            <a:r>
              <a:rPr lang="en-US" dirty="0"/>
              <a:t>Fentanyl involved more than half of fatal drug overdoses</a:t>
            </a:r>
            <a:endParaRPr lang="en-US" dirty="0">
              <a:solidFill>
                <a:srgbClr val="FF0000"/>
              </a:solidFill>
            </a:endParaRPr>
          </a:p>
          <a:p>
            <a:r>
              <a:rPr lang="en-US" dirty="0"/>
              <a:t>24% of opioid overdoses also had benzodiazepines associated with the report</a:t>
            </a:r>
          </a:p>
        </p:txBody>
      </p:sp>
      <p:sp>
        <p:nvSpPr>
          <p:cNvPr id="4" name="Title 1">
            <a:extLst>
              <a:ext uri="{FF2B5EF4-FFF2-40B4-BE49-F238E27FC236}">
                <a16:creationId xmlns:a16="http://schemas.microsoft.com/office/drawing/2014/main" id="{9FC17DFA-CF27-4C5A-A464-FC9370FD4C7E}"/>
              </a:ext>
            </a:extLst>
          </p:cNvPr>
          <p:cNvSpPr txBox="1">
            <a:spLocks/>
          </p:cNvSpPr>
          <p:nvPr/>
        </p:nvSpPr>
        <p:spPr>
          <a:xfrm>
            <a:off x="0" y="2"/>
            <a:ext cx="9144000" cy="119817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 </a:t>
            </a:r>
          </a:p>
        </p:txBody>
      </p:sp>
      <p:sp>
        <p:nvSpPr>
          <p:cNvPr id="8" name="TextBox 7">
            <a:extLst>
              <a:ext uri="{FF2B5EF4-FFF2-40B4-BE49-F238E27FC236}">
                <a16:creationId xmlns:a16="http://schemas.microsoft.com/office/drawing/2014/main" id="{27BFE953-787E-438C-8A1F-F72B1497B63C}"/>
              </a:ext>
            </a:extLst>
          </p:cNvPr>
          <p:cNvSpPr txBox="1"/>
          <p:nvPr/>
        </p:nvSpPr>
        <p:spPr>
          <a:xfrm>
            <a:off x="0" y="6329030"/>
            <a:ext cx="9144000" cy="461665"/>
          </a:xfrm>
          <a:prstGeom prst="rect">
            <a:avLst/>
          </a:prstGeom>
          <a:noFill/>
        </p:spPr>
        <p:txBody>
          <a:bodyPr wrap="square" rtlCol="0">
            <a:spAutoFit/>
          </a:bodyPr>
          <a:lstStyle/>
          <a:p>
            <a:r>
              <a:rPr lang="en-US" sz="1200" dirty="0"/>
              <a:t>Controlled Substance Monitoring Database: 2021 Report to the 112</a:t>
            </a:r>
            <a:r>
              <a:rPr lang="en-US" sz="1200" baseline="30000" dirty="0"/>
              <a:t>th</a:t>
            </a:r>
            <a:r>
              <a:rPr lang="en-US" sz="1200" dirty="0"/>
              <a:t> Tennessee General Assembly. March 1, 2021. https://www.tn.gov/content/dam/tn/health/healthprofboards/csmd/2021-CSMD-Annual-Report.pdf</a:t>
            </a:r>
          </a:p>
        </p:txBody>
      </p:sp>
      <p:sp>
        <p:nvSpPr>
          <p:cNvPr id="6" name="Rectangle 5" descr="Hill scene">
            <a:extLst>
              <a:ext uri="{FF2B5EF4-FFF2-40B4-BE49-F238E27FC236}">
                <a16:creationId xmlns:a16="http://schemas.microsoft.com/office/drawing/2014/main" id="{A891738A-234E-49E6-A102-985E1CC9D0DB}"/>
              </a:ext>
            </a:extLst>
          </p:cNvPr>
          <p:cNvSpPr/>
          <p:nvPr/>
        </p:nvSpPr>
        <p:spPr>
          <a:xfrm>
            <a:off x="8370979" y="343161"/>
            <a:ext cx="496695" cy="506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73733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86D6AE-533B-4B82-83CA-B0B28C9C2DA2}"/>
              </a:ext>
            </a:extLst>
          </p:cNvPr>
          <p:cNvSpPr txBox="1">
            <a:spLocks/>
          </p:cNvSpPr>
          <p:nvPr/>
        </p:nvSpPr>
        <p:spPr>
          <a:xfrm>
            <a:off x="0" y="2"/>
            <a:ext cx="9144000" cy="880947"/>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a:t>
            </a:r>
          </a:p>
        </p:txBody>
      </p:sp>
      <p:sp>
        <p:nvSpPr>
          <p:cNvPr id="6" name="Rectangle 5" descr="Hill scene">
            <a:extLst>
              <a:ext uri="{FF2B5EF4-FFF2-40B4-BE49-F238E27FC236}">
                <a16:creationId xmlns:a16="http://schemas.microsoft.com/office/drawing/2014/main" id="{F2B96DCB-3F10-4B9D-9774-4A7E6F2BE2F1}"/>
              </a:ext>
            </a:extLst>
          </p:cNvPr>
          <p:cNvSpPr/>
          <p:nvPr/>
        </p:nvSpPr>
        <p:spPr>
          <a:xfrm>
            <a:off x="8433408" y="371957"/>
            <a:ext cx="423755" cy="37326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5" name="Picture 4">
            <a:extLst>
              <a:ext uri="{FF2B5EF4-FFF2-40B4-BE49-F238E27FC236}">
                <a16:creationId xmlns:a16="http://schemas.microsoft.com/office/drawing/2014/main" id="{578C8243-8D65-4198-ABDD-EC2B793146B2}"/>
              </a:ext>
            </a:extLst>
          </p:cNvPr>
          <p:cNvPicPr>
            <a:picLocks noChangeAspect="1"/>
          </p:cNvPicPr>
          <p:nvPr/>
        </p:nvPicPr>
        <p:blipFill>
          <a:blip r:embed="rId5"/>
          <a:stretch>
            <a:fillRect/>
          </a:stretch>
        </p:blipFill>
        <p:spPr>
          <a:xfrm>
            <a:off x="0" y="1027540"/>
            <a:ext cx="9057114" cy="4986398"/>
          </a:xfrm>
          <a:prstGeom prst="rect">
            <a:avLst/>
          </a:prstGeom>
        </p:spPr>
      </p:pic>
      <p:sp>
        <p:nvSpPr>
          <p:cNvPr id="8" name="TextBox 7">
            <a:extLst>
              <a:ext uri="{FF2B5EF4-FFF2-40B4-BE49-F238E27FC236}">
                <a16:creationId xmlns:a16="http://schemas.microsoft.com/office/drawing/2014/main" id="{D090B521-31FF-48F3-A9D9-83DFA69196FC}"/>
              </a:ext>
            </a:extLst>
          </p:cNvPr>
          <p:cNvSpPr txBox="1"/>
          <p:nvPr/>
        </p:nvSpPr>
        <p:spPr>
          <a:xfrm>
            <a:off x="0" y="6457890"/>
            <a:ext cx="9144000" cy="400110"/>
          </a:xfrm>
          <a:prstGeom prst="rect">
            <a:avLst/>
          </a:prstGeom>
          <a:noFill/>
        </p:spPr>
        <p:txBody>
          <a:bodyPr wrap="square" rtlCol="0">
            <a:spAutoFit/>
          </a:bodyPr>
          <a:lstStyle/>
          <a:p>
            <a:r>
              <a:rPr lang="en-US" sz="1000" dirty="0"/>
              <a:t>Controlled Substance Monitoring Database: 2020 Report to the 112</a:t>
            </a:r>
            <a:r>
              <a:rPr lang="en-US" sz="1000" baseline="30000" dirty="0"/>
              <a:t>th</a:t>
            </a:r>
            <a:r>
              <a:rPr lang="en-US" sz="1000" dirty="0"/>
              <a:t> Tennessee General Assembly. March 1, 2021. https://www.tn.gov/content/dam/tn/health/healthprofboards/csmd/2020_CSMD_Annual_Report.pdf</a:t>
            </a:r>
          </a:p>
        </p:txBody>
      </p:sp>
    </p:spTree>
    <p:extLst>
      <p:ext uri="{BB962C8B-B14F-4D97-AF65-F5344CB8AC3E}">
        <p14:creationId xmlns:p14="http://schemas.microsoft.com/office/powerpoint/2010/main" val="262206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05DB-8E22-41A4-B1DA-D1C11D2E5156}"/>
              </a:ext>
            </a:extLst>
          </p:cNvPr>
          <p:cNvSpPr>
            <a:spLocks noGrp="1"/>
          </p:cNvSpPr>
          <p:nvPr>
            <p:ph type="ctrTitle"/>
          </p:nvPr>
        </p:nvSpPr>
        <p:spPr>
          <a:xfrm>
            <a:off x="251670" y="789260"/>
            <a:ext cx="8657437" cy="2387600"/>
          </a:xfrm>
        </p:spPr>
        <p:txBody>
          <a:bodyPr>
            <a:normAutofit/>
          </a:bodyPr>
          <a:lstStyle/>
          <a:p>
            <a:r>
              <a:rPr lang="en-US" sz="4800" dirty="0"/>
              <a:t>Update to Federal and State Controlled Substance Laws and Guidelines</a:t>
            </a:r>
          </a:p>
        </p:txBody>
      </p:sp>
      <p:sp>
        <p:nvSpPr>
          <p:cNvPr id="3" name="Subtitle 2">
            <a:extLst>
              <a:ext uri="{FF2B5EF4-FFF2-40B4-BE49-F238E27FC236}">
                <a16:creationId xmlns:a16="http://schemas.microsoft.com/office/drawing/2014/main" id="{06E36B0A-33FA-42B4-896B-7722A23ED505}"/>
              </a:ext>
            </a:extLst>
          </p:cNvPr>
          <p:cNvSpPr>
            <a:spLocks noGrp="1"/>
          </p:cNvSpPr>
          <p:nvPr>
            <p:ph type="subTitle" idx="1"/>
          </p:nvPr>
        </p:nvSpPr>
        <p:spPr>
          <a:xfrm>
            <a:off x="1053790" y="3758156"/>
            <a:ext cx="6858000" cy="2787610"/>
          </a:xfrm>
        </p:spPr>
        <p:txBody>
          <a:bodyPr>
            <a:normAutofit/>
          </a:bodyPr>
          <a:lstStyle/>
          <a:p>
            <a:r>
              <a:rPr lang="en-US" sz="2000" dirty="0"/>
              <a:t>University of Tennessee Medical School</a:t>
            </a:r>
          </a:p>
          <a:p>
            <a:r>
              <a:rPr lang="en-US" sz="2000" dirty="0"/>
              <a:t>Capstone Course 2022</a:t>
            </a:r>
          </a:p>
          <a:p>
            <a:endParaRPr lang="en-US" sz="2000" dirty="0"/>
          </a:p>
          <a:p>
            <a:r>
              <a:rPr lang="en-US" sz="2000" dirty="0"/>
              <a:t>Tyler Dougherty, PharmD, BCACP</a:t>
            </a:r>
          </a:p>
          <a:p>
            <a:r>
              <a:rPr lang="en-US" sz="2000" dirty="0"/>
              <a:t>Assistant Professor of Pharmacy Practice </a:t>
            </a:r>
          </a:p>
          <a:p>
            <a:r>
              <a:rPr lang="en-US" sz="2000" dirty="0"/>
              <a:t>South College School of Pharmacy</a:t>
            </a:r>
          </a:p>
          <a:p>
            <a:r>
              <a:rPr lang="en-US" sz="2000" dirty="0"/>
              <a:t>tdougherty@south.edu</a:t>
            </a:r>
          </a:p>
        </p:txBody>
      </p:sp>
    </p:spTree>
    <p:extLst>
      <p:ext uri="{BB962C8B-B14F-4D97-AF65-F5344CB8AC3E}">
        <p14:creationId xmlns:p14="http://schemas.microsoft.com/office/powerpoint/2010/main" val="310105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79922F-A93F-4850-B7F9-829CC4CB2587}"/>
              </a:ext>
            </a:extLst>
          </p:cNvPr>
          <p:cNvSpPr txBox="1">
            <a:spLocks/>
          </p:cNvSpPr>
          <p:nvPr/>
        </p:nvSpPr>
        <p:spPr>
          <a:xfrm>
            <a:off x="0" y="2"/>
            <a:ext cx="9144000" cy="880947"/>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a:t>
            </a:r>
          </a:p>
        </p:txBody>
      </p:sp>
      <p:sp>
        <p:nvSpPr>
          <p:cNvPr id="4" name="Rectangle 3" descr="Hill scene">
            <a:extLst>
              <a:ext uri="{FF2B5EF4-FFF2-40B4-BE49-F238E27FC236}">
                <a16:creationId xmlns:a16="http://schemas.microsoft.com/office/drawing/2014/main" id="{659C11FE-4B56-4093-A563-CBEBABB6B286}"/>
              </a:ext>
            </a:extLst>
          </p:cNvPr>
          <p:cNvSpPr/>
          <p:nvPr/>
        </p:nvSpPr>
        <p:spPr>
          <a:xfrm>
            <a:off x="8437889" y="343159"/>
            <a:ext cx="429785" cy="3793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5" name="Picture 4">
            <a:extLst>
              <a:ext uri="{FF2B5EF4-FFF2-40B4-BE49-F238E27FC236}">
                <a16:creationId xmlns:a16="http://schemas.microsoft.com/office/drawing/2014/main" id="{5BAA5135-E130-42B5-9405-E01EDA96EAC1}"/>
              </a:ext>
            </a:extLst>
          </p:cNvPr>
          <p:cNvPicPr>
            <a:picLocks noChangeAspect="1"/>
          </p:cNvPicPr>
          <p:nvPr/>
        </p:nvPicPr>
        <p:blipFill>
          <a:blip r:embed="rId5"/>
          <a:stretch>
            <a:fillRect/>
          </a:stretch>
        </p:blipFill>
        <p:spPr>
          <a:xfrm>
            <a:off x="-26291" y="1072661"/>
            <a:ext cx="9093637" cy="5103628"/>
          </a:xfrm>
          <a:prstGeom prst="rect">
            <a:avLst/>
          </a:prstGeom>
        </p:spPr>
      </p:pic>
      <p:sp>
        <p:nvSpPr>
          <p:cNvPr id="8" name="TextBox 7">
            <a:extLst>
              <a:ext uri="{FF2B5EF4-FFF2-40B4-BE49-F238E27FC236}">
                <a16:creationId xmlns:a16="http://schemas.microsoft.com/office/drawing/2014/main" id="{43FA4E62-CB51-4141-A050-D44D924E793D}"/>
              </a:ext>
            </a:extLst>
          </p:cNvPr>
          <p:cNvSpPr txBox="1"/>
          <p:nvPr/>
        </p:nvSpPr>
        <p:spPr>
          <a:xfrm>
            <a:off x="0" y="6457890"/>
            <a:ext cx="9144000" cy="400110"/>
          </a:xfrm>
          <a:prstGeom prst="rect">
            <a:avLst/>
          </a:prstGeom>
          <a:noFill/>
        </p:spPr>
        <p:txBody>
          <a:bodyPr wrap="square" rtlCol="0">
            <a:spAutoFit/>
          </a:bodyPr>
          <a:lstStyle/>
          <a:p>
            <a:r>
              <a:rPr lang="en-US" sz="1000" dirty="0"/>
              <a:t>Controlled Substance Monitoring Database: 2020 Report to the 112</a:t>
            </a:r>
            <a:r>
              <a:rPr lang="en-US" sz="1000" baseline="30000" dirty="0"/>
              <a:t>th</a:t>
            </a:r>
            <a:r>
              <a:rPr lang="en-US" sz="1000" dirty="0"/>
              <a:t> Tennessee General Assembly. March 1, 2021. https://www.tn.gov/content/dam/tn/health/healthprofboards/csmd/2020_CSMD_Annual_Report.pdf</a:t>
            </a:r>
          </a:p>
        </p:txBody>
      </p:sp>
    </p:spTree>
    <p:extLst>
      <p:ext uri="{BB962C8B-B14F-4D97-AF65-F5344CB8AC3E}">
        <p14:creationId xmlns:p14="http://schemas.microsoft.com/office/powerpoint/2010/main" val="4013309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79922F-A93F-4850-B7F9-829CC4CB2587}"/>
              </a:ext>
            </a:extLst>
          </p:cNvPr>
          <p:cNvSpPr txBox="1">
            <a:spLocks/>
          </p:cNvSpPr>
          <p:nvPr/>
        </p:nvSpPr>
        <p:spPr>
          <a:xfrm>
            <a:off x="0" y="2"/>
            <a:ext cx="9144000" cy="880947"/>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a:t>
            </a:r>
          </a:p>
        </p:txBody>
      </p:sp>
      <p:sp>
        <p:nvSpPr>
          <p:cNvPr id="4" name="Rectangle 3" descr="Hill scene">
            <a:extLst>
              <a:ext uri="{FF2B5EF4-FFF2-40B4-BE49-F238E27FC236}">
                <a16:creationId xmlns:a16="http://schemas.microsoft.com/office/drawing/2014/main" id="{E597EA5F-EC3C-4B9D-AF91-10FE4E150164}"/>
              </a:ext>
            </a:extLst>
          </p:cNvPr>
          <p:cNvSpPr/>
          <p:nvPr/>
        </p:nvSpPr>
        <p:spPr>
          <a:xfrm>
            <a:off x="8449947" y="283167"/>
            <a:ext cx="417724" cy="43850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C163ED71-ED9F-4FC3-AEDF-9F88B558F3D0}"/>
              </a:ext>
            </a:extLst>
          </p:cNvPr>
          <p:cNvSpPr txBox="1"/>
          <p:nvPr/>
        </p:nvSpPr>
        <p:spPr>
          <a:xfrm>
            <a:off x="0" y="6457890"/>
            <a:ext cx="9144000" cy="400110"/>
          </a:xfrm>
          <a:prstGeom prst="rect">
            <a:avLst/>
          </a:prstGeom>
          <a:noFill/>
        </p:spPr>
        <p:txBody>
          <a:bodyPr wrap="square" rtlCol="0">
            <a:spAutoFit/>
          </a:bodyPr>
          <a:lstStyle/>
          <a:p>
            <a:r>
              <a:rPr lang="en-US" sz="1000" dirty="0"/>
              <a:t>Controlled Substance Monitoring Database: 2020 Report to the 112</a:t>
            </a:r>
            <a:r>
              <a:rPr lang="en-US" sz="1000" baseline="30000" dirty="0"/>
              <a:t>th</a:t>
            </a:r>
            <a:r>
              <a:rPr lang="en-US" sz="1000" dirty="0"/>
              <a:t> Tennessee General Assembly. March 1, 2021. https://www.tn.gov/content/dam/tn/health/healthprofboards/csmd/2020_CSMD_Annual_Report.pdf</a:t>
            </a:r>
          </a:p>
        </p:txBody>
      </p:sp>
      <p:pic>
        <p:nvPicPr>
          <p:cNvPr id="5" name="Picture 4">
            <a:extLst>
              <a:ext uri="{FF2B5EF4-FFF2-40B4-BE49-F238E27FC236}">
                <a16:creationId xmlns:a16="http://schemas.microsoft.com/office/drawing/2014/main" id="{7FA3CF9D-999D-435D-B5A7-FE36F031E9B0}"/>
              </a:ext>
            </a:extLst>
          </p:cNvPr>
          <p:cNvPicPr>
            <a:picLocks noChangeAspect="1"/>
          </p:cNvPicPr>
          <p:nvPr/>
        </p:nvPicPr>
        <p:blipFill>
          <a:blip r:embed="rId5"/>
          <a:stretch>
            <a:fillRect/>
          </a:stretch>
        </p:blipFill>
        <p:spPr>
          <a:xfrm>
            <a:off x="738187" y="961965"/>
            <a:ext cx="7931028" cy="5331809"/>
          </a:xfrm>
          <a:prstGeom prst="rect">
            <a:avLst/>
          </a:prstGeom>
        </p:spPr>
      </p:pic>
    </p:spTree>
    <p:extLst>
      <p:ext uri="{BB962C8B-B14F-4D97-AF65-F5344CB8AC3E}">
        <p14:creationId xmlns:p14="http://schemas.microsoft.com/office/powerpoint/2010/main" val="3390795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33C872-2F40-4938-9C0B-322EE5D96F26}"/>
              </a:ext>
            </a:extLst>
          </p:cNvPr>
          <p:cNvSpPr txBox="1"/>
          <p:nvPr/>
        </p:nvSpPr>
        <p:spPr>
          <a:xfrm>
            <a:off x="80183" y="6396338"/>
            <a:ext cx="8983639" cy="461665"/>
          </a:xfrm>
          <a:prstGeom prst="rect">
            <a:avLst/>
          </a:prstGeom>
          <a:noFill/>
        </p:spPr>
        <p:txBody>
          <a:bodyPr wrap="square" rtlCol="0">
            <a:spAutoFit/>
          </a:bodyPr>
          <a:lstStyle/>
          <a:p>
            <a:r>
              <a:rPr lang="en-US" sz="1200" dirty="0" err="1"/>
              <a:t>Nyakeriga</a:t>
            </a:r>
            <a:r>
              <a:rPr lang="en-US" sz="1200" dirty="0"/>
              <a:t> AM, McDonald M (2020). Neonatal Abstinence Syndrome Surveillance Annual Report 2020. Tennessee Department of Health, Nashville, TN. https://www.tn.gov/content/dam/tn/health/documents/nas/NAS-Annual-Report-2020.pdf</a:t>
            </a:r>
          </a:p>
        </p:txBody>
      </p:sp>
      <p:sp>
        <p:nvSpPr>
          <p:cNvPr id="7" name="Title 1">
            <a:extLst>
              <a:ext uri="{FF2B5EF4-FFF2-40B4-BE49-F238E27FC236}">
                <a16:creationId xmlns:a16="http://schemas.microsoft.com/office/drawing/2014/main" id="{E9936D75-40F6-43A0-A597-EC69E1002AB1}"/>
              </a:ext>
            </a:extLst>
          </p:cNvPr>
          <p:cNvSpPr txBox="1">
            <a:spLocks/>
          </p:cNvSpPr>
          <p:nvPr/>
        </p:nvSpPr>
        <p:spPr>
          <a:xfrm>
            <a:off x="0" y="2"/>
            <a:ext cx="9144000" cy="880947"/>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a:t>
            </a:r>
          </a:p>
        </p:txBody>
      </p:sp>
      <p:sp>
        <p:nvSpPr>
          <p:cNvPr id="4" name="Rectangle 3" descr="Hill scene">
            <a:extLst>
              <a:ext uri="{FF2B5EF4-FFF2-40B4-BE49-F238E27FC236}">
                <a16:creationId xmlns:a16="http://schemas.microsoft.com/office/drawing/2014/main" id="{24DFAE29-1B00-495D-9273-3166FF33387E}"/>
              </a:ext>
            </a:extLst>
          </p:cNvPr>
          <p:cNvSpPr/>
          <p:nvPr/>
        </p:nvSpPr>
        <p:spPr>
          <a:xfrm>
            <a:off x="8473431" y="291156"/>
            <a:ext cx="447877" cy="43850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5" name="Picture 4">
            <a:extLst>
              <a:ext uri="{FF2B5EF4-FFF2-40B4-BE49-F238E27FC236}">
                <a16:creationId xmlns:a16="http://schemas.microsoft.com/office/drawing/2014/main" id="{60A733A2-6A6F-43CC-B2DF-C26B1D9D410E}"/>
              </a:ext>
            </a:extLst>
          </p:cNvPr>
          <p:cNvPicPr>
            <a:picLocks noChangeAspect="1"/>
          </p:cNvPicPr>
          <p:nvPr/>
        </p:nvPicPr>
        <p:blipFill>
          <a:blip r:embed="rId5"/>
          <a:stretch>
            <a:fillRect/>
          </a:stretch>
        </p:blipFill>
        <p:spPr>
          <a:xfrm>
            <a:off x="0" y="1020813"/>
            <a:ext cx="8947112" cy="5224235"/>
          </a:xfrm>
          <a:prstGeom prst="rect">
            <a:avLst/>
          </a:prstGeom>
        </p:spPr>
      </p:pic>
    </p:spTree>
    <p:extLst>
      <p:ext uri="{BB962C8B-B14F-4D97-AF65-F5344CB8AC3E}">
        <p14:creationId xmlns:p14="http://schemas.microsoft.com/office/powerpoint/2010/main" val="285861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9936D75-40F6-43A0-A597-EC69E1002AB1}"/>
              </a:ext>
            </a:extLst>
          </p:cNvPr>
          <p:cNvSpPr txBox="1">
            <a:spLocks/>
          </p:cNvSpPr>
          <p:nvPr/>
        </p:nvSpPr>
        <p:spPr>
          <a:xfrm>
            <a:off x="0" y="3"/>
            <a:ext cx="9144000" cy="974991"/>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a:t>
            </a:r>
          </a:p>
        </p:txBody>
      </p:sp>
      <p:sp>
        <p:nvSpPr>
          <p:cNvPr id="4" name="Rectangle 3" descr="Hill scene">
            <a:extLst>
              <a:ext uri="{FF2B5EF4-FFF2-40B4-BE49-F238E27FC236}">
                <a16:creationId xmlns:a16="http://schemas.microsoft.com/office/drawing/2014/main" id="{17B5514D-10D7-400D-A393-9F137F2C7A49}"/>
              </a:ext>
            </a:extLst>
          </p:cNvPr>
          <p:cNvSpPr/>
          <p:nvPr/>
        </p:nvSpPr>
        <p:spPr>
          <a:xfrm>
            <a:off x="8503582" y="316987"/>
            <a:ext cx="417724" cy="43850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5" name="Picture 4">
            <a:extLst>
              <a:ext uri="{FF2B5EF4-FFF2-40B4-BE49-F238E27FC236}">
                <a16:creationId xmlns:a16="http://schemas.microsoft.com/office/drawing/2014/main" id="{35B049D2-6A2F-4512-86D1-B495140C0A0E}"/>
              </a:ext>
            </a:extLst>
          </p:cNvPr>
          <p:cNvPicPr>
            <a:picLocks noChangeAspect="1"/>
          </p:cNvPicPr>
          <p:nvPr/>
        </p:nvPicPr>
        <p:blipFill>
          <a:blip r:embed="rId5"/>
          <a:stretch>
            <a:fillRect/>
          </a:stretch>
        </p:blipFill>
        <p:spPr>
          <a:xfrm>
            <a:off x="-68288" y="1863968"/>
            <a:ext cx="8915605" cy="3657601"/>
          </a:xfrm>
          <a:prstGeom prst="rect">
            <a:avLst/>
          </a:prstGeom>
        </p:spPr>
      </p:pic>
      <p:sp>
        <p:nvSpPr>
          <p:cNvPr id="9" name="TextBox 8">
            <a:extLst>
              <a:ext uri="{FF2B5EF4-FFF2-40B4-BE49-F238E27FC236}">
                <a16:creationId xmlns:a16="http://schemas.microsoft.com/office/drawing/2014/main" id="{6EC868BB-D806-48C7-BA83-8A2B16260C68}"/>
              </a:ext>
            </a:extLst>
          </p:cNvPr>
          <p:cNvSpPr txBox="1"/>
          <p:nvPr/>
        </p:nvSpPr>
        <p:spPr>
          <a:xfrm>
            <a:off x="80183" y="6396338"/>
            <a:ext cx="8983639" cy="461665"/>
          </a:xfrm>
          <a:prstGeom prst="rect">
            <a:avLst/>
          </a:prstGeom>
          <a:noFill/>
        </p:spPr>
        <p:txBody>
          <a:bodyPr wrap="square" rtlCol="0">
            <a:spAutoFit/>
          </a:bodyPr>
          <a:lstStyle/>
          <a:p>
            <a:r>
              <a:rPr lang="en-US" sz="1200" dirty="0" err="1"/>
              <a:t>Nyakeriga</a:t>
            </a:r>
            <a:r>
              <a:rPr lang="en-US" sz="1200" dirty="0"/>
              <a:t> AM, McDonald M (2020). Neonatal Abstinence Syndrome Surveillance Annual Report 2020. Tennessee Department of Health, Nashville, TN. https://www.tn.gov/content/dam/tn/health/documents/nas/NAS-Annual-Report-2020.pdf</a:t>
            </a:r>
          </a:p>
        </p:txBody>
      </p:sp>
    </p:spTree>
    <p:extLst>
      <p:ext uri="{BB962C8B-B14F-4D97-AF65-F5344CB8AC3E}">
        <p14:creationId xmlns:p14="http://schemas.microsoft.com/office/powerpoint/2010/main" val="111206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A1074-A209-4627-AC7B-08CE538D0EFE}"/>
              </a:ext>
            </a:extLst>
          </p:cNvPr>
          <p:cNvSpPr>
            <a:spLocks noGrp="1"/>
          </p:cNvSpPr>
          <p:nvPr>
            <p:ph idx="1"/>
          </p:nvPr>
        </p:nvSpPr>
        <p:spPr>
          <a:xfrm>
            <a:off x="323851" y="1825626"/>
            <a:ext cx="8543820" cy="4351339"/>
          </a:xfrm>
        </p:spPr>
        <p:txBody>
          <a:bodyPr>
            <a:normAutofit/>
          </a:bodyPr>
          <a:lstStyle/>
          <a:p>
            <a:r>
              <a:rPr lang="en-US" dirty="0"/>
              <a:t>5,029,476 opioid prescriptions dispensed in 2020</a:t>
            </a:r>
          </a:p>
          <a:p>
            <a:r>
              <a:rPr lang="en-US" dirty="0"/>
              <a:t>Number of MME dispensed has decreased 57% (2012-2020)</a:t>
            </a:r>
          </a:p>
          <a:p>
            <a:r>
              <a:rPr lang="en-US" dirty="0"/>
              <a:t>Number of opioid prescriptions for pain have decreased by 43% (2012-2020)</a:t>
            </a:r>
          </a:p>
          <a:p>
            <a:r>
              <a:rPr lang="en-US" dirty="0"/>
              <a:t>Number of patients receiving long-acting opioids has decreased by 20% (2019-2020)</a:t>
            </a:r>
          </a:p>
          <a:p>
            <a:r>
              <a:rPr lang="en-US" dirty="0"/>
              <a:t>Stimulant prescribing continues to increase as compared to 2012 (20% higher)</a:t>
            </a:r>
          </a:p>
        </p:txBody>
      </p:sp>
      <p:sp>
        <p:nvSpPr>
          <p:cNvPr id="4" name="Title 1">
            <a:extLst>
              <a:ext uri="{FF2B5EF4-FFF2-40B4-BE49-F238E27FC236}">
                <a16:creationId xmlns:a16="http://schemas.microsoft.com/office/drawing/2014/main" id="{CF9591DB-752F-460A-960D-C96A33BA77C9}"/>
              </a:ext>
            </a:extLst>
          </p:cNvPr>
          <p:cNvSpPr txBox="1">
            <a:spLocks/>
          </p:cNvSpPr>
          <p:nvPr/>
        </p:nvSpPr>
        <p:spPr>
          <a:xfrm>
            <a:off x="0" y="3"/>
            <a:ext cx="9144000" cy="117715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Landscape</a:t>
            </a:r>
          </a:p>
        </p:txBody>
      </p:sp>
      <p:sp>
        <p:nvSpPr>
          <p:cNvPr id="5" name="TextBox 4">
            <a:extLst>
              <a:ext uri="{FF2B5EF4-FFF2-40B4-BE49-F238E27FC236}">
                <a16:creationId xmlns:a16="http://schemas.microsoft.com/office/drawing/2014/main" id="{9C453AA3-C0EE-406C-B4BE-179C62CE90D6}"/>
              </a:ext>
            </a:extLst>
          </p:cNvPr>
          <p:cNvSpPr txBox="1"/>
          <p:nvPr/>
        </p:nvSpPr>
        <p:spPr>
          <a:xfrm>
            <a:off x="0" y="6071123"/>
            <a:ext cx="9144000" cy="1015663"/>
          </a:xfrm>
          <a:prstGeom prst="rect">
            <a:avLst/>
          </a:prstGeom>
          <a:noFill/>
        </p:spPr>
        <p:txBody>
          <a:bodyPr wrap="square" rtlCol="0">
            <a:spAutoFit/>
          </a:bodyPr>
          <a:lstStyle/>
          <a:p>
            <a:r>
              <a:rPr lang="en-US" sz="1200" dirty="0"/>
              <a:t>Controlled Substance Monitoring Database: 2020 Report to the 112</a:t>
            </a:r>
            <a:r>
              <a:rPr lang="en-US" sz="1200" baseline="30000" dirty="0"/>
              <a:t>th</a:t>
            </a:r>
            <a:r>
              <a:rPr lang="en-US" sz="1200" dirty="0"/>
              <a:t> Tennessee General Assembly. March 1, 2021. </a:t>
            </a:r>
            <a:r>
              <a:rPr lang="en-US" sz="1200" dirty="0">
                <a:hlinkClick r:id="rId3"/>
              </a:rPr>
              <a:t>https://www.tn.gov/content/dam/tn/health/healthprofboards/csmd/2020_CSMD_Annual_Report.pdf</a:t>
            </a:r>
            <a:endParaRPr lang="en-US" sz="1200" dirty="0"/>
          </a:p>
          <a:p>
            <a:r>
              <a:rPr lang="en-US" sz="1200" dirty="0"/>
              <a:t>TN Department of Health Overdose Dashboard. Accessed February 3, 2022. </a:t>
            </a:r>
            <a:r>
              <a:rPr lang="en-US" sz="1200" dirty="0">
                <a:hlinkClick r:id="rId4"/>
              </a:rPr>
              <a:t>https://www.tn.gov/health/health-program-areas/pdo/pdo/data-dashboard.html</a:t>
            </a:r>
            <a:r>
              <a:rPr lang="en-US" sz="1200" dirty="0"/>
              <a:t> </a:t>
            </a:r>
          </a:p>
          <a:p>
            <a:endParaRPr lang="en-US" sz="1200" dirty="0"/>
          </a:p>
        </p:txBody>
      </p:sp>
      <p:sp>
        <p:nvSpPr>
          <p:cNvPr id="8" name="Rectangle 7" descr="Hill scene">
            <a:extLst>
              <a:ext uri="{FF2B5EF4-FFF2-40B4-BE49-F238E27FC236}">
                <a16:creationId xmlns:a16="http://schemas.microsoft.com/office/drawing/2014/main" id="{51E34549-C537-4DB3-A051-F547FEC28FF4}"/>
              </a:ext>
            </a:extLst>
          </p:cNvPr>
          <p:cNvSpPr/>
          <p:nvPr/>
        </p:nvSpPr>
        <p:spPr>
          <a:xfrm>
            <a:off x="8370979" y="343161"/>
            <a:ext cx="496695" cy="50664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2207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82CB84-E07E-4EBE-802D-FB79FA3A282A}"/>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BEST PRACTICES</a:t>
            </a:r>
          </a:p>
        </p:txBody>
      </p:sp>
      <p:pic>
        <p:nvPicPr>
          <p:cNvPr id="12" name="Picture 11">
            <a:extLst>
              <a:ext uri="{FF2B5EF4-FFF2-40B4-BE49-F238E27FC236}">
                <a16:creationId xmlns:a16="http://schemas.microsoft.com/office/drawing/2014/main" id="{95DFA477-633C-4929-8537-51BDBB18D8FF}"/>
              </a:ext>
            </a:extLst>
          </p:cNvPr>
          <p:cNvPicPr>
            <a:picLocks noChangeAspect="1"/>
          </p:cNvPicPr>
          <p:nvPr/>
        </p:nvPicPr>
        <p:blipFill rotWithShape="1">
          <a:blip r:embed="rId3"/>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A9283728-CA99-48DE-A9CA-4BCE4B5CE550}"/>
              </a:ext>
            </a:extLst>
          </p:cNvPr>
          <p:cNvSpPr/>
          <p:nvPr/>
        </p:nvSpPr>
        <p:spPr>
          <a:xfrm>
            <a:off x="3114898" y="4775861"/>
            <a:ext cx="2328017" cy="9417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1" name="Group 10">
            <a:extLst>
              <a:ext uri="{FF2B5EF4-FFF2-40B4-BE49-F238E27FC236}">
                <a16:creationId xmlns:a16="http://schemas.microsoft.com/office/drawing/2014/main" id="{1434B2C8-89AF-409F-81FC-87793C84D8D5}"/>
              </a:ext>
            </a:extLst>
          </p:cNvPr>
          <p:cNvGrpSpPr/>
          <p:nvPr/>
        </p:nvGrpSpPr>
        <p:grpSpPr>
          <a:xfrm>
            <a:off x="3461739" y="2287471"/>
            <a:ext cx="1874053" cy="1970864"/>
            <a:chOff x="3215809" y="-126609"/>
            <a:chExt cx="2628146" cy="2608289"/>
          </a:xfrm>
          <a:solidFill>
            <a:schemeClr val="accent4"/>
          </a:solidFill>
        </p:grpSpPr>
        <p:sp>
          <p:nvSpPr>
            <p:cNvPr id="13" name="Rounded Rectangle 3">
              <a:extLst>
                <a:ext uri="{FF2B5EF4-FFF2-40B4-BE49-F238E27FC236}">
                  <a16:creationId xmlns:a16="http://schemas.microsoft.com/office/drawing/2014/main" id="{3137C9A9-7112-4710-89C5-7A6A46C7EBDD}"/>
                </a:ext>
              </a:extLst>
            </p:cNvPr>
            <p:cNvSpPr/>
            <p:nvPr/>
          </p:nvSpPr>
          <p:spPr>
            <a:xfrm>
              <a:off x="3215809" y="-126609"/>
              <a:ext cx="2628146" cy="2608289"/>
            </a:xfrm>
            <a:prstGeom prst="roundRect">
              <a:avLst/>
            </a:prstGeom>
            <a:grp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pic>
          <p:nvPicPr>
            <p:cNvPr id="15" name="Picture 14">
              <a:extLst>
                <a:ext uri="{FF2B5EF4-FFF2-40B4-BE49-F238E27FC236}">
                  <a16:creationId xmlns:a16="http://schemas.microsoft.com/office/drawing/2014/main" id="{AD5DA926-94CC-48A9-8D96-68ACF65C08D6}"/>
                </a:ext>
              </a:extLst>
            </p:cNvPr>
            <p:cNvPicPr>
              <a:picLocks noChangeAspect="1"/>
            </p:cNvPicPr>
            <p:nvPr/>
          </p:nvPicPr>
          <p:blipFill rotWithShape="1">
            <a:blip r:embed="rId3"/>
            <a:srcRect l="4891" t="781" r="598" b="10937"/>
            <a:stretch/>
          </p:blipFill>
          <p:spPr>
            <a:xfrm>
              <a:off x="3956237" y="506579"/>
              <a:ext cx="1147291" cy="1341912"/>
            </a:xfrm>
            <a:prstGeom prst="roundRect">
              <a:avLst>
                <a:gd name="adj" fmla="val 16667"/>
              </a:avLst>
            </a:prstGeom>
            <a:grp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TextBox 3">
            <a:extLst>
              <a:ext uri="{FF2B5EF4-FFF2-40B4-BE49-F238E27FC236}">
                <a16:creationId xmlns:a16="http://schemas.microsoft.com/office/drawing/2014/main" id="{A2C26A94-4428-4FC8-BF20-1C17131B356C}"/>
              </a:ext>
            </a:extLst>
          </p:cNvPr>
          <p:cNvSpPr txBox="1"/>
          <p:nvPr/>
        </p:nvSpPr>
        <p:spPr>
          <a:xfrm>
            <a:off x="3021056" y="4424947"/>
            <a:ext cx="3573517" cy="2585323"/>
          </a:xfrm>
          <a:prstGeom prst="rect">
            <a:avLst/>
          </a:prstGeom>
          <a:noFill/>
        </p:spPr>
        <p:txBody>
          <a:bodyPr wrap="square" rtlCol="0">
            <a:spAutoFit/>
          </a:bodyPr>
          <a:lstStyle/>
          <a:p>
            <a:pPr marL="285744" indent="-285744">
              <a:buFont typeface="Arial" panose="020B0604020202020204" pitchFamily="34" charset="0"/>
              <a:buChar char="•"/>
            </a:pPr>
            <a:r>
              <a:rPr lang="en-US" sz="2400" b="1" dirty="0"/>
              <a:t>Pain Guidelines</a:t>
            </a:r>
          </a:p>
          <a:p>
            <a:pPr marL="285744" indent="-285744">
              <a:buFont typeface="Arial" panose="020B0604020202020204" pitchFamily="34" charset="0"/>
              <a:buChar char="•"/>
            </a:pPr>
            <a:r>
              <a:rPr lang="en-US" sz="2400" b="1" dirty="0"/>
              <a:t>Monitoring</a:t>
            </a:r>
          </a:p>
          <a:p>
            <a:pPr marL="285744" indent="-285744">
              <a:buFont typeface="Arial" panose="020B0604020202020204" pitchFamily="34" charset="0"/>
              <a:buChar char="•"/>
            </a:pPr>
            <a:r>
              <a:rPr lang="en-US" sz="2400" b="1" dirty="0"/>
              <a:t>TN Together</a:t>
            </a:r>
          </a:p>
          <a:p>
            <a:pPr marL="285744" indent="-285744">
              <a:buFont typeface="Arial" panose="020B0604020202020204" pitchFamily="34" charset="0"/>
              <a:buChar char="•"/>
            </a:pPr>
            <a:r>
              <a:rPr lang="en-US" sz="2400" b="1" dirty="0"/>
              <a:t>De-prescribing/tapering</a:t>
            </a:r>
          </a:p>
          <a:p>
            <a:pPr marL="285744" indent="-285744">
              <a:buFont typeface="Arial" panose="020B0604020202020204" pitchFamily="34" charset="0"/>
              <a:buChar char="•"/>
            </a:pPr>
            <a:r>
              <a:rPr lang="en-US" sz="2400" b="1" dirty="0"/>
              <a:t>Corresponding responsibility doctrine</a:t>
            </a:r>
          </a:p>
          <a:p>
            <a:endParaRPr lang="en-US" dirty="0"/>
          </a:p>
        </p:txBody>
      </p:sp>
    </p:spTree>
    <p:extLst>
      <p:ext uri="{BB962C8B-B14F-4D97-AF65-F5344CB8AC3E}">
        <p14:creationId xmlns:p14="http://schemas.microsoft.com/office/powerpoint/2010/main" val="2712871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B3892-1678-4D6F-9C83-3975AD72D52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3914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6C2219-16F8-4CF7-9D6E-3A8FF34C5896}"/>
              </a:ext>
            </a:extLst>
          </p:cNvPr>
          <p:cNvSpPr>
            <a:spLocks noGrp="1"/>
          </p:cNvSpPr>
          <p:nvPr>
            <p:ph idx="1"/>
          </p:nvPr>
        </p:nvSpPr>
        <p:spPr/>
        <p:txBody>
          <a:bodyPr>
            <a:normAutofit fontScale="92500" lnSpcReduction="10000"/>
          </a:bodyPr>
          <a:lstStyle/>
          <a:p>
            <a:r>
              <a:rPr lang="en-US" dirty="0"/>
              <a:t>Chronic pain: &gt;90 days</a:t>
            </a:r>
          </a:p>
          <a:p>
            <a:r>
              <a:rPr lang="en-US" dirty="0"/>
              <a:t>Estimated 116 million U.S. adults</a:t>
            </a:r>
          </a:p>
          <a:p>
            <a:r>
              <a:rPr lang="en-US" dirty="0"/>
              <a:t>Previous treatments</a:t>
            </a:r>
          </a:p>
          <a:p>
            <a:pPr lvl="1"/>
            <a:r>
              <a:rPr lang="en-US" dirty="0"/>
              <a:t>Co-morbidities</a:t>
            </a:r>
          </a:p>
          <a:p>
            <a:pPr lvl="1"/>
            <a:r>
              <a:rPr lang="en-US" dirty="0"/>
              <a:t>History (overdose, SUD)</a:t>
            </a:r>
          </a:p>
          <a:p>
            <a:pPr lvl="1"/>
            <a:r>
              <a:rPr lang="en-US" dirty="0"/>
              <a:t>CSMD</a:t>
            </a:r>
          </a:p>
          <a:p>
            <a:r>
              <a:rPr lang="en-US" dirty="0"/>
              <a:t>Can use a therapeutic trial of opioids</a:t>
            </a:r>
          </a:p>
          <a:p>
            <a:r>
              <a:rPr lang="en-US" dirty="0"/>
              <a:t>Requires informed consent and treatment agreement</a:t>
            </a:r>
          </a:p>
          <a:p>
            <a:r>
              <a:rPr lang="en-US" dirty="0"/>
              <a:t>Use the lowest effective dose</a:t>
            </a:r>
          </a:p>
          <a:p>
            <a:pPr lvl="1"/>
            <a:r>
              <a:rPr lang="en-US" dirty="0"/>
              <a:t>50 MME/day</a:t>
            </a:r>
          </a:p>
          <a:p>
            <a:pPr lvl="1"/>
            <a:r>
              <a:rPr lang="en-US" dirty="0"/>
              <a:t>90 MME/day</a:t>
            </a:r>
          </a:p>
          <a:p>
            <a:endParaRPr lang="en-US" dirty="0"/>
          </a:p>
          <a:p>
            <a:endParaRPr lang="en-US" dirty="0"/>
          </a:p>
        </p:txBody>
      </p:sp>
      <p:sp>
        <p:nvSpPr>
          <p:cNvPr id="5" name="Title 1">
            <a:extLst>
              <a:ext uri="{FF2B5EF4-FFF2-40B4-BE49-F238E27FC236}">
                <a16:creationId xmlns:a16="http://schemas.microsoft.com/office/drawing/2014/main" id="{FFB5B0EE-6853-4C62-AA6D-4081A1BF0703}"/>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CDC Chronic Pain Guidelines</a:t>
            </a:r>
          </a:p>
        </p:txBody>
      </p:sp>
      <p:sp>
        <p:nvSpPr>
          <p:cNvPr id="2" name="TextBox 1">
            <a:extLst>
              <a:ext uri="{FF2B5EF4-FFF2-40B4-BE49-F238E27FC236}">
                <a16:creationId xmlns:a16="http://schemas.microsoft.com/office/drawing/2014/main" id="{3ACB0D11-A90E-4368-91FF-C93D0B790492}"/>
              </a:ext>
            </a:extLst>
          </p:cNvPr>
          <p:cNvSpPr txBox="1"/>
          <p:nvPr/>
        </p:nvSpPr>
        <p:spPr>
          <a:xfrm>
            <a:off x="390295" y="6289291"/>
            <a:ext cx="6043960" cy="307777"/>
          </a:xfrm>
          <a:prstGeom prst="rect">
            <a:avLst/>
          </a:prstGeom>
          <a:noFill/>
        </p:spPr>
        <p:txBody>
          <a:bodyPr wrap="square" rtlCol="0">
            <a:spAutoFit/>
          </a:bodyPr>
          <a:lstStyle/>
          <a:p>
            <a:r>
              <a:rPr lang="en-US" sz="1400" dirty="0"/>
              <a:t>CDC Checklist: </a:t>
            </a:r>
            <a:r>
              <a:rPr lang="en-US" sz="1400" dirty="0">
                <a:hlinkClick r:id="rId3"/>
              </a:rPr>
              <a:t>https://www.cdc.gov/drugoverdose/pdf/pdo_checklist-a.pdf</a:t>
            </a:r>
            <a:endParaRPr lang="en-US" sz="1400" dirty="0"/>
          </a:p>
        </p:txBody>
      </p:sp>
      <p:pic>
        <p:nvPicPr>
          <p:cNvPr id="4" name="Picture 3">
            <a:extLst>
              <a:ext uri="{FF2B5EF4-FFF2-40B4-BE49-F238E27FC236}">
                <a16:creationId xmlns:a16="http://schemas.microsoft.com/office/drawing/2014/main" id="{7E3937B8-D5F9-4AB4-970D-7AD085CBC709}"/>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0273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B5B0EE-6853-4C62-AA6D-4081A1BF0703}"/>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CDC Chronic Pain Guidelines</a:t>
            </a:r>
          </a:p>
        </p:txBody>
      </p:sp>
      <p:sp>
        <p:nvSpPr>
          <p:cNvPr id="2" name="TextBox 1">
            <a:extLst>
              <a:ext uri="{FF2B5EF4-FFF2-40B4-BE49-F238E27FC236}">
                <a16:creationId xmlns:a16="http://schemas.microsoft.com/office/drawing/2014/main" id="{3ACB0D11-A90E-4368-91FF-C93D0B790492}"/>
              </a:ext>
            </a:extLst>
          </p:cNvPr>
          <p:cNvSpPr txBox="1"/>
          <p:nvPr/>
        </p:nvSpPr>
        <p:spPr>
          <a:xfrm>
            <a:off x="0" y="6581005"/>
            <a:ext cx="9144000" cy="276999"/>
          </a:xfrm>
          <a:prstGeom prst="rect">
            <a:avLst/>
          </a:prstGeom>
          <a:noFill/>
        </p:spPr>
        <p:txBody>
          <a:bodyPr wrap="square" rtlCol="0">
            <a:spAutoFit/>
          </a:bodyPr>
          <a:lstStyle/>
          <a:p>
            <a:r>
              <a:rPr lang="en-US" sz="1200" dirty="0"/>
              <a:t>CDC Calculating Total Daily Dose of Opioids for Safer Dosage. https://www.cdc.gov/drugoverdose/pdf/calculating_total_daily_dose-a.pdf</a:t>
            </a:r>
          </a:p>
        </p:txBody>
      </p:sp>
      <p:pic>
        <p:nvPicPr>
          <p:cNvPr id="7" name="Picture 6">
            <a:extLst>
              <a:ext uri="{FF2B5EF4-FFF2-40B4-BE49-F238E27FC236}">
                <a16:creationId xmlns:a16="http://schemas.microsoft.com/office/drawing/2014/main" id="{6F9DCB2B-4B31-4850-BB2A-21C5C32AF285}"/>
              </a:ext>
            </a:extLst>
          </p:cNvPr>
          <p:cNvPicPr>
            <a:picLocks noChangeAspect="1"/>
          </p:cNvPicPr>
          <p:nvPr/>
        </p:nvPicPr>
        <p:blipFill>
          <a:blip r:embed="rId3"/>
          <a:stretch>
            <a:fillRect/>
          </a:stretch>
        </p:blipFill>
        <p:spPr>
          <a:xfrm>
            <a:off x="599102" y="1384415"/>
            <a:ext cx="3823452" cy="4330991"/>
          </a:xfrm>
          <a:prstGeom prst="rect">
            <a:avLst/>
          </a:prstGeom>
        </p:spPr>
      </p:pic>
      <p:pic>
        <p:nvPicPr>
          <p:cNvPr id="8" name="Picture 7">
            <a:extLst>
              <a:ext uri="{FF2B5EF4-FFF2-40B4-BE49-F238E27FC236}">
                <a16:creationId xmlns:a16="http://schemas.microsoft.com/office/drawing/2014/main" id="{48A5FEBF-92B7-4F2E-A374-AFCFBBB0D64A}"/>
              </a:ext>
            </a:extLst>
          </p:cNvPr>
          <p:cNvPicPr>
            <a:picLocks noChangeAspect="1"/>
          </p:cNvPicPr>
          <p:nvPr/>
        </p:nvPicPr>
        <p:blipFill>
          <a:blip r:embed="rId4"/>
          <a:stretch>
            <a:fillRect/>
          </a:stretch>
        </p:blipFill>
        <p:spPr>
          <a:xfrm>
            <a:off x="5391702" y="1384413"/>
            <a:ext cx="3153201" cy="2771264"/>
          </a:xfrm>
          <a:prstGeom prst="rect">
            <a:avLst/>
          </a:prstGeom>
        </p:spPr>
      </p:pic>
      <p:pic>
        <p:nvPicPr>
          <p:cNvPr id="10" name="Picture 9">
            <a:extLst>
              <a:ext uri="{FF2B5EF4-FFF2-40B4-BE49-F238E27FC236}">
                <a16:creationId xmlns:a16="http://schemas.microsoft.com/office/drawing/2014/main" id="{C704A946-899A-4619-B5A4-D256FE7FD636}"/>
              </a:ext>
            </a:extLst>
          </p:cNvPr>
          <p:cNvPicPr>
            <a:picLocks noChangeAspect="1"/>
          </p:cNvPicPr>
          <p:nvPr/>
        </p:nvPicPr>
        <p:blipFill rotWithShape="1">
          <a:blip r:embed="rId5"/>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5D36E4C-5BFF-4D85-8244-B2E83FD641DD}"/>
              </a:ext>
            </a:extLst>
          </p:cNvPr>
          <p:cNvPicPr>
            <a:picLocks noChangeAspect="1"/>
          </p:cNvPicPr>
          <p:nvPr/>
        </p:nvPicPr>
        <p:blipFill>
          <a:blip r:embed="rId6"/>
          <a:stretch>
            <a:fillRect/>
          </a:stretch>
        </p:blipFill>
        <p:spPr>
          <a:xfrm>
            <a:off x="5986372" y="4353511"/>
            <a:ext cx="1963855" cy="1996860"/>
          </a:xfrm>
          <a:prstGeom prst="rect">
            <a:avLst/>
          </a:prstGeom>
        </p:spPr>
      </p:pic>
    </p:spTree>
    <p:extLst>
      <p:ext uri="{BB962C8B-B14F-4D97-AF65-F5344CB8AC3E}">
        <p14:creationId xmlns:p14="http://schemas.microsoft.com/office/powerpoint/2010/main" val="1889403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B85EB-1E57-46FE-B102-C301AAA2C085}"/>
              </a:ext>
            </a:extLst>
          </p:cNvPr>
          <p:cNvPicPr>
            <a:picLocks noChangeAspect="1"/>
          </p:cNvPicPr>
          <p:nvPr/>
        </p:nvPicPr>
        <p:blipFill>
          <a:blip r:embed="rId3"/>
          <a:stretch>
            <a:fillRect/>
          </a:stretch>
        </p:blipFill>
        <p:spPr>
          <a:xfrm>
            <a:off x="130579" y="695327"/>
            <a:ext cx="8882847" cy="5467351"/>
          </a:xfrm>
          <a:prstGeom prst="rect">
            <a:avLst/>
          </a:prstGeom>
        </p:spPr>
      </p:pic>
      <p:sp>
        <p:nvSpPr>
          <p:cNvPr id="6" name="TextBox 5">
            <a:extLst>
              <a:ext uri="{FF2B5EF4-FFF2-40B4-BE49-F238E27FC236}">
                <a16:creationId xmlns:a16="http://schemas.microsoft.com/office/drawing/2014/main" id="{C120C5BC-7133-4316-BD33-63B5031A5FBD}"/>
              </a:ext>
            </a:extLst>
          </p:cNvPr>
          <p:cNvSpPr txBox="1"/>
          <p:nvPr/>
        </p:nvSpPr>
        <p:spPr>
          <a:xfrm>
            <a:off x="0" y="6393162"/>
            <a:ext cx="8991600" cy="461665"/>
          </a:xfrm>
          <a:prstGeom prst="rect">
            <a:avLst/>
          </a:prstGeom>
          <a:noFill/>
        </p:spPr>
        <p:txBody>
          <a:bodyPr wrap="square" rtlCol="0">
            <a:spAutoFit/>
          </a:bodyPr>
          <a:lstStyle/>
          <a:p>
            <a:r>
              <a:rPr lang="en-US" sz="1200" dirty="0">
                <a:solidFill>
                  <a:srgbClr val="000000"/>
                </a:solidFill>
                <a:latin typeface="Open Sans"/>
              </a:rPr>
              <a:t>Centers for Disease Control and Prevention. </a:t>
            </a:r>
            <a:r>
              <a:rPr lang="en-US" sz="1200" dirty="0">
                <a:solidFill>
                  <a:srgbClr val="075290"/>
                </a:solidFill>
                <a:latin typeface="Open Sans"/>
                <a:hlinkClick r:id="rId4"/>
              </a:rPr>
              <a:t>Vital Signs: Changes in Opioid Prescribing in the United States, 2006–2015. MMWR 2017</a:t>
            </a:r>
            <a:r>
              <a:rPr lang="en-US" sz="1200" dirty="0">
                <a:solidFill>
                  <a:srgbClr val="000000"/>
                </a:solidFill>
                <a:latin typeface="Open Sans"/>
              </a:rPr>
              <a:t>; 66(26):697-704.</a:t>
            </a:r>
          </a:p>
        </p:txBody>
      </p:sp>
    </p:spTree>
    <p:extLst>
      <p:ext uri="{BB962C8B-B14F-4D97-AF65-F5344CB8AC3E}">
        <p14:creationId xmlns:p14="http://schemas.microsoft.com/office/powerpoint/2010/main" val="2310663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058ED-B2FF-47A1-A0FC-A55CBD0DDFFD}"/>
              </a:ext>
            </a:extLst>
          </p:cNvPr>
          <p:cNvSpPr>
            <a:spLocks noGrp="1"/>
          </p:cNvSpPr>
          <p:nvPr>
            <p:ph idx="1"/>
          </p:nvPr>
        </p:nvSpPr>
        <p:spPr/>
        <p:txBody>
          <a:bodyPr>
            <a:normAutofit/>
          </a:bodyPr>
          <a:lstStyle/>
          <a:p>
            <a:pPr marL="0" indent="0">
              <a:buNone/>
            </a:pPr>
            <a:r>
              <a:rPr lang="en-US" dirty="0"/>
              <a:t>I have no financial relationships to disclose and I will not discuss off label use or investigational use in my presentation.</a:t>
            </a:r>
          </a:p>
          <a:p>
            <a:pPr marL="0" indent="0">
              <a:buNone/>
            </a:pPr>
            <a:endParaRPr lang="en-US" dirty="0"/>
          </a:p>
          <a:p>
            <a:pPr marL="0" indent="0">
              <a:buNone/>
            </a:pPr>
            <a:r>
              <a:rPr lang="en-US" dirty="0"/>
              <a:t>This presentation should not be construed as legal advice. If in need of legal advice, please contact your lawyer.</a:t>
            </a:r>
          </a:p>
        </p:txBody>
      </p:sp>
      <p:sp>
        <p:nvSpPr>
          <p:cNvPr id="4" name="Title 1">
            <a:extLst>
              <a:ext uri="{FF2B5EF4-FFF2-40B4-BE49-F238E27FC236}">
                <a16:creationId xmlns:a16="http://schemas.microsoft.com/office/drawing/2014/main" id="{A2FA6CBD-857C-49F4-8F86-398B9FBCA42F}"/>
              </a:ext>
            </a:extLst>
          </p:cNvPr>
          <p:cNvSpPr txBox="1">
            <a:spLocks/>
          </p:cNvSpPr>
          <p:nvPr/>
        </p:nvSpPr>
        <p:spPr>
          <a:xfrm>
            <a:off x="0" y="2"/>
            <a:ext cx="9144000" cy="132556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Disclosure and Disclaimer Information</a:t>
            </a:r>
          </a:p>
        </p:txBody>
      </p:sp>
    </p:spTree>
    <p:extLst>
      <p:ext uri="{BB962C8B-B14F-4D97-AF65-F5344CB8AC3E}">
        <p14:creationId xmlns:p14="http://schemas.microsoft.com/office/powerpoint/2010/main" val="2810194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4E0EF9-5FD1-4A13-8D42-D355C46C460C}"/>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What is the maximum number of MME’s/day this patient is receiving?</a:t>
            </a:r>
          </a:p>
        </p:txBody>
      </p:sp>
      <p:pic>
        <p:nvPicPr>
          <p:cNvPr id="8" name="Picture 7">
            <a:extLst>
              <a:ext uri="{FF2B5EF4-FFF2-40B4-BE49-F238E27FC236}">
                <a16:creationId xmlns:a16="http://schemas.microsoft.com/office/drawing/2014/main" id="{0B72DEF2-A1C1-4F56-BC39-1EAC2DEE8DFF}"/>
              </a:ext>
            </a:extLst>
          </p:cNvPr>
          <p:cNvPicPr>
            <a:picLocks noChangeAspect="1"/>
          </p:cNvPicPr>
          <p:nvPr/>
        </p:nvPicPr>
        <p:blipFill rotWithShape="1">
          <a:blip r:embed="rId3"/>
          <a:srcRect l="4891" t="781" r="598" b="10937"/>
          <a:stretch/>
        </p:blipFill>
        <p:spPr>
          <a:xfrm>
            <a:off x="8502871" y="662782"/>
            <a:ext cx="467116" cy="618628"/>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2B5BBA65-9851-46FB-9654-5E177D770E41}"/>
              </a:ext>
            </a:extLst>
          </p:cNvPr>
          <p:cNvPicPr>
            <a:picLocks noChangeAspect="1"/>
          </p:cNvPicPr>
          <p:nvPr/>
        </p:nvPicPr>
        <p:blipFill>
          <a:blip r:embed="rId4"/>
          <a:stretch>
            <a:fillRect/>
          </a:stretch>
        </p:blipFill>
        <p:spPr>
          <a:xfrm>
            <a:off x="2500312" y="1325565"/>
            <a:ext cx="4143375" cy="5153025"/>
          </a:xfrm>
          <a:prstGeom prst="rect">
            <a:avLst/>
          </a:prstGeom>
        </p:spPr>
      </p:pic>
    </p:spTree>
    <p:extLst>
      <p:ext uri="{BB962C8B-B14F-4D97-AF65-F5344CB8AC3E}">
        <p14:creationId xmlns:p14="http://schemas.microsoft.com/office/powerpoint/2010/main" val="3145525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402E8-C952-41BA-B3C8-ADCFB73B321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1997869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88392E-0B5B-427E-89DB-7E1D201DCF5F}"/>
              </a:ext>
            </a:extLst>
          </p:cNvPr>
          <p:cNvSpPr>
            <a:spLocks noGrp="1"/>
          </p:cNvSpPr>
          <p:nvPr>
            <p:ph idx="1"/>
          </p:nvPr>
        </p:nvSpPr>
        <p:spPr>
          <a:xfrm>
            <a:off x="628651" y="1825628"/>
            <a:ext cx="7886700" cy="3927472"/>
          </a:xfrm>
        </p:spPr>
        <p:txBody>
          <a:bodyPr>
            <a:normAutofit/>
          </a:bodyPr>
          <a:lstStyle/>
          <a:p>
            <a:r>
              <a:rPr lang="en-US" dirty="0"/>
              <a:t>Avoid benzodiazepines with opioid</a:t>
            </a:r>
          </a:p>
          <a:p>
            <a:r>
              <a:rPr lang="en-US" dirty="0"/>
              <a:t>Must use UDT at onset and at least annually</a:t>
            </a:r>
          </a:p>
          <a:p>
            <a:r>
              <a:rPr lang="en-US" dirty="0"/>
              <a:t>Check PDMP at onset and every three months</a:t>
            </a:r>
          </a:p>
          <a:p>
            <a:r>
              <a:rPr lang="en-US" dirty="0"/>
              <a:t>Follow up with patient:</a:t>
            </a:r>
          </a:p>
          <a:p>
            <a:pPr lvl="1"/>
            <a:r>
              <a:rPr lang="en-US" dirty="0"/>
              <a:t>Change of dose: 1-4 weeks</a:t>
            </a:r>
          </a:p>
          <a:p>
            <a:pPr lvl="1"/>
            <a:r>
              <a:rPr lang="en-US" dirty="0"/>
              <a:t>Stable dose: every 3 months</a:t>
            </a:r>
          </a:p>
          <a:p>
            <a:r>
              <a:rPr lang="en-US" dirty="0"/>
              <a:t>Acute pain: 3 days sufficient, 7 days rarely</a:t>
            </a:r>
          </a:p>
          <a:p>
            <a:endParaRPr lang="en-US" dirty="0"/>
          </a:p>
          <a:p>
            <a:endParaRPr lang="en-US" dirty="0"/>
          </a:p>
        </p:txBody>
      </p:sp>
      <p:sp>
        <p:nvSpPr>
          <p:cNvPr id="4" name="Title 1">
            <a:extLst>
              <a:ext uri="{FF2B5EF4-FFF2-40B4-BE49-F238E27FC236}">
                <a16:creationId xmlns:a16="http://schemas.microsoft.com/office/drawing/2014/main" id="{B90858A6-713B-4AC8-A34E-8FC971A1AC80}"/>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CDC Chronic Pain Guidelines</a:t>
            </a:r>
          </a:p>
        </p:txBody>
      </p:sp>
      <p:sp>
        <p:nvSpPr>
          <p:cNvPr id="5" name="TextBox 4">
            <a:extLst>
              <a:ext uri="{FF2B5EF4-FFF2-40B4-BE49-F238E27FC236}">
                <a16:creationId xmlns:a16="http://schemas.microsoft.com/office/drawing/2014/main" id="{E4AD2A01-18F4-4785-87A1-C161D785D609}"/>
              </a:ext>
            </a:extLst>
          </p:cNvPr>
          <p:cNvSpPr txBox="1"/>
          <p:nvPr/>
        </p:nvSpPr>
        <p:spPr>
          <a:xfrm>
            <a:off x="390295" y="6289291"/>
            <a:ext cx="6043960" cy="307777"/>
          </a:xfrm>
          <a:prstGeom prst="rect">
            <a:avLst/>
          </a:prstGeom>
          <a:noFill/>
        </p:spPr>
        <p:txBody>
          <a:bodyPr wrap="square" rtlCol="0">
            <a:spAutoFit/>
          </a:bodyPr>
          <a:lstStyle/>
          <a:p>
            <a:r>
              <a:rPr lang="en-US" sz="1400" dirty="0"/>
              <a:t>CDC Checklist: </a:t>
            </a:r>
            <a:r>
              <a:rPr lang="en-US" sz="1400" dirty="0">
                <a:hlinkClick r:id="rId3"/>
              </a:rPr>
              <a:t>https://www.cdc.gov/drugoverdose/pdf/pdo_checklist-a.pdf</a:t>
            </a:r>
            <a:endParaRPr lang="en-US" sz="1400" dirty="0"/>
          </a:p>
        </p:txBody>
      </p:sp>
      <p:pic>
        <p:nvPicPr>
          <p:cNvPr id="2" name="Picture 1">
            <a:extLst>
              <a:ext uri="{FF2B5EF4-FFF2-40B4-BE49-F238E27FC236}">
                <a16:creationId xmlns:a16="http://schemas.microsoft.com/office/drawing/2014/main" id="{FD3EC42D-0AA9-4BCC-8C44-FCCA07E71D36}"/>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2643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0D984-CA7A-4B11-AB53-3358439B9AE4}"/>
              </a:ext>
            </a:extLst>
          </p:cNvPr>
          <p:cNvPicPr>
            <a:picLocks noChangeAspect="1"/>
          </p:cNvPicPr>
          <p:nvPr/>
        </p:nvPicPr>
        <p:blipFill>
          <a:blip r:embed="rId3"/>
          <a:stretch>
            <a:fillRect/>
          </a:stretch>
        </p:blipFill>
        <p:spPr>
          <a:xfrm>
            <a:off x="320567" y="1967686"/>
            <a:ext cx="8502868" cy="3232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99537835-C37E-4722-9D16-97EBEC293F5A}"/>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Benzodiazepine Risk</a:t>
            </a:r>
          </a:p>
        </p:txBody>
      </p:sp>
      <p:pic>
        <p:nvPicPr>
          <p:cNvPr id="10" name="Picture 9">
            <a:extLst>
              <a:ext uri="{FF2B5EF4-FFF2-40B4-BE49-F238E27FC236}">
                <a16:creationId xmlns:a16="http://schemas.microsoft.com/office/drawing/2014/main" id="{902217E2-D51D-447F-A8A9-139A63B94C66}"/>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F4691806-1F9D-40CF-B67A-605A689C9B23}"/>
              </a:ext>
            </a:extLst>
          </p:cNvPr>
          <p:cNvSpPr txBox="1"/>
          <p:nvPr/>
        </p:nvSpPr>
        <p:spPr>
          <a:xfrm>
            <a:off x="168170" y="6453354"/>
            <a:ext cx="8029903" cy="246221"/>
          </a:xfrm>
          <a:prstGeom prst="rect">
            <a:avLst/>
          </a:prstGeom>
          <a:noFill/>
        </p:spPr>
        <p:txBody>
          <a:bodyPr wrap="square" rtlCol="0">
            <a:spAutoFit/>
          </a:bodyPr>
          <a:lstStyle/>
          <a:p>
            <a:r>
              <a:rPr lang="en-US" sz="1000" dirty="0"/>
              <a:t>https://www.fda.gov/drugs/drug-safety-and-availability/fda-requiring-boxed-warning-updated-improve-safe-use-benzodiazepine-drug-class</a:t>
            </a:r>
          </a:p>
        </p:txBody>
      </p:sp>
    </p:spTree>
    <p:extLst>
      <p:ext uri="{BB962C8B-B14F-4D97-AF65-F5344CB8AC3E}">
        <p14:creationId xmlns:p14="http://schemas.microsoft.com/office/powerpoint/2010/main" val="213312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CE8F9-AD29-4123-8019-008FF423BC82}"/>
              </a:ext>
            </a:extLst>
          </p:cNvPr>
          <p:cNvPicPr>
            <a:picLocks noChangeAspect="1"/>
          </p:cNvPicPr>
          <p:nvPr/>
        </p:nvPicPr>
        <p:blipFill>
          <a:blip r:embed="rId3"/>
          <a:stretch>
            <a:fillRect/>
          </a:stretch>
        </p:blipFill>
        <p:spPr>
          <a:xfrm>
            <a:off x="3" y="1325566"/>
            <a:ext cx="8649223" cy="5056187"/>
          </a:xfrm>
          <a:prstGeom prst="rect">
            <a:avLst/>
          </a:prstGeom>
        </p:spPr>
      </p:pic>
      <p:sp>
        <p:nvSpPr>
          <p:cNvPr id="6" name="TextBox 5">
            <a:extLst>
              <a:ext uri="{FF2B5EF4-FFF2-40B4-BE49-F238E27FC236}">
                <a16:creationId xmlns:a16="http://schemas.microsoft.com/office/drawing/2014/main" id="{6BE2EAB6-A663-46BE-90E9-1C122038933F}"/>
              </a:ext>
            </a:extLst>
          </p:cNvPr>
          <p:cNvSpPr txBox="1"/>
          <p:nvPr/>
        </p:nvSpPr>
        <p:spPr>
          <a:xfrm>
            <a:off x="1" y="6381752"/>
            <a:ext cx="8801100" cy="461665"/>
          </a:xfrm>
          <a:prstGeom prst="rect">
            <a:avLst/>
          </a:prstGeom>
          <a:noFill/>
        </p:spPr>
        <p:txBody>
          <a:bodyPr wrap="square" rtlCol="0">
            <a:spAutoFit/>
          </a:bodyPr>
          <a:lstStyle/>
          <a:p>
            <a:r>
              <a:rPr lang="en-US" sz="1200" dirty="0">
                <a:solidFill>
                  <a:srgbClr val="333333"/>
                </a:solidFill>
                <a:latin typeface="Guardian TextSans Web"/>
              </a:rPr>
              <a:t>Xu KY, Hartz SM, </a:t>
            </a:r>
            <a:r>
              <a:rPr lang="en-US" sz="1200" dirty="0" err="1">
                <a:solidFill>
                  <a:srgbClr val="333333"/>
                </a:solidFill>
                <a:latin typeface="Guardian TextSans Web"/>
              </a:rPr>
              <a:t>Borodovsky</a:t>
            </a:r>
            <a:r>
              <a:rPr lang="en-US" sz="1200" dirty="0">
                <a:solidFill>
                  <a:srgbClr val="333333"/>
                </a:solidFill>
                <a:latin typeface="Guardian TextSans Web"/>
              </a:rPr>
              <a:t> JT, </a:t>
            </a:r>
            <a:r>
              <a:rPr lang="en-US" sz="1200" dirty="0" err="1">
                <a:solidFill>
                  <a:srgbClr val="333333"/>
                </a:solidFill>
                <a:latin typeface="Guardian TextSans Web"/>
              </a:rPr>
              <a:t>Bierut</a:t>
            </a:r>
            <a:r>
              <a:rPr lang="en-US" sz="1200" dirty="0">
                <a:solidFill>
                  <a:srgbClr val="333333"/>
                </a:solidFill>
                <a:latin typeface="Guardian TextSans Web"/>
              </a:rPr>
              <a:t> LJ, </a:t>
            </a:r>
            <a:r>
              <a:rPr lang="en-US" sz="1200" dirty="0" err="1">
                <a:solidFill>
                  <a:srgbClr val="333333"/>
                </a:solidFill>
                <a:latin typeface="Guardian TextSans Web"/>
              </a:rPr>
              <a:t>Grucza</a:t>
            </a:r>
            <a:r>
              <a:rPr lang="en-US" sz="1200" dirty="0">
                <a:solidFill>
                  <a:srgbClr val="333333"/>
                </a:solidFill>
                <a:latin typeface="Guardian TextSans Web"/>
              </a:rPr>
              <a:t> RA. Association Between Benzodiazepine Use With or Without Opioid Use and All-Cause Mortality in the United States, 1999-2015. </a:t>
            </a:r>
            <a:r>
              <a:rPr lang="en-US" sz="1200" i="1" dirty="0">
                <a:solidFill>
                  <a:srgbClr val="333333"/>
                </a:solidFill>
                <a:latin typeface="Guardian TextSans Web"/>
              </a:rPr>
              <a:t>JAMA </a:t>
            </a:r>
            <a:r>
              <a:rPr lang="en-US" sz="1200" i="1" dirty="0" err="1">
                <a:solidFill>
                  <a:srgbClr val="333333"/>
                </a:solidFill>
                <a:latin typeface="Guardian TextSans Web"/>
              </a:rPr>
              <a:t>Netw</a:t>
            </a:r>
            <a:r>
              <a:rPr lang="en-US" sz="1200" i="1" dirty="0">
                <a:solidFill>
                  <a:srgbClr val="333333"/>
                </a:solidFill>
                <a:latin typeface="Guardian TextSans Web"/>
              </a:rPr>
              <a:t> Open.</a:t>
            </a:r>
            <a:r>
              <a:rPr lang="en-US" sz="1200" dirty="0">
                <a:solidFill>
                  <a:srgbClr val="333333"/>
                </a:solidFill>
                <a:latin typeface="Guardian TextSans Web"/>
              </a:rPr>
              <a:t> 2020;3(12):e2028557. doi:10.1001/jamanetworkopen.2020.28557</a:t>
            </a:r>
            <a:endParaRPr lang="en-US" sz="1200" dirty="0"/>
          </a:p>
        </p:txBody>
      </p:sp>
      <p:sp>
        <p:nvSpPr>
          <p:cNvPr id="7" name="Title 1">
            <a:extLst>
              <a:ext uri="{FF2B5EF4-FFF2-40B4-BE49-F238E27FC236}">
                <a16:creationId xmlns:a16="http://schemas.microsoft.com/office/drawing/2014/main" id="{E0C48152-76CA-46D9-8902-B65CDE2C0C4B}"/>
              </a:ext>
            </a:extLst>
          </p:cNvPr>
          <p:cNvSpPr txBox="1">
            <a:spLocks/>
          </p:cNvSpPr>
          <p:nvPr/>
        </p:nvSpPr>
        <p:spPr>
          <a:xfrm>
            <a:off x="0" y="1"/>
            <a:ext cx="9144000" cy="1009650"/>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Risk of Benzodiazepine on All-Cause Mortality</a:t>
            </a:r>
          </a:p>
        </p:txBody>
      </p:sp>
    </p:spTree>
    <p:extLst>
      <p:ext uri="{BB962C8B-B14F-4D97-AF65-F5344CB8AC3E}">
        <p14:creationId xmlns:p14="http://schemas.microsoft.com/office/powerpoint/2010/main" val="2338019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3EEA2-9076-4451-B858-669BDFE6D650}"/>
              </a:ext>
            </a:extLst>
          </p:cNvPr>
          <p:cNvSpPr>
            <a:spLocks noGrp="1"/>
          </p:cNvSpPr>
          <p:nvPr>
            <p:ph idx="1"/>
          </p:nvPr>
        </p:nvSpPr>
        <p:spPr>
          <a:xfrm>
            <a:off x="285750" y="1825625"/>
            <a:ext cx="8705850" cy="4351338"/>
          </a:xfrm>
        </p:spPr>
        <p:txBody>
          <a:bodyPr/>
          <a:lstStyle/>
          <a:p>
            <a:r>
              <a:rPr lang="en-US" dirty="0"/>
              <a:t>Minimize benzodiazepine and opioid combinations</a:t>
            </a:r>
          </a:p>
          <a:p>
            <a:r>
              <a:rPr lang="en-US" dirty="0"/>
              <a:t>Not recommended to use beyond two weeks</a:t>
            </a:r>
          </a:p>
          <a:p>
            <a:r>
              <a:rPr lang="en-US" dirty="0"/>
              <a:t>Lowest effective dose, shortest time</a:t>
            </a:r>
          </a:p>
          <a:p>
            <a:r>
              <a:rPr lang="en-US" dirty="0"/>
              <a:t>Create an exist strategy/alternative options</a:t>
            </a:r>
          </a:p>
          <a:p>
            <a:r>
              <a:rPr lang="en-US" dirty="0"/>
              <a:t>One provider, one pharmacy</a:t>
            </a:r>
          </a:p>
          <a:p>
            <a:pPr lvl="1"/>
            <a:r>
              <a:rPr lang="en-US" dirty="0"/>
              <a:t>20% increase in risk of overdose if managed by multiple providers for benzo + opioid</a:t>
            </a:r>
          </a:p>
          <a:p>
            <a:r>
              <a:rPr lang="en-US" dirty="0"/>
              <a:t>If using in 65 or older, consider lorazepam, oxazepam, temazepam (LOT)</a:t>
            </a:r>
          </a:p>
        </p:txBody>
      </p:sp>
      <p:sp>
        <p:nvSpPr>
          <p:cNvPr id="4" name="Title 1">
            <a:extLst>
              <a:ext uri="{FF2B5EF4-FFF2-40B4-BE49-F238E27FC236}">
                <a16:creationId xmlns:a16="http://schemas.microsoft.com/office/drawing/2014/main" id="{2562EF01-F7C2-431E-8B25-725327E651F4}"/>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Benzodiazepine/Z-Drugs</a:t>
            </a:r>
          </a:p>
        </p:txBody>
      </p:sp>
      <p:sp>
        <p:nvSpPr>
          <p:cNvPr id="5" name="TextBox 4">
            <a:extLst>
              <a:ext uri="{FF2B5EF4-FFF2-40B4-BE49-F238E27FC236}">
                <a16:creationId xmlns:a16="http://schemas.microsoft.com/office/drawing/2014/main" id="{C2AC495A-C8B8-4CCA-A5F4-1FC6450DCE6D}"/>
              </a:ext>
            </a:extLst>
          </p:cNvPr>
          <p:cNvSpPr txBox="1"/>
          <p:nvPr/>
        </p:nvSpPr>
        <p:spPr>
          <a:xfrm>
            <a:off x="1" y="5946130"/>
            <a:ext cx="9143999" cy="830997"/>
          </a:xfrm>
          <a:prstGeom prst="rect">
            <a:avLst/>
          </a:prstGeom>
          <a:noFill/>
        </p:spPr>
        <p:txBody>
          <a:bodyPr wrap="square" rtlCol="0">
            <a:spAutoFit/>
          </a:bodyPr>
          <a:lstStyle/>
          <a:p>
            <a:r>
              <a:rPr lang="en-US" sz="1200" dirty="0"/>
              <a:t>Benzodiazepine and Z-Drug Safety Guideline. Kaiser Permanente. 2019. </a:t>
            </a:r>
            <a:r>
              <a:rPr lang="en-US" sz="1200" dirty="0">
                <a:hlinkClick r:id="rId3"/>
              </a:rPr>
              <a:t>https://wa.kaiserpermanente.org/static/pdf/public/guidelines/benzo-zdrug.pdf</a:t>
            </a:r>
            <a:endParaRPr lang="en-US" sz="1200" dirty="0"/>
          </a:p>
          <a:p>
            <a:r>
              <a:rPr lang="en-US" sz="1200" b="0" i="0" dirty="0">
                <a:solidFill>
                  <a:srgbClr val="333333"/>
                </a:solidFill>
                <a:effectLst/>
                <a:latin typeface="Guardian TextSans Web"/>
              </a:rPr>
              <a:t>Chua K, Brummett CM, Ng S, </a:t>
            </a:r>
            <a:r>
              <a:rPr lang="en-US" sz="1200" b="0" i="0" dirty="0" err="1">
                <a:solidFill>
                  <a:srgbClr val="333333"/>
                </a:solidFill>
                <a:effectLst/>
                <a:latin typeface="Guardian TextSans Web"/>
              </a:rPr>
              <a:t>Bohnert</a:t>
            </a:r>
            <a:r>
              <a:rPr lang="en-US" sz="1200" b="0" i="0" dirty="0">
                <a:solidFill>
                  <a:srgbClr val="333333"/>
                </a:solidFill>
                <a:effectLst/>
                <a:latin typeface="Guardian TextSans Web"/>
              </a:rPr>
              <a:t> ASB. Association Between Receipt of Overlapping Opioid and Benzodiazepine Prescriptions From Multiple Prescribers and Overdose Risk. </a:t>
            </a:r>
            <a:r>
              <a:rPr lang="en-US" sz="1200" b="0" i="1" dirty="0">
                <a:solidFill>
                  <a:srgbClr val="333333"/>
                </a:solidFill>
                <a:effectLst/>
                <a:latin typeface="Guardian TextSans Web"/>
              </a:rPr>
              <a:t>JAMA </a:t>
            </a:r>
            <a:r>
              <a:rPr lang="en-US" sz="1200" b="0" i="1" dirty="0" err="1">
                <a:solidFill>
                  <a:srgbClr val="333333"/>
                </a:solidFill>
                <a:effectLst/>
                <a:latin typeface="Guardian TextSans Web"/>
              </a:rPr>
              <a:t>Netw</a:t>
            </a:r>
            <a:r>
              <a:rPr lang="en-US" sz="1200" b="0" i="1" dirty="0">
                <a:solidFill>
                  <a:srgbClr val="333333"/>
                </a:solidFill>
                <a:effectLst/>
                <a:latin typeface="Guardian TextSans Web"/>
              </a:rPr>
              <a:t> Open.</a:t>
            </a:r>
            <a:r>
              <a:rPr lang="en-US" sz="1200" b="0" i="0" dirty="0">
                <a:solidFill>
                  <a:srgbClr val="333333"/>
                </a:solidFill>
                <a:effectLst/>
                <a:latin typeface="Guardian TextSans Web"/>
              </a:rPr>
              <a:t> 2021;4(8):e2120353. doi:10.1001/jamanetworkopen.2021.20353</a:t>
            </a:r>
            <a:endParaRPr lang="en-US" sz="1200" dirty="0"/>
          </a:p>
        </p:txBody>
      </p:sp>
    </p:spTree>
    <p:extLst>
      <p:ext uri="{BB962C8B-B14F-4D97-AF65-F5344CB8AC3E}">
        <p14:creationId xmlns:p14="http://schemas.microsoft.com/office/powerpoint/2010/main" val="2255894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AF1352-BAB7-48FC-974A-37E743DF69BC}"/>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Benzodiazepine Risk</a:t>
            </a:r>
          </a:p>
        </p:txBody>
      </p:sp>
      <p:pic>
        <p:nvPicPr>
          <p:cNvPr id="6" name="Picture 5">
            <a:extLst>
              <a:ext uri="{FF2B5EF4-FFF2-40B4-BE49-F238E27FC236}">
                <a16:creationId xmlns:a16="http://schemas.microsoft.com/office/drawing/2014/main" id="{7C3D4CDC-751C-4722-B343-A72FCEB67B6F}"/>
              </a:ext>
            </a:extLst>
          </p:cNvPr>
          <p:cNvPicPr>
            <a:picLocks noChangeAspect="1"/>
          </p:cNvPicPr>
          <p:nvPr/>
        </p:nvPicPr>
        <p:blipFill>
          <a:blip r:embed="rId3"/>
          <a:stretch>
            <a:fillRect/>
          </a:stretch>
        </p:blipFill>
        <p:spPr>
          <a:xfrm>
            <a:off x="1444715" y="1325565"/>
            <a:ext cx="6254569" cy="5230199"/>
          </a:xfrm>
          <a:prstGeom prst="rect">
            <a:avLst/>
          </a:prstGeom>
        </p:spPr>
      </p:pic>
      <p:sp>
        <p:nvSpPr>
          <p:cNvPr id="7" name="TextBox 6">
            <a:extLst>
              <a:ext uri="{FF2B5EF4-FFF2-40B4-BE49-F238E27FC236}">
                <a16:creationId xmlns:a16="http://schemas.microsoft.com/office/drawing/2014/main" id="{3C0727AC-97C9-4D94-AFC6-9B50FCB18F05}"/>
              </a:ext>
            </a:extLst>
          </p:cNvPr>
          <p:cNvSpPr txBox="1"/>
          <p:nvPr/>
        </p:nvSpPr>
        <p:spPr>
          <a:xfrm>
            <a:off x="0" y="6396333"/>
            <a:ext cx="9143999" cy="461665"/>
          </a:xfrm>
          <a:prstGeom prst="rect">
            <a:avLst/>
          </a:prstGeom>
          <a:noFill/>
        </p:spPr>
        <p:txBody>
          <a:bodyPr wrap="square" rtlCol="0">
            <a:spAutoFit/>
          </a:bodyPr>
          <a:lstStyle/>
          <a:p>
            <a:r>
              <a:rPr lang="en-US" sz="1200" dirty="0"/>
              <a:t>Benzodiazepine and Z-Drug Safety Guideline. Kaiser Permanente. 2019. https://wa.kaiserpermanente.org/static/pdf/public/guidelines/benzo-zdrug.pdf</a:t>
            </a:r>
          </a:p>
        </p:txBody>
      </p:sp>
    </p:spTree>
    <p:extLst>
      <p:ext uri="{BB962C8B-B14F-4D97-AF65-F5344CB8AC3E}">
        <p14:creationId xmlns:p14="http://schemas.microsoft.com/office/powerpoint/2010/main" val="3781999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932515-9850-4D04-9704-796C4E9996C2}"/>
              </a:ext>
            </a:extLst>
          </p:cNvPr>
          <p:cNvSpPr>
            <a:spLocks noGrp="1"/>
          </p:cNvSpPr>
          <p:nvPr>
            <p:ph idx="1"/>
          </p:nvPr>
        </p:nvSpPr>
        <p:spPr>
          <a:xfrm>
            <a:off x="628651" y="1545023"/>
            <a:ext cx="7886700" cy="4631943"/>
          </a:xfrm>
        </p:spPr>
        <p:txBody>
          <a:bodyPr>
            <a:normAutofit/>
          </a:bodyPr>
          <a:lstStyle/>
          <a:p>
            <a:r>
              <a:rPr lang="en-US" dirty="0"/>
              <a:t>The SPACE Trial</a:t>
            </a:r>
          </a:p>
          <a:p>
            <a:r>
              <a:rPr lang="en-US" dirty="0"/>
              <a:t>12-month, randomized trial of VA participants</a:t>
            </a:r>
          </a:p>
          <a:p>
            <a:r>
              <a:rPr lang="en-US" dirty="0"/>
              <a:t>Moderate – severe chronic back pain or hip/knee osteoarthritis despite analgesic use</a:t>
            </a:r>
          </a:p>
          <a:p>
            <a:r>
              <a:rPr lang="en-US" dirty="0"/>
              <a:t>Opioid vs nonopioid therapies aiming to improve pain and function </a:t>
            </a:r>
          </a:p>
          <a:p>
            <a:r>
              <a:rPr lang="en-US" dirty="0"/>
              <a:t>Pain intensity significantly better in nonopioid group</a:t>
            </a:r>
          </a:p>
          <a:p>
            <a:r>
              <a:rPr lang="en-US" dirty="0"/>
              <a:t>Opioids did not result in better pain-related function</a:t>
            </a:r>
          </a:p>
        </p:txBody>
      </p:sp>
      <p:sp>
        <p:nvSpPr>
          <p:cNvPr id="5" name="Title 1">
            <a:extLst>
              <a:ext uri="{FF2B5EF4-FFF2-40B4-BE49-F238E27FC236}">
                <a16:creationId xmlns:a16="http://schemas.microsoft.com/office/drawing/2014/main" id="{14357808-2752-4FCC-A4C6-A1E1EE726B40}"/>
              </a:ext>
            </a:extLst>
          </p:cNvPr>
          <p:cNvSpPr txBox="1">
            <a:spLocks/>
          </p:cNvSpPr>
          <p:nvPr/>
        </p:nvSpPr>
        <p:spPr>
          <a:xfrm>
            <a:off x="0" y="0"/>
            <a:ext cx="9144000" cy="1049552"/>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Chronic Back/Hip/Knee Pain</a:t>
            </a:r>
          </a:p>
        </p:txBody>
      </p:sp>
      <p:pic>
        <p:nvPicPr>
          <p:cNvPr id="7" name="Picture 6">
            <a:extLst>
              <a:ext uri="{FF2B5EF4-FFF2-40B4-BE49-F238E27FC236}">
                <a16:creationId xmlns:a16="http://schemas.microsoft.com/office/drawing/2014/main" id="{10412E3D-ACAC-48C8-94CB-5F8F5C57AFE8}"/>
              </a:ext>
            </a:extLst>
          </p:cNvPr>
          <p:cNvPicPr>
            <a:picLocks noChangeAspect="1"/>
          </p:cNvPicPr>
          <p:nvPr/>
        </p:nvPicPr>
        <p:blipFill rotWithShape="1">
          <a:blip r:embed="rId3"/>
          <a:srcRect l="4891" t="781" r="598" b="10937"/>
          <a:stretch/>
        </p:blipFill>
        <p:spPr>
          <a:xfrm>
            <a:off x="8439810" y="250513"/>
            <a:ext cx="487731" cy="645929"/>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A186F463-317E-44E7-A6EE-04B9468CD577}"/>
              </a:ext>
            </a:extLst>
          </p:cNvPr>
          <p:cNvSpPr txBox="1"/>
          <p:nvPr/>
        </p:nvSpPr>
        <p:spPr>
          <a:xfrm>
            <a:off x="84087" y="6303090"/>
            <a:ext cx="8744607" cy="415755"/>
          </a:xfrm>
          <a:prstGeom prst="rect">
            <a:avLst/>
          </a:prstGeom>
          <a:noFill/>
        </p:spPr>
        <p:txBody>
          <a:bodyPr wrap="square" rtlCol="0">
            <a:spAutoFit/>
          </a:bodyPr>
          <a:lstStyle/>
          <a:p>
            <a:r>
              <a:rPr lang="en-US" sz="1051" dirty="0"/>
              <a:t>Krebs EE, Gravely A, et al. Effect of opioid vs nonopioid medications on pain-related function in patients with chronic back pain or hip or knee osteoarthritis pain: the SPACE randomized clinical trial. JAMA. 2018;319(9):872-882. doi:10.1001/jama.2018.0899 </a:t>
            </a:r>
          </a:p>
        </p:txBody>
      </p:sp>
    </p:spTree>
    <p:extLst>
      <p:ext uri="{BB962C8B-B14F-4D97-AF65-F5344CB8AC3E}">
        <p14:creationId xmlns:p14="http://schemas.microsoft.com/office/powerpoint/2010/main" val="3741433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A83D0-EA36-46C7-9AB7-8BEADBA32390}"/>
              </a:ext>
            </a:extLst>
          </p:cNvPr>
          <p:cNvPicPr>
            <a:picLocks noChangeAspect="1"/>
          </p:cNvPicPr>
          <p:nvPr/>
        </p:nvPicPr>
        <p:blipFill>
          <a:blip r:embed="rId3"/>
          <a:stretch>
            <a:fillRect/>
          </a:stretch>
        </p:blipFill>
        <p:spPr>
          <a:xfrm>
            <a:off x="235335" y="1508183"/>
            <a:ext cx="8692207" cy="4694215"/>
          </a:xfrm>
          <a:prstGeom prst="rect">
            <a:avLst/>
          </a:prstGeom>
        </p:spPr>
      </p:pic>
      <p:sp>
        <p:nvSpPr>
          <p:cNvPr id="4" name="Title 1">
            <a:extLst>
              <a:ext uri="{FF2B5EF4-FFF2-40B4-BE49-F238E27FC236}">
                <a16:creationId xmlns:a16="http://schemas.microsoft.com/office/drawing/2014/main" id="{ED263969-F279-4898-954D-83B546028A7B}"/>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Is your patient opioid tolerant?</a:t>
            </a:r>
          </a:p>
        </p:txBody>
      </p:sp>
      <p:pic>
        <p:nvPicPr>
          <p:cNvPr id="6" name="Picture 5">
            <a:extLst>
              <a:ext uri="{FF2B5EF4-FFF2-40B4-BE49-F238E27FC236}">
                <a16:creationId xmlns:a16="http://schemas.microsoft.com/office/drawing/2014/main" id="{C3E9539A-B2A0-46C7-8138-5AEAD49B2D91}"/>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387E8D64-7B6B-4DA2-A5E5-961AF8641CBF}"/>
              </a:ext>
            </a:extLst>
          </p:cNvPr>
          <p:cNvSpPr txBox="1"/>
          <p:nvPr/>
        </p:nvSpPr>
        <p:spPr>
          <a:xfrm>
            <a:off x="168167" y="6385018"/>
            <a:ext cx="8759372" cy="415755"/>
          </a:xfrm>
          <a:prstGeom prst="rect">
            <a:avLst/>
          </a:prstGeom>
          <a:noFill/>
        </p:spPr>
        <p:txBody>
          <a:bodyPr wrap="square" rtlCol="0">
            <a:spAutoFit/>
          </a:bodyPr>
          <a:lstStyle/>
          <a:p>
            <a:r>
              <a:rPr lang="en-US" sz="1051" dirty="0"/>
              <a:t>Jeffery M, et al. Assessment of potentially inappropriate prescribing of opioid analgesics requiring prior opioid tolerance. JAMA Network Open. 2020;3(4). https://jamanetwork.com/journals/jamanetworkopen/fullarticle/2764402</a:t>
            </a:r>
          </a:p>
        </p:txBody>
      </p:sp>
    </p:spTree>
    <p:extLst>
      <p:ext uri="{BB962C8B-B14F-4D97-AF65-F5344CB8AC3E}">
        <p14:creationId xmlns:p14="http://schemas.microsoft.com/office/powerpoint/2010/main" val="588826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7BADA-D0B7-46F3-96A1-DD0A4A2445B8}"/>
              </a:ext>
            </a:extLst>
          </p:cNvPr>
          <p:cNvPicPr>
            <a:picLocks noChangeAspect="1"/>
          </p:cNvPicPr>
          <p:nvPr/>
        </p:nvPicPr>
        <p:blipFill>
          <a:blip r:embed="rId3"/>
          <a:stretch>
            <a:fillRect/>
          </a:stretch>
        </p:blipFill>
        <p:spPr>
          <a:xfrm>
            <a:off x="2227025" y="3984643"/>
            <a:ext cx="4687667" cy="2800880"/>
          </a:xfrm>
          <a:prstGeom prst="rect">
            <a:avLst/>
          </a:prstGeom>
        </p:spPr>
      </p:pic>
      <p:pic>
        <p:nvPicPr>
          <p:cNvPr id="4" name="Picture 3">
            <a:extLst>
              <a:ext uri="{FF2B5EF4-FFF2-40B4-BE49-F238E27FC236}">
                <a16:creationId xmlns:a16="http://schemas.microsoft.com/office/drawing/2014/main" id="{EB098D80-2AD0-4BB0-9071-BCE87F12F205}"/>
              </a:ext>
            </a:extLst>
          </p:cNvPr>
          <p:cNvPicPr>
            <a:picLocks noChangeAspect="1"/>
          </p:cNvPicPr>
          <p:nvPr/>
        </p:nvPicPr>
        <p:blipFill>
          <a:blip r:embed="rId4"/>
          <a:stretch>
            <a:fillRect/>
          </a:stretch>
        </p:blipFill>
        <p:spPr>
          <a:xfrm>
            <a:off x="2144979" y="974775"/>
            <a:ext cx="4851759" cy="2800881"/>
          </a:xfrm>
          <a:prstGeom prst="rect">
            <a:avLst/>
          </a:prstGeom>
        </p:spPr>
      </p:pic>
      <p:sp>
        <p:nvSpPr>
          <p:cNvPr id="7" name="Title 1">
            <a:extLst>
              <a:ext uri="{FF2B5EF4-FFF2-40B4-BE49-F238E27FC236}">
                <a16:creationId xmlns:a16="http://schemas.microsoft.com/office/drawing/2014/main" id="{55DA6541-0D91-495D-A64C-B46A3FF9CD2C}"/>
              </a:ext>
            </a:extLst>
          </p:cNvPr>
          <p:cNvSpPr txBox="1">
            <a:spLocks/>
          </p:cNvSpPr>
          <p:nvPr/>
        </p:nvSpPr>
        <p:spPr>
          <a:xfrm>
            <a:off x="0" y="2"/>
            <a:ext cx="9144000" cy="99848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Muscle Relaxant Overprescribing</a:t>
            </a:r>
          </a:p>
        </p:txBody>
      </p:sp>
      <p:pic>
        <p:nvPicPr>
          <p:cNvPr id="8" name="Picture 7">
            <a:extLst>
              <a:ext uri="{FF2B5EF4-FFF2-40B4-BE49-F238E27FC236}">
                <a16:creationId xmlns:a16="http://schemas.microsoft.com/office/drawing/2014/main" id="{76D38AEF-34DD-4092-A577-189C5C82508E}"/>
              </a:ext>
            </a:extLst>
          </p:cNvPr>
          <p:cNvPicPr>
            <a:picLocks noChangeAspect="1"/>
          </p:cNvPicPr>
          <p:nvPr/>
        </p:nvPicPr>
        <p:blipFill rotWithShape="1">
          <a:blip r:embed="rId5"/>
          <a:srcRect l="4891" t="781" r="598" b="10937"/>
          <a:stretch/>
        </p:blipFill>
        <p:spPr>
          <a:xfrm>
            <a:off x="8423244" y="187451"/>
            <a:ext cx="489531" cy="64831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3541F88F-A093-4A2D-9FB8-E1FF9C072944}"/>
              </a:ext>
            </a:extLst>
          </p:cNvPr>
          <p:cNvSpPr txBox="1"/>
          <p:nvPr/>
        </p:nvSpPr>
        <p:spPr>
          <a:xfrm>
            <a:off x="7018778" y="5931889"/>
            <a:ext cx="2122937" cy="738664"/>
          </a:xfrm>
          <a:prstGeom prst="rect">
            <a:avLst/>
          </a:prstGeom>
          <a:noFill/>
        </p:spPr>
        <p:txBody>
          <a:bodyPr wrap="square" rtlCol="0">
            <a:spAutoFit/>
          </a:bodyPr>
          <a:lstStyle/>
          <a:p>
            <a:r>
              <a:rPr lang="en-US" sz="700" dirty="0"/>
              <a:t>Soprano SE, Hennessy S, Bilker WB, et al. Assessment of physician prescribing of muscle relaxants in the United States, 2005 – 2016. Jama Network Open. 2020; 3(6): e207664. file:///C:/Users/tdougherty/Downloads/soprano_2020_oi_200329%20(1).pdf</a:t>
            </a:r>
          </a:p>
        </p:txBody>
      </p:sp>
    </p:spTree>
    <p:extLst>
      <p:ext uri="{BB962C8B-B14F-4D97-AF65-F5344CB8AC3E}">
        <p14:creationId xmlns:p14="http://schemas.microsoft.com/office/powerpoint/2010/main" val="380441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058ED-B2FF-47A1-A0FC-A55CBD0DDFFD}"/>
              </a:ext>
            </a:extLst>
          </p:cNvPr>
          <p:cNvSpPr>
            <a:spLocks noGrp="1"/>
          </p:cNvSpPr>
          <p:nvPr>
            <p:ph idx="1"/>
          </p:nvPr>
        </p:nvSpPr>
        <p:spPr>
          <a:xfrm>
            <a:off x="419100" y="1825625"/>
            <a:ext cx="8420100" cy="4351338"/>
          </a:xfrm>
        </p:spPr>
        <p:txBody>
          <a:bodyPr>
            <a:normAutofit fontScale="25000" lnSpcReduction="20000"/>
          </a:bodyPr>
          <a:lstStyle/>
          <a:p>
            <a:r>
              <a:rPr lang="en-US" sz="9600" dirty="0"/>
              <a:t>Describe the current national and state of Tennessee trends in opioid use</a:t>
            </a:r>
          </a:p>
          <a:p>
            <a:r>
              <a:rPr lang="en-US" sz="9600" dirty="0"/>
              <a:t>Compare and contrast pain guidelines and their applications</a:t>
            </a:r>
          </a:p>
          <a:p>
            <a:r>
              <a:rPr lang="en-US" sz="9600" dirty="0"/>
              <a:t>Identify monitoring and screening tools for managing patients being prescribed controlled substances</a:t>
            </a:r>
          </a:p>
          <a:p>
            <a:r>
              <a:rPr lang="en-US" sz="9600" dirty="0"/>
              <a:t>Discuss strategies for minimizing risks that are associated with opioids</a:t>
            </a:r>
          </a:p>
          <a:p>
            <a:r>
              <a:rPr lang="en-US" sz="9600" dirty="0"/>
              <a:t>Apply an algorithm to tapering a patient on opioids</a:t>
            </a:r>
          </a:p>
          <a:p>
            <a:r>
              <a:rPr lang="en-US" sz="9600" dirty="0"/>
              <a:t>Recall the requirements for prescribing buprenorphine in Tennessee</a:t>
            </a:r>
          </a:p>
          <a:p>
            <a:r>
              <a:rPr lang="en-US" sz="9600" dirty="0"/>
              <a:t>Examine new and potential federal and state legislation affecting opioid prescribing</a:t>
            </a:r>
          </a:p>
          <a:p>
            <a:r>
              <a:rPr lang="en-US" sz="9600" dirty="0"/>
              <a:t>Utilize the Tennessee Controlled Substance Monitoring Database in practice</a:t>
            </a:r>
          </a:p>
          <a:p>
            <a:endParaRPr lang="en-US" dirty="0"/>
          </a:p>
        </p:txBody>
      </p:sp>
      <p:sp>
        <p:nvSpPr>
          <p:cNvPr id="4" name="Title 1">
            <a:extLst>
              <a:ext uri="{FF2B5EF4-FFF2-40B4-BE49-F238E27FC236}">
                <a16:creationId xmlns:a16="http://schemas.microsoft.com/office/drawing/2014/main" id="{C09F370E-239E-465D-A4BB-EFFBB6AE206E}"/>
              </a:ext>
            </a:extLst>
          </p:cNvPr>
          <p:cNvSpPr txBox="1">
            <a:spLocks/>
          </p:cNvSpPr>
          <p:nvPr/>
        </p:nvSpPr>
        <p:spPr>
          <a:xfrm>
            <a:off x="0" y="-31769"/>
            <a:ext cx="9144000" cy="116688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Objectives</a:t>
            </a:r>
          </a:p>
        </p:txBody>
      </p:sp>
    </p:spTree>
    <p:extLst>
      <p:ext uri="{BB962C8B-B14F-4D97-AF65-F5344CB8AC3E}">
        <p14:creationId xmlns:p14="http://schemas.microsoft.com/office/powerpoint/2010/main" val="3413387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E956FD-CE00-4AA5-A531-DDACA5467941}"/>
              </a:ext>
            </a:extLst>
          </p:cNvPr>
          <p:cNvSpPr>
            <a:spLocks noGrp="1"/>
          </p:cNvSpPr>
          <p:nvPr>
            <p:ph idx="1"/>
          </p:nvPr>
        </p:nvSpPr>
        <p:spPr>
          <a:xfrm>
            <a:off x="628651" y="1825625"/>
            <a:ext cx="7886700" cy="3350224"/>
          </a:xfrm>
        </p:spPr>
        <p:txBody>
          <a:bodyPr/>
          <a:lstStyle/>
          <a:p>
            <a:r>
              <a:rPr lang="en-US" dirty="0"/>
              <a:t>Inflexible application of recommended ceiling doses/durations as hard limits</a:t>
            </a:r>
          </a:p>
          <a:p>
            <a:r>
              <a:rPr lang="en-US" dirty="0"/>
              <a:t>Abrupt opioid taper or cessation</a:t>
            </a:r>
          </a:p>
          <a:p>
            <a:r>
              <a:rPr lang="en-US" dirty="0"/>
              <a:t>Limited coverage and access to multi-modal, comprehensive care</a:t>
            </a:r>
          </a:p>
          <a:p>
            <a:r>
              <a:rPr lang="en-US" dirty="0"/>
              <a:t>OUD diagnosis difficulty and access barriers</a:t>
            </a:r>
          </a:p>
          <a:p>
            <a:r>
              <a:rPr lang="en-US" dirty="0"/>
              <a:t>Payors applying dosage limits</a:t>
            </a:r>
          </a:p>
        </p:txBody>
      </p:sp>
      <p:sp>
        <p:nvSpPr>
          <p:cNvPr id="4" name="TextBox 3">
            <a:extLst>
              <a:ext uri="{FF2B5EF4-FFF2-40B4-BE49-F238E27FC236}">
                <a16:creationId xmlns:a16="http://schemas.microsoft.com/office/drawing/2014/main" id="{4CC4959C-7BC8-4711-8685-C4312F8A3CDF}"/>
              </a:ext>
            </a:extLst>
          </p:cNvPr>
          <p:cNvSpPr txBox="1"/>
          <p:nvPr/>
        </p:nvSpPr>
        <p:spPr>
          <a:xfrm>
            <a:off x="224288" y="5934978"/>
            <a:ext cx="8609163" cy="830997"/>
          </a:xfrm>
          <a:prstGeom prst="rect">
            <a:avLst/>
          </a:prstGeom>
          <a:noFill/>
        </p:spPr>
        <p:txBody>
          <a:bodyPr wrap="square" rtlCol="0">
            <a:spAutoFit/>
          </a:bodyPr>
          <a:lstStyle/>
          <a:p>
            <a:r>
              <a:rPr lang="en-US" sz="1200" dirty="0"/>
              <a:t>Kurt Kroenke, Daniel P Alford, Charles </a:t>
            </a:r>
            <a:r>
              <a:rPr lang="en-US" sz="1200" dirty="0" err="1"/>
              <a:t>Argoff</a:t>
            </a:r>
            <a:r>
              <a:rPr lang="en-US" sz="1200" dirty="0"/>
              <a:t>, Bernard Canlas, Edward Covington, Joseph W Frank, Karl J </a:t>
            </a:r>
            <a:r>
              <a:rPr lang="en-US" sz="1200" dirty="0" err="1"/>
              <a:t>Haake</a:t>
            </a:r>
            <a:r>
              <a:rPr lang="en-US" sz="1200" dirty="0"/>
              <a:t>, Steven </a:t>
            </a:r>
            <a:r>
              <a:rPr lang="en-US" sz="1200" dirty="0" err="1"/>
              <a:t>Hanling</a:t>
            </a:r>
            <a:r>
              <a:rPr lang="en-US" sz="1200" dirty="0"/>
              <a:t>, W Michael Hooten, Stefan G </a:t>
            </a:r>
            <a:r>
              <a:rPr lang="en-US" sz="1200" dirty="0" err="1"/>
              <a:t>Kertesz</a:t>
            </a:r>
            <a:r>
              <a:rPr lang="en-US" sz="1200" dirty="0"/>
              <a:t>, Richard L Kravitz, Erin E Krebs, Steven P </a:t>
            </a:r>
            <a:r>
              <a:rPr lang="en-US" sz="1200" dirty="0" err="1"/>
              <a:t>Stanos</a:t>
            </a:r>
            <a:r>
              <a:rPr lang="en-US" sz="1200" dirty="0"/>
              <a:t>, Mark Sullivan, Challenges with Implementing the Centers for Disease Control and Prevention Opioid Guideline: A Consensus Panel Report, </a:t>
            </a:r>
            <a:r>
              <a:rPr lang="en-US" sz="1200" i="1" dirty="0"/>
              <a:t>Pain Medicine</a:t>
            </a:r>
            <a:r>
              <a:rPr lang="en-US" sz="1200" dirty="0"/>
              <a:t>, Volume 20, Issue 4, April 2019, Pages 724–735, </a:t>
            </a:r>
            <a:r>
              <a:rPr lang="en-US" sz="1200" dirty="0">
                <a:hlinkClick r:id="rId3"/>
              </a:rPr>
              <a:t>https://doi.org/10.1093/pm/pny307</a:t>
            </a:r>
            <a:endParaRPr lang="en-US" sz="1200" dirty="0"/>
          </a:p>
        </p:txBody>
      </p:sp>
      <p:sp>
        <p:nvSpPr>
          <p:cNvPr id="5" name="Title 1">
            <a:extLst>
              <a:ext uri="{FF2B5EF4-FFF2-40B4-BE49-F238E27FC236}">
                <a16:creationId xmlns:a16="http://schemas.microsoft.com/office/drawing/2014/main" id="{9DDE11EF-227C-47F5-84CB-631A7AAD0340}"/>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Limitations to CDC Guidelines</a:t>
            </a:r>
          </a:p>
        </p:txBody>
      </p:sp>
      <p:pic>
        <p:nvPicPr>
          <p:cNvPr id="2" name="Picture 1">
            <a:extLst>
              <a:ext uri="{FF2B5EF4-FFF2-40B4-BE49-F238E27FC236}">
                <a16:creationId xmlns:a16="http://schemas.microsoft.com/office/drawing/2014/main" id="{15DC6262-C752-4980-8B3B-369D9D881685}"/>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69939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263969-F279-4898-954D-83B546028A7B}"/>
              </a:ext>
            </a:extLst>
          </p:cNvPr>
          <p:cNvSpPr txBox="1">
            <a:spLocks/>
          </p:cNvSpPr>
          <p:nvPr/>
        </p:nvSpPr>
        <p:spPr>
          <a:xfrm>
            <a:off x="0" y="2"/>
            <a:ext cx="9144000" cy="1198179"/>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Nonopioid Treatments for Chronic Pain</a:t>
            </a:r>
          </a:p>
        </p:txBody>
      </p:sp>
      <p:pic>
        <p:nvPicPr>
          <p:cNvPr id="6" name="Picture 5">
            <a:extLst>
              <a:ext uri="{FF2B5EF4-FFF2-40B4-BE49-F238E27FC236}">
                <a16:creationId xmlns:a16="http://schemas.microsoft.com/office/drawing/2014/main" id="{C3E9539A-B2A0-46C7-8138-5AEAD49B2D91}"/>
              </a:ext>
            </a:extLst>
          </p:cNvPr>
          <p:cNvPicPr>
            <a:picLocks noChangeAspect="1"/>
          </p:cNvPicPr>
          <p:nvPr/>
        </p:nvPicPr>
        <p:blipFill rotWithShape="1">
          <a:blip r:embed="rId3"/>
          <a:srcRect l="4891" t="781" r="598" b="10937"/>
          <a:stretch/>
        </p:blipFill>
        <p:spPr>
          <a:xfrm>
            <a:off x="8370695" y="250512"/>
            <a:ext cx="556847" cy="73746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4">
            <a:extLst>
              <a:ext uri="{FF2B5EF4-FFF2-40B4-BE49-F238E27FC236}">
                <a16:creationId xmlns:a16="http://schemas.microsoft.com/office/drawing/2014/main" id="{C7759FDA-5AFF-4E16-85BB-87BF2E9AA1BD}"/>
              </a:ext>
            </a:extLst>
          </p:cNvPr>
          <p:cNvSpPr>
            <a:spLocks noGrp="1"/>
          </p:cNvSpPr>
          <p:nvPr>
            <p:ph idx="1"/>
          </p:nvPr>
        </p:nvSpPr>
        <p:spPr/>
        <p:txBody>
          <a:bodyPr>
            <a:normAutofit lnSpcReduction="10000"/>
          </a:bodyPr>
          <a:lstStyle/>
          <a:p>
            <a:r>
              <a:rPr lang="en-US" dirty="0"/>
              <a:t>Low back pain</a:t>
            </a:r>
          </a:p>
          <a:p>
            <a:pPr lvl="1"/>
            <a:r>
              <a:rPr lang="en-US" dirty="0"/>
              <a:t>Exercise, CBT, PT</a:t>
            </a:r>
          </a:p>
          <a:p>
            <a:pPr lvl="1"/>
            <a:r>
              <a:rPr lang="en-US" dirty="0"/>
              <a:t>APAP, NSAIDs, SNRIs</a:t>
            </a:r>
          </a:p>
          <a:p>
            <a:r>
              <a:rPr lang="en-US" dirty="0"/>
              <a:t>Osteoarthritis</a:t>
            </a:r>
          </a:p>
          <a:p>
            <a:pPr lvl="1"/>
            <a:r>
              <a:rPr lang="en-US" dirty="0"/>
              <a:t>Exercise, weight loss</a:t>
            </a:r>
          </a:p>
          <a:p>
            <a:pPr lvl="1"/>
            <a:r>
              <a:rPr lang="en-US" dirty="0"/>
              <a:t>APAP, oral/topical NSAIDs</a:t>
            </a:r>
          </a:p>
          <a:p>
            <a:r>
              <a:rPr lang="en-US" dirty="0"/>
              <a:t>Migraine</a:t>
            </a:r>
          </a:p>
          <a:p>
            <a:pPr lvl="1"/>
            <a:r>
              <a:rPr lang="en-US" dirty="0"/>
              <a:t>Prevention vs Treatment</a:t>
            </a:r>
          </a:p>
          <a:p>
            <a:r>
              <a:rPr lang="en-US" dirty="0"/>
              <a:t>Neuropathic pain</a:t>
            </a:r>
          </a:p>
          <a:p>
            <a:pPr lvl="1"/>
            <a:r>
              <a:rPr lang="en-US" dirty="0"/>
              <a:t>SNRIs, gabapentin/pregabalin, topical lidocaine</a:t>
            </a:r>
          </a:p>
        </p:txBody>
      </p:sp>
      <p:sp>
        <p:nvSpPr>
          <p:cNvPr id="8" name="TextBox 7">
            <a:extLst>
              <a:ext uri="{FF2B5EF4-FFF2-40B4-BE49-F238E27FC236}">
                <a16:creationId xmlns:a16="http://schemas.microsoft.com/office/drawing/2014/main" id="{328CFAE8-A356-4310-9F65-3F4FFC8C9C5E}"/>
              </a:ext>
            </a:extLst>
          </p:cNvPr>
          <p:cNvSpPr txBox="1"/>
          <p:nvPr/>
        </p:nvSpPr>
        <p:spPr>
          <a:xfrm>
            <a:off x="199700" y="6498513"/>
            <a:ext cx="8450317" cy="230832"/>
          </a:xfrm>
          <a:prstGeom prst="rect">
            <a:avLst/>
          </a:prstGeom>
          <a:noFill/>
        </p:spPr>
        <p:txBody>
          <a:bodyPr wrap="square" rtlCol="0">
            <a:spAutoFit/>
          </a:bodyPr>
          <a:lstStyle/>
          <a:p>
            <a:r>
              <a:rPr lang="en-US" sz="900" dirty="0"/>
              <a:t>Nonopioid treatments for chronic pain. Centers for Disease Control and Prevention. 27 April 2016. https://www.cdc.gov/drugoverdose/pdf/nonopioid_treatments-a.pdf</a:t>
            </a:r>
          </a:p>
        </p:txBody>
      </p:sp>
    </p:spTree>
    <p:extLst>
      <p:ext uri="{BB962C8B-B14F-4D97-AF65-F5344CB8AC3E}">
        <p14:creationId xmlns:p14="http://schemas.microsoft.com/office/powerpoint/2010/main" val="1748959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25965-19EC-4042-8446-C46C60A427AE}"/>
              </a:ext>
            </a:extLst>
          </p:cNvPr>
          <p:cNvSpPr>
            <a:spLocks noGrp="1"/>
          </p:cNvSpPr>
          <p:nvPr>
            <p:ph idx="1"/>
          </p:nvPr>
        </p:nvSpPr>
        <p:spPr>
          <a:xfrm>
            <a:off x="104776" y="1146950"/>
            <a:ext cx="8934451" cy="2883009"/>
          </a:xfrm>
        </p:spPr>
        <p:txBody>
          <a:bodyPr>
            <a:normAutofit/>
          </a:bodyPr>
          <a:lstStyle/>
          <a:p>
            <a:r>
              <a:rPr lang="en-US" sz="2000" dirty="0"/>
              <a:t>Randomized trial comparing efficacy of 4 oral analgesics</a:t>
            </a:r>
          </a:p>
          <a:p>
            <a:pPr lvl="1"/>
            <a:r>
              <a:rPr lang="en-US" sz="1800" dirty="0"/>
              <a:t>400 mg ibuprofen + 1000 mg acetaminophen</a:t>
            </a:r>
          </a:p>
          <a:p>
            <a:pPr lvl="1"/>
            <a:r>
              <a:rPr lang="en-US" sz="1800" dirty="0"/>
              <a:t>5 mg oxycodone + 325 mg acetaminophen</a:t>
            </a:r>
          </a:p>
          <a:p>
            <a:pPr lvl="1"/>
            <a:r>
              <a:rPr lang="en-US" sz="1800" dirty="0"/>
              <a:t>5 mg hydrocodone + 300 mg acetaminophen</a:t>
            </a:r>
          </a:p>
          <a:p>
            <a:pPr lvl="1"/>
            <a:r>
              <a:rPr lang="en-US" sz="1800" dirty="0"/>
              <a:t>30 mg codeine + 300 mg acetaminophen</a:t>
            </a:r>
          </a:p>
          <a:p>
            <a:r>
              <a:rPr lang="en-US" sz="2000" dirty="0"/>
              <a:t>Primary endpoint: between-group difference in decline in pain 2 hours after ingestion using 11-point numerical rating scale</a:t>
            </a:r>
          </a:p>
        </p:txBody>
      </p:sp>
      <p:pic>
        <p:nvPicPr>
          <p:cNvPr id="4" name="Picture 3">
            <a:extLst>
              <a:ext uri="{FF2B5EF4-FFF2-40B4-BE49-F238E27FC236}">
                <a16:creationId xmlns:a16="http://schemas.microsoft.com/office/drawing/2014/main" id="{7DFB6789-18E8-42EE-A524-3304AF4F753E}"/>
              </a:ext>
            </a:extLst>
          </p:cNvPr>
          <p:cNvPicPr>
            <a:picLocks noChangeAspect="1"/>
          </p:cNvPicPr>
          <p:nvPr/>
        </p:nvPicPr>
        <p:blipFill>
          <a:blip r:embed="rId3"/>
          <a:stretch>
            <a:fillRect/>
          </a:stretch>
        </p:blipFill>
        <p:spPr>
          <a:xfrm>
            <a:off x="104776" y="3796702"/>
            <a:ext cx="8934451" cy="2333625"/>
          </a:xfrm>
          <a:prstGeom prst="rect">
            <a:avLst/>
          </a:prstGeom>
        </p:spPr>
      </p:pic>
      <p:sp>
        <p:nvSpPr>
          <p:cNvPr id="6" name="Title 1">
            <a:extLst>
              <a:ext uri="{FF2B5EF4-FFF2-40B4-BE49-F238E27FC236}">
                <a16:creationId xmlns:a16="http://schemas.microsoft.com/office/drawing/2014/main" id="{40ACF801-0CC1-4E13-9052-04DEE1031B4E}"/>
              </a:ext>
            </a:extLst>
          </p:cNvPr>
          <p:cNvSpPr txBox="1">
            <a:spLocks/>
          </p:cNvSpPr>
          <p:nvPr/>
        </p:nvSpPr>
        <p:spPr>
          <a:xfrm>
            <a:off x="0" y="1"/>
            <a:ext cx="9144000" cy="1049552"/>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Acute Pain</a:t>
            </a:r>
          </a:p>
        </p:txBody>
      </p:sp>
      <p:pic>
        <p:nvPicPr>
          <p:cNvPr id="8" name="Picture 7">
            <a:extLst>
              <a:ext uri="{FF2B5EF4-FFF2-40B4-BE49-F238E27FC236}">
                <a16:creationId xmlns:a16="http://schemas.microsoft.com/office/drawing/2014/main" id="{30B77535-A872-4748-BF51-8A6480D41929}"/>
              </a:ext>
            </a:extLst>
          </p:cNvPr>
          <p:cNvPicPr>
            <a:picLocks noChangeAspect="1"/>
          </p:cNvPicPr>
          <p:nvPr/>
        </p:nvPicPr>
        <p:blipFill rotWithShape="1">
          <a:blip r:embed="rId4"/>
          <a:srcRect l="4891" t="781" r="598" b="10937"/>
          <a:stretch/>
        </p:blipFill>
        <p:spPr>
          <a:xfrm>
            <a:off x="8439810" y="250513"/>
            <a:ext cx="487731" cy="645929"/>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12E77279-0365-424C-B699-179DA859EA0F}"/>
              </a:ext>
            </a:extLst>
          </p:cNvPr>
          <p:cNvSpPr txBox="1"/>
          <p:nvPr/>
        </p:nvSpPr>
        <p:spPr>
          <a:xfrm>
            <a:off x="210210" y="6379783"/>
            <a:ext cx="8717331" cy="415755"/>
          </a:xfrm>
          <a:prstGeom prst="rect">
            <a:avLst/>
          </a:prstGeom>
          <a:noFill/>
        </p:spPr>
        <p:txBody>
          <a:bodyPr wrap="square" rtlCol="0">
            <a:spAutoFit/>
          </a:bodyPr>
          <a:lstStyle/>
          <a:p>
            <a:r>
              <a:rPr lang="en-US" sz="1051" dirty="0"/>
              <a:t>Chang AK, </a:t>
            </a:r>
            <a:r>
              <a:rPr lang="en-US" sz="1051" dirty="0" err="1"/>
              <a:t>Bijur</a:t>
            </a:r>
            <a:r>
              <a:rPr lang="en-US" sz="1051" dirty="0"/>
              <a:t> PE, et al. Effect of a single dose of oral opioid and nonopioid analgesics on acute extremity pain in the emergency department: A randomized clinical trial. JAMA. 2017;318(17):1661-1667. doi:10.1001/jama.2017.16190</a:t>
            </a:r>
          </a:p>
        </p:txBody>
      </p:sp>
    </p:spTree>
    <p:extLst>
      <p:ext uri="{BB962C8B-B14F-4D97-AF65-F5344CB8AC3E}">
        <p14:creationId xmlns:p14="http://schemas.microsoft.com/office/powerpoint/2010/main" val="4092655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84EDED-CF6F-442A-B515-B9037B4D7130}"/>
              </a:ext>
            </a:extLst>
          </p:cNvPr>
          <p:cNvSpPr txBox="1">
            <a:spLocks/>
          </p:cNvSpPr>
          <p:nvPr/>
        </p:nvSpPr>
        <p:spPr>
          <a:xfrm>
            <a:off x="0" y="1"/>
            <a:ext cx="9144000" cy="1049552"/>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Opioid Sparing</a:t>
            </a:r>
          </a:p>
        </p:txBody>
      </p:sp>
      <p:pic>
        <p:nvPicPr>
          <p:cNvPr id="5" name="Picture 4">
            <a:extLst>
              <a:ext uri="{FF2B5EF4-FFF2-40B4-BE49-F238E27FC236}">
                <a16:creationId xmlns:a16="http://schemas.microsoft.com/office/drawing/2014/main" id="{CC64C6CD-CF68-4C02-B0ED-EE9EA4A84578}"/>
              </a:ext>
            </a:extLst>
          </p:cNvPr>
          <p:cNvPicPr>
            <a:picLocks noChangeAspect="1"/>
          </p:cNvPicPr>
          <p:nvPr/>
        </p:nvPicPr>
        <p:blipFill rotWithShape="1">
          <a:blip r:embed="rId3"/>
          <a:srcRect l="4891" t="781" r="598" b="10937"/>
          <a:stretch/>
        </p:blipFill>
        <p:spPr>
          <a:xfrm>
            <a:off x="8439810" y="250513"/>
            <a:ext cx="487731" cy="645929"/>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927D3CCA-B350-48F0-8485-FA1C4789EA5D}"/>
              </a:ext>
            </a:extLst>
          </p:cNvPr>
          <p:cNvPicPr>
            <a:picLocks noChangeAspect="1"/>
          </p:cNvPicPr>
          <p:nvPr/>
        </p:nvPicPr>
        <p:blipFill>
          <a:blip r:embed="rId4"/>
          <a:stretch>
            <a:fillRect/>
          </a:stretch>
        </p:blipFill>
        <p:spPr>
          <a:xfrm>
            <a:off x="44696" y="3938644"/>
            <a:ext cx="9054608" cy="2263652"/>
          </a:xfrm>
          <a:prstGeom prst="rect">
            <a:avLst/>
          </a:prstGeom>
        </p:spPr>
      </p:pic>
      <p:sp>
        <p:nvSpPr>
          <p:cNvPr id="10" name="TextBox 9">
            <a:extLst>
              <a:ext uri="{FF2B5EF4-FFF2-40B4-BE49-F238E27FC236}">
                <a16:creationId xmlns:a16="http://schemas.microsoft.com/office/drawing/2014/main" id="{B8F9AD49-1577-4183-8F7E-5E04394ED835}"/>
              </a:ext>
            </a:extLst>
          </p:cNvPr>
          <p:cNvSpPr txBox="1"/>
          <p:nvPr/>
        </p:nvSpPr>
        <p:spPr>
          <a:xfrm>
            <a:off x="298938" y="1178169"/>
            <a:ext cx="862860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Retrospective study from 2007-2017, 18 and older, undergoing major surgery</a:t>
            </a:r>
          </a:p>
          <a:p>
            <a:pPr marL="285750" indent="-285750">
              <a:buFont typeface="Arial" panose="020B0604020202020204" pitchFamily="34" charset="0"/>
              <a:buChar char="•"/>
            </a:pPr>
            <a:r>
              <a:rPr lang="en-US" sz="2400" dirty="0"/>
              <a:t>Exposure: Opioid ONLY or </a:t>
            </a:r>
            <a:r>
              <a:rPr lang="en-US" sz="2400" dirty="0" err="1"/>
              <a:t>Gabapentinoid</a:t>
            </a:r>
            <a:r>
              <a:rPr lang="en-US" sz="2400" dirty="0"/>
              <a:t> and Opioid together on day of surgery</a:t>
            </a:r>
          </a:p>
          <a:p>
            <a:pPr marL="285750" indent="-285750">
              <a:buFont typeface="Arial" panose="020B0604020202020204" pitchFamily="34" charset="0"/>
              <a:buChar char="•"/>
            </a:pPr>
            <a:r>
              <a:rPr lang="en-US" sz="2400" dirty="0"/>
              <a:t>Primary Outcome: Overdose</a:t>
            </a:r>
          </a:p>
          <a:p>
            <a:pPr marL="285750" indent="-285750">
              <a:buFont typeface="Arial" panose="020B0604020202020204" pitchFamily="34" charset="0"/>
              <a:buChar char="•"/>
            </a:pPr>
            <a:r>
              <a:rPr lang="en-US" sz="2400" dirty="0"/>
              <a:t>5,547,667 hospital admissions</a:t>
            </a:r>
          </a:p>
          <a:p>
            <a:pPr marL="285750" indent="-285750">
              <a:buFont typeface="Arial" panose="020B0604020202020204" pitchFamily="34" charset="0"/>
              <a:buChar char="•"/>
            </a:pPr>
            <a:r>
              <a:rPr lang="en-US" sz="2400" dirty="0"/>
              <a:t>Low clinical risk, but still a risk</a:t>
            </a:r>
          </a:p>
        </p:txBody>
      </p:sp>
      <p:sp>
        <p:nvSpPr>
          <p:cNvPr id="11" name="TextBox 10">
            <a:extLst>
              <a:ext uri="{FF2B5EF4-FFF2-40B4-BE49-F238E27FC236}">
                <a16:creationId xmlns:a16="http://schemas.microsoft.com/office/drawing/2014/main" id="{D21D9094-FCFB-4E6C-B1FF-8EA6C38D46F3}"/>
              </a:ext>
            </a:extLst>
          </p:cNvPr>
          <p:cNvSpPr txBox="1"/>
          <p:nvPr/>
        </p:nvSpPr>
        <p:spPr>
          <a:xfrm>
            <a:off x="298938" y="6330462"/>
            <a:ext cx="8628603" cy="461665"/>
          </a:xfrm>
          <a:prstGeom prst="rect">
            <a:avLst/>
          </a:prstGeom>
          <a:noFill/>
        </p:spPr>
        <p:txBody>
          <a:bodyPr wrap="square" rtlCol="0">
            <a:spAutoFit/>
          </a:bodyPr>
          <a:lstStyle/>
          <a:p>
            <a:r>
              <a:rPr lang="en-US" sz="1200" b="0" i="0" dirty="0" err="1">
                <a:solidFill>
                  <a:srgbClr val="333333"/>
                </a:solidFill>
                <a:effectLst/>
                <a:latin typeface="Guardian TextSans Web"/>
              </a:rPr>
              <a:t>Bykov</a:t>
            </a:r>
            <a:r>
              <a:rPr lang="en-US" sz="1200" b="0" i="0" dirty="0">
                <a:solidFill>
                  <a:srgbClr val="333333"/>
                </a:solidFill>
                <a:effectLst/>
                <a:latin typeface="Guardian TextSans Web"/>
              </a:rPr>
              <a:t> K, Bateman BT, Franklin JM, Vine SM, </a:t>
            </a:r>
            <a:r>
              <a:rPr lang="en-US" sz="1200" b="0" i="0" dirty="0" err="1">
                <a:solidFill>
                  <a:srgbClr val="333333"/>
                </a:solidFill>
                <a:effectLst/>
                <a:latin typeface="Guardian TextSans Web"/>
              </a:rPr>
              <a:t>Patorno</a:t>
            </a:r>
            <a:r>
              <a:rPr lang="en-US" sz="1200" b="0" i="0" dirty="0">
                <a:solidFill>
                  <a:srgbClr val="333333"/>
                </a:solidFill>
                <a:effectLst/>
                <a:latin typeface="Guardian TextSans Web"/>
              </a:rPr>
              <a:t> E. Association of </a:t>
            </a:r>
            <a:r>
              <a:rPr lang="en-US" sz="1200" b="0" i="0" dirty="0" err="1">
                <a:solidFill>
                  <a:srgbClr val="333333"/>
                </a:solidFill>
                <a:effectLst/>
                <a:latin typeface="Guardian TextSans Web"/>
              </a:rPr>
              <a:t>Gabapentinoids</a:t>
            </a:r>
            <a:r>
              <a:rPr lang="en-US" sz="1200" b="0" i="0" dirty="0">
                <a:solidFill>
                  <a:srgbClr val="333333"/>
                </a:solidFill>
                <a:effectLst/>
                <a:latin typeface="Guardian TextSans Web"/>
              </a:rPr>
              <a:t> With the Risk of Opioid-Related Adverse Events in Surgical Patients in the United States. </a:t>
            </a:r>
            <a:r>
              <a:rPr lang="en-US" sz="1200" b="0" i="1" dirty="0">
                <a:solidFill>
                  <a:srgbClr val="333333"/>
                </a:solidFill>
                <a:effectLst/>
                <a:latin typeface="Guardian TextSans Web"/>
              </a:rPr>
              <a:t>JAMA </a:t>
            </a:r>
            <a:r>
              <a:rPr lang="en-US" sz="1200" b="0" i="1" dirty="0" err="1">
                <a:solidFill>
                  <a:srgbClr val="333333"/>
                </a:solidFill>
                <a:effectLst/>
                <a:latin typeface="Guardian TextSans Web"/>
              </a:rPr>
              <a:t>Netw</a:t>
            </a:r>
            <a:r>
              <a:rPr lang="en-US" sz="1200" b="0" i="1" dirty="0">
                <a:solidFill>
                  <a:srgbClr val="333333"/>
                </a:solidFill>
                <a:effectLst/>
                <a:latin typeface="Guardian TextSans Web"/>
              </a:rPr>
              <a:t> Open.</a:t>
            </a:r>
            <a:r>
              <a:rPr lang="en-US" sz="1200" b="0" i="0" dirty="0">
                <a:solidFill>
                  <a:srgbClr val="333333"/>
                </a:solidFill>
                <a:effectLst/>
                <a:latin typeface="Guardian TextSans Web"/>
              </a:rPr>
              <a:t> 2020;3(12):e2031647. doi:10.1001/jamanetworkopen.2020.31647</a:t>
            </a:r>
            <a:endParaRPr lang="en-US" sz="1200" dirty="0"/>
          </a:p>
        </p:txBody>
      </p:sp>
    </p:spTree>
    <p:extLst>
      <p:ext uri="{BB962C8B-B14F-4D97-AF65-F5344CB8AC3E}">
        <p14:creationId xmlns:p14="http://schemas.microsoft.com/office/powerpoint/2010/main" val="811476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67C5EF-AF1D-48CE-838F-BBA16E0EBC7B}"/>
              </a:ext>
            </a:extLst>
          </p:cNvPr>
          <p:cNvPicPr>
            <a:picLocks noChangeAspect="1"/>
          </p:cNvPicPr>
          <p:nvPr/>
        </p:nvPicPr>
        <p:blipFill>
          <a:blip r:embed="rId3"/>
          <a:stretch>
            <a:fillRect/>
          </a:stretch>
        </p:blipFill>
        <p:spPr>
          <a:xfrm>
            <a:off x="1343723" y="1411935"/>
            <a:ext cx="6779097" cy="5068364"/>
          </a:xfrm>
          <a:prstGeom prst="rect">
            <a:avLst/>
          </a:prstGeom>
        </p:spPr>
      </p:pic>
      <p:sp>
        <p:nvSpPr>
          <p:cNvPr id="5" name="Title 1">
            <a:extLst>
              <a:ext uri="{FF2B5EF4-FFF2-40B4-BE49-F238E27FC236}">
                <a16:creationId xmlns:a16="http://schemas.microsoft.com/office/drawing/2014/main" id="{4F30AFC2-1C79-4CCC-968B-5F3CA5B541BB}"/>
              </a:ext>
            </a:extLst>
          </p:cNvPr>
          <p:cNvSpPr txBox="1">
            <a:spLocks/>
          </p:cNvSpPr>
          <p:nvPr/>
        </p:nvSpPr>
        <p:spPr>
          <a:xfrm>
            <a:off x="-1"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Individualized, Integrative Treatment</a:t>
            </a:r>
          </a:p>
        </p:txBody>
      </p:sp>
      <p:sp>
        <p:nvSpPr>
          <p:cNvPr id="8" name="TextBox 7">
            <a:extLst>
              <a:ext uri="{FF2B5EF4-FFF2-40B4-BE49-F238E27FC236}">
                <a16:creationId xmlns:a16="http://schemas.microsoft.com/office/drawing/2014/main" id="{7813ACB4-FFCE-4C0B-8FE7-2074F0850DC7}"/>
              </a:ext>
            </a:extLst>
          </p:cNvPr>
          <p:cNvSpPr txBox="1"/>
          <p:nvPr/>
        </p:nvSpPr>
        <p:spPr>
          <a:xfrm>
            <a:off x="-1" y="6480298"/>
            <a:ext cx="8686800" cy="369332"/>
          </a:xfrm>
          <a:prstGeom prst="rect">
            <a:avLst/>
          </a:prstGeom>
          <a:noFill/>
        </p:spPr>
        <p:txBody>
          <a:bodyPr wrap="square" rtlCol="0">
            <a:spAutoFit/>
          </a:bodyPr>
          <a:lstStyle/>
          <a:p>
            <a:r>
              <a:rPr lang="en-US" sz="900" dirty="0"/>
              <a:t>U.S. Department of Health and Human Services (2019, May). Pain Management Best Practices Inter-Agency Task Force Report: Updates, Gaps, Inconsistencies, and Recommendations. Retrieved from U. S. Department of Health and Human Services website: https://www.hhs.gov/ash/advisory-committees/pain/reports/index.html</a:t>
            </a:r>
          </a:p>
        </p:txBody>
      </p:sp>
      <p:pic>
        <p:nvPicPr>
          <p:cNvPr id="2" name="Picture 1">
            <a:extLst>
              <a:ext uri="{FF2B5EF4-FFF2-40B4-BE49-F238E27FC236}">
                <a16:creationId xmlns:a16="http://schemas.microsoft.com/office/drawing/2014/main" id="{F6850039-C3E0-48AE-95CE-911CCE1919EF}"/>
              </a:ext>
            </a:extLst>
          </p:cNvPr>
          <p:cNvPicPr>
            <a:picLocks noChangeAspect="1"/>
          </p:cNvPicPr>
          <p:nvPr/>
        </p:nvPicPr>
        <p:blipFill rotWithShape="1">
          <a:blip r:embed="rId4"/>
          <a:srcRect l="4891" t="781" r="598" b="10937"/>
          <a:stretch/>
        </p:blipFill>
        <p:spPr>
          <a:xfrm>
            <a:off x="8448059" y="346601"/>
            <a:ext cx="477485" cy="632360"/>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7119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058ED-B2FF-47A1-A0FC-A55CBD0DDFFD}"/>
              </a:ext>
            </a:extLst>
          </p:cNvPr>
          <p:cNvSpPr>
            <a:spLocks noGrp="1"/>
          </p:cNvSpPr>
          <p:nvPr>
            <p:ph idx="1"/>
          </p:nvPr>
        </p:nvSpPr>
        <p:spPr>
          <a:xfrm>
            <a:off x="342901" y="1825626"/>
            <a:ext cx="8172451" cy="4351339"/>
          </a:xfrm>
        </p:spPr>
        <p:txBody>
          <a:bodyPr>
            <a:normAutofit/>
          </a:bodyPr>
          <a:lstStyle/>
          <a:p>
            <a:r>
              <a:rPr lang="en-US" dirty="0"/>
              <a:t>Can use a therapeutic trial of opioids</a:t>
            </a:r>
          </a:p>
          <a:p>
            <a:r>
              <a:rPr lang="en-US" dirty="0"/>
              <a:t>Requires informed consent and treatment agreement</a:t>
            </a:r>
          </a:p>
          <a:p>
            <a:r>
              <a:rPr lang="en-US" dirty="0"/>
              <a:t>Discuss birth control plan to prevent unintended pregnancy</a:t>
            </a:r>
          </a:p>
          <a:p>
            <a:r>
              <a:rPr lang="en-US" dirty="0"/>
              <a:t>Use the lowest effective dose, immediate release products</a:t>
            </a:r>
          </a:p>
          <a:p>
            <a:r>
              <a:rPr lang="en-US" dirty="0"/>
              <a:t>Discuss and document the 5 A’s (analgesia, activities of daily living, adverse side effects, aberrant drug-taking behaviors and affects) at each visit</a:t>
            </a:r>
          </a:p>
          <a:p>
            <a:endParaRPr lang="en-US" dirty="0"/>
          </a:p>
        </p:txBody>
      </p:sp>
      <p:sp>
        <p:nvSpPr>
          <p:cNvPr id="4" name="Title 1">
            <a:extLst>
              <a:ext uri="{FF2B5EF4-FFF2-40B4-BE49-F238E27FC236}">
                <a16:creationId xmlns:a16="http://schemas.microsoft.com/office/drawing/2014/main" id="{A78C80A9-7F04-44F5-901A-E8F81D77CD33}"/>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Chronic Pain Guidelines</a:t>
            </a:r>
          </a:p>
        </p:txBody>
      </p:sp>
      <p:sp>
        <p:nvSpPr>
          <p:cNvPr id="5" name="Rectangle 4">
            <a:extLst>
              <a:ext uri="{FF2B5EF4-FFF2-40B4-BE49-F238E27FC236}">
                <a16:creationId xmlns:a16="http://schemas.microsoft.com/office/drawing/2014/main" id="{15CB689D-F0DA-4DD0-83F7-0484CD91D30E}"/>
              </a:ext>
            </a:extLst>
          </p:cNvPr>
          <p:cNvSpPr/>
          <p:nvPr/>
        </p:nvSpPr>
        <p:spPr>
          <a:xfrm>
            <a:off x="98858" y="6546222"/>
            <a:ext cx="9230497" cy="261610"/>
          </a:xfrm>
          <a:prstGeom prst="rect">
            <a:avLst/>
          </a:prstGeom>
        </p:spPr>
        <p:txBody>
          <a:bodyPr wrap="square">
            <a:spAutoFit/>
          </a:bodyPr>
          <a:lstStyle/>
          <a:p>
            <a:r>
              <a:rPr lang="en-US" sz="1100" dirty="0"/>
              <a:t>Tennessee Chronic Pain Guidelines. </a:t>
            </a:r>
            <a:r>
              <a:rPr lang="en-US" sz="1100" dirty="0">
                <a:hlinkClick r:id="rId3"/>
              </a:rPr>
              <a:t>https://www.tn.gov/content/dam/tn/health/healthprofboards/pain-management-clinic/ChronicPainGuidelines.pdf</a:t>
            </a:r>
            <a:endParaRPr lang="en-US" sz="1100" dirty="0"/>
          </a:p>
        </p:txBody>
      </p:sp>
      <p:pic>
        <p:nvPicPr>
          <p:cNvPr id="2" name="Picture 1">
            <a:extLst>
              <a:ext uri="{FF2B5EF4-FFF2-40B4-BE49-F238E27FC236}">
                <a16:creationId xmlns:a16="http://schemas.microsoft.com/office/drawing/2014/main" id="{E77B6643-7B61-44B5-85B3-717E8808AA6D}"/>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7004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F8A31F-51D1-4A14-978A-5A78DB6BE451}"/>
              </a:ext>
            </a:extLst>
          </p:cNvPr>
          <p:cNvSpPr txBox="1">
            <a:spLocks/>
          </p:cNvSpPr>
          <p:nvPr/>
        </p:nvSpPr>
        <p:spPr>
          <a:xfrm>
            <a:off x="0" y="-49427"/>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Informed Consent/Agreements</a:t>
            </a:r>
          </a:p>
        </p:txBody>
      </p:sp>
      <p:pic>
        <p:nvPicPr>
          <p:cNvPr id="7" name="Picture 6">
            <a:extLst>
              <a:ext uri="{FF2B5EF4-FFF2-40B4-BE49-F238E27FC236}">
                <a16:creationId xmlns:a16="http://schemas.microsoft.com/office/drawing/2014/main" id="{FE3CEFA2-BCC8-457F-A8EF-1FF48E79156D}"/>
              </a:ext>
            </a:extLst>
          </p:cNvPr>
          <p:cNvPicPr>
            <a:picLocks noChangeAspect="1"/>
          </p:cNvPicPr>
          <p:nvPr/>
        </p:nvPicPr>
        <p:blipFill>
          <a:blip r:embed="rId3"/>
          <a:stretch>
            <a:fillRect/>
          </a:stretch>
        </p:blipFill>
        <p:spPr>
          <a:xfrm>
            <a:off x="322819" y="1564745"/>
            <a:ext cx="3849791" cy="4692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C6AF6992-CBD3-40B8-8CF6-5EF40BEF7F7D}"/>
              </a:ext>
            </a:extLst>
          </p:cNvPr>
          <p:cNvSpPr/>
          <p:nvPr/>
        </p:nvSpPr>
        <p:spPr>
          <a:xfrm>
            <a:off x="98858" y="6546222"/>
            <a:ext cx="9230497" cy="261610"/>
          </a:xfrm>
          <a:prstGeom prst="rect">
            <a:avLst/>
          </a:prstGeom>
        </p:spPr>
        <p:txBody>
          <a:bodyPr wrap="square">
            <a:spAutoFit/>
          </a:bodyPr>
          <a:lstStyle/>
          <a:p>
            <a:r>
              <a:rPr lang="en-US" sz="1100" dirty="0"/>
              <a:t>Tennessee Chronic Pain Guidelines. </a:t>
            </a:r>
            <a:r>
              <a:rPr lang="en-US" sz="1100" dirty="0">
                <a:hlinkClick r:id="rId4"/>
              </a:rPr>
              <a:t>https://www.tn.gov/content/dam/tn/health/healthprofboards/pain-management-clinic/ChronicPainGuidelines.pdf</a:t>
            </a:r>
            <a:endParaRPr lang="en-US" sz="1100" dirty="0"/>
          </a:p>
        </p:txBody>
      </p:sp>
      <p:pic>
        <p:nvPicPr>
          <p:cNvPr id="2" name="Picture 1">
            <a:extLst>
              <a:ext uri="{FF2B5EF4-FFF2-40B4-BE49-F238E27FC236}">
                <a16:creationId xmlns:a16="http://schemas.microsoft.com/office/drawing/2014/main" id="{671CCE54-963A-4A32-AAC1-BEC3C7BD1831}"/>
              </a:ext>
            </a:extLst>
          </p:cNvPr>
          <p:cNvPicPr>
            <a:picLocks noChangeAspect="1"/>
          </p:cNvPicPr>
          <p:nvPr/>
        </p:nvPicPr>
        <p:blipFill rotWithShape="1">
          <a:blip r:embed="rId5"/>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B9023BAB-FB63-47B6-931A-C6BFFE7FBCC6}"/>
              </a:ext>
            </a:extLst>
          </p:cNvPr>
          <p:cNvPicPr>
            <a:picLocks noChangeAspect="1"/>
          </p:cNvPicPr>
          <p:nvPr/>
        </p:nvPicPr>
        <p:blipFill>
          <a:blip r:embed="rId6"/>
          <a:stretch>
            <a:fillRect/>
          </a:stretch>
        </p:blipFill>
        <p:spPr>
          <a:xfrm>
            <a:off x="4665703" y="1564745"/>
            <a:ext cx="3849791" cy="4692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7258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4585E-EAF2-4FBD-AB30-BE021B9B52AF}"/>
              </a:ext>
            </a:extLst>
          </p:cNvPr>
          <p:cNvSpPr>
            <a:spLocks noGrp="1"/>
          </p:cNvSpPr>
          <p:nvPr>
            <p:ph idx="1"/>
          </p:nvPr>
        </p:nvSpPr>
        <p:spPr>
          <a:xfrm>
            <a:off x="304800" y="1825625"/>
            <a:ext cx="8622742" cy="4351338"/>
          </a:xfrm>
        </p:spPr>
        <p:txBody>
          <a:bodyPr/>
          <a:lstStyle/>
          <a:p>
            <a:r>
              <a:rPr lang="en-US" dirty="0"/>
              <a:t>Primary Care Providers are encouraged to treat patients requiring &lt;120 MME/day</a:t>
            </a:r>
          </a:p>
          <a:p>
            <a:r>
              <a:rPr lang="en-US" dirty="0"/>
              <a:t>If patient requires &gt;120 MME/day, must consult with pain medicine specialist</a:t>
            </a:r>
          </a:p>
          <a:p>
            <a:r>
              <a:rPr lang="en-US" dirty="0"/>
              <a:t>If patient requires &gt;120 MME/day for more than 6 months, must consult with a pain medicine specialist annually</a:t>
            </a:r>
          </a:p>
          <a:p>
            <a:r>
              <a:rPr lang="en-US" dirty="0"/>
              <a:t>Risk of overdose starts at 81 MME</a:t>
            </a:r>
          </a:p>
          <a:p>
            <a:pPr marL="0" indent="0">
              <a:buNone/>
            </a:pPr>
            <a:endParaRPr lang="en-US" dirty="0"/>
          </a:p>
        </p:txBody>
      </p:sp>
      <p:sp>
        <p:nvSpPr>
          <p:cNvPr id="4" name="Title 1">
            <a:extLst>
              <a:ext uri="{FF2B5EF4-FFF2-40B4-BE49-F238E27FC236}">
                <a16:creationId xmlns:a16="http://schemas.microsoft.com/office/drawing/2014/main" id="{598DA59D-36F4-4F7F-9BC7-281B349FD593}"/>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Chronic Pain Guidelines</a:t>
            </a:r>
          </a:p>
        </p:txBody>
      </p:sp>
      <p:sp>
        <p:nvSpPr>
          <p:cNvPr id="2" name="Rectangle 1">
            <a:extLst>
              <a:ext uri="{FF2B5EF4-FFF2-40B4-BE49-F238E27FC236}">
                <a16:creationId xmlns:a16="http://schemas.microsoft.com/office/drawing/2014/main" id="{EE82C6E6-30D1-4603-83B1-0A4D93C797CD}"/>
              </a:ext>
            </a:extLst>
          </p:cNvPr>
          <p:cNvSpPr/>
          <p:nvPr/>
        </p:nvSpPr>
        <p:spPr>
          <a:xfrm>
            <a:off x="98858" y="6546222"/>
            <a:ext cx="9230497" cy="261610"/>
          </a:xfrm>
          <a:prstGeom prst="rect">
            <a:avLst/>
          </a:prstGeom>
        </p:spPr>
        <p:txBody>
          <a:bodyPr wrap="square">
            <a:spAutoFit/>
          </a:bodyPr>
          <a:lstStyle/>
          <a:p>
            <a:r>
              <a:rPr lang="en-US" sz="1100" dirty="0"/>
              <a:t>Tennessee Chronic Pain Guidelines. </a:t>
            </a:r>
            <a:r>
              <a:rPr lang="en-US" sz="1100" dirty="0">
                <a:hlinkClick r:id="rId3"/>
              </a:rPr>
              <a:t>https://www.tn.gov/content/dam/tn/health/healthprofboards/pain-management-clinic/ChronicPainGuidelines.pdf</a:t>
            </a:r>
            <a:endParaRPr lang="en-US" sz="1100" dirty="0"/>
          </a:p>
        </p:txBody>
      </p:sp>
      <p:pic>
        <p:nvPicPr>
          <p:cNvPr id="6" name="Picture 5">
            <a:extLst>
              <a:ext uri="{FF2B5EF4-FFF2-40B4-BE49-F238E27FC236}">
                <a16:creationId xmlns:a16="http://schemas.microsoft.com/office/drawing/2014/main" id="{2A573C9A-DA14-4152-80BE-5191E1FABB62}"/>
              </a:ext>
            </a:extLst>
          </p:cNvPr>
          <p:cNvPicPr>
            <a:picLocks noChangeAspect="1"/>
          </p:cNvPicPr>
          <p:nvPr/>
        </p:nvPicPr>
        <p:blipFill rotWithShape="1">
          <a:blip r:embed="rId4"/>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7291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46903F-B43F-4445-8FC9-E4ED85A62B3C}"/>
              </a:ext>
            </a:extLst>
          </p:cNvPr>
          <p:cNvSpPr>
            <a:spLocks noGrp="1"/>
          </p:cNvSpPr>
          <p:nvPr>
            <p:ph idx="1"/>
          </p:nvPr>
        </p:nvSpPr>
        <p:spPr/>
        <p:txBody>
          <a:bodyPr>
            <a:normAutofit lnSpcReduction="10000"/>
          </a:bodyPr>
          <a:lstStyle/>
          <a:p>
            <a:r>
              <a:rPr lang="en-US" dirty="0"/>
              <a:t>Assess risk for abuse</a:t>
            </a:r>
          </a:p>
          <a:p>
            <a:r>
              <a:rPr lang="en-US" dirty="0"/>
              <a:t>Establish treatment goals</a:t>
            </a:r>
          </a:p>
          <a:p>
            <a:r>
              <a:rPr lang="en-US" dirty="0"/>
              <a:t>Avoid benzodiazepines with opioid</a:t>
            </a:r>
          </a:p>
          <a:p>
            <a:r>
              <a:rPr lang="en-US" dirty="0"/>
              <a:t>Must use UDT at onset and at least twice yearly</a:t>
            </a:r>
          </a:p>
          <a:p>
            <a:r>
              <a:rPr lang="en-US" dirty="0"/>
              <a:t>Check CSMD at least twice yearly per law</a:t>
            </a:r>
          </a:p>
          <a:p>
            <a:r>
              <a:rPr lang="en-US" dirty="0"/>
              <a:t>Cannot use telemedicine</a:t>
            </a:r>
          </a:p>
          <a:p>
            <a:r>
              <a:rPr lang="en-US" dirty="0"/>
              <a:t>Co-prescribing Naloxone</a:t>
            </a:r>
          </a:p>
          <a:p>
            <a:pPr lvl="1"/>
            <a:r>
              <a:rPr lang="en-US" dirty="0">
                <a:hlinkClick r:id="rId3"/>
              </a:rPr>
              <a:t>https://apps.health.tn.gov/naloxone/savealife/</a:t>
            </a:r>
            <a:endParaRPr lang="en-US" dirty="0"/>
          </a:p>
          <a:p>
            <a:pPr lvl="1"/>
            <a:r>
              <a:rPr lang="en-US" dirty="0"/>
              <a:t>Recent evidence of decreased naloxone filling post-pandemic</a:t>
            </a:r>
          </a:p>
          <a:p>
            <a:pPr lvl="1"/>
            <a:endParaRPr lang="en-US" dirty="0"/>
          </a:p>
          <a:p>
            <a:endParaRPr lang="en-US" dirty="0"/>
          </a:p>
        </p:txBody>
      </p:sp>
      <p:sp>
        <p:nvSpPr>
          <p:cNvPr id="4" name="Title 1">
            <a:extLst>
              <a:ext uri="{FF2B5EF4-FFF2-40B4-BE49-F238E27FC236}">
                <a16:creationId xmlns:a16="http://schemas.microsoft.com/office/drawing/2014/main" id="{205E2564-69C9-4A88-870F-848170632D35}"/>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TN Chronic Pain Guidelines</a:t>
            </a:r>
          </a:p>
        </p:txBody>
      </p:sp>
      <p:sp>
        <p:nvSpPr>
          <p:cNvPr id="6" name="Rectangle 5">
            <a:extLst>
              <a:ext uri="{FF2B5EF4-FFF2-40B4-BE49-F238E27FC236}">
                <a16:creationId xmlns:a16="http://schemas.microsoft.com/office/drawing/2014/main" id="{4250EE8D-01E9-4BC3-A388-DC720930B059}"/>
              </a:ext>
            </a:extLst>
          </p:cNvPr>
          <p:cNvSpPr/>
          <p:nvPr/>
        </p:nvSpPr>
        <p:spPr>
          <a:xfrm>
            <a:off x="136958" y="6250301"/>
            <a:ext cx="9230497" cy="430887"/>
          </a:xfrm>
          <a:prstGeom prst="rect">
            <a:avLst/>
          </a:prstGeom>
        </p:spPr>
        <p:txBody>
          <a:bodyPr wrap="square">
            <a:spAutoFit/>
          </a:bodyPr>
          <a:lstStyle/>
          <a:p>
            <a:r>
              <a:rPr lang="en-US" sz="1100" dirty="0"/>
              <a:t>Tennessee Chronic Pain Guidelines. </a:t>
            </a:r>
            <a:r>
              <a:rPr lang="en-US" sz="1100" dirty="0">
                <a:hlinkClick r:id="rId4"/>
              </a:rPr>
              <a:t>https://www.tn.gov/content/dam/tn/health/healthprofboards/pain-management-clinic/ChronicPainGuidelines.pdf</a:t>
            </a:r>
            <a:endParaRPr lang="en-US" sz="1100" dirty="0"/>
          </a:p>
          <a:p>
            <a:r>
              <a:rPr lang="en-US" sz="1100" dirty="0"/>
              <a:t>O’Donoghue AL et al. Trends in Filled Naloxone Prescriptions Before and During the COVID-19 Pandemic in the United States. JAMA. 2021</a:t>
            </a:r>
          </a:p>
        </p:txBody>
      </p:sp>
      <p:pic>
        <p:nvPicPr>
          <p:cNvPr id="2" name="Picture 1">
            <a:extLst>
              <a:ext uri="{FF2B5EF4-FFF2-40B4-BE49-F238E27FC236}">
                <a16:creationId xmlns:a16="http://schemas.microsoft.com/office/drawing/2014/main" id="{7E79E34E-A238-4C7F-97A7-F96C70AE1029}"/>
              </a:ext>
            </a:extLst>
          </p:cNvPr>
          <p:cNvPicPr>
            <a:picLocks noChangeAspect="1"/>
          </p:cNvPicPr>
          <p:nvPr/>
        </p:nvPicPr>
        <p:blipFill rotWithShape="1">
          <a:blip r:embed="rId5"/>
          <a:srcRect l="4891" t="781" r="598" b="10937"/>
          <a:stretch/>
        </p:blipFill>
        <p:spPr>
          <a:xfrm>
            <a:off x="8324197" y="250512"/>
            <a:ext cx="603345" cy="799043"/>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2355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FE4C2E-4147-4616-A63D-9C29B0217CBC}"/>
              </a:ext>
            </a:extLst>
          </p:cNvPr>
          <p:cNvSpPr txBox="1">
            <a:spLocks/>
          </p:cNvSpPr>
          <p:nvPr/>
        </p:nvSpPr>
        <p:spPr>
          <a:xfrm>
            <a:off x="0" y="0"/>
            <a:ext cx="9144000" cy="101298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Risk Assessment Tools</a:t>
            </a:r>
          </a:p>
        </p:txBody>
      </p:sp>
      <p:pic>
        <p:nvPicPr>
          <p:cNvPr id="7" name="Picture 6">
            <a:extLst>
              <a:ext uri="{FF2B5EF4-FFF2-40B4-BE49-F238E27FC236}">
                <a16:creationId xmlns:a16="http://schemas.microsoft.com/office/drawing/2014/main" id="{95E6530A-F082-495A-895A-C9296248049A}"/>
              </a:ext>
            </a:extLst>
          </p:cNvPr>
          <p:cNvPicPr>
            <a:picLocks noChangeAspect="1"/>
          </p:cNvPicPr>
          <p:nvPr/>
        </p:nvPicPr>
        <p:blipFill rotWithShape="1">
          <a:blip r:embed="rId3"/>
          <a:srcRect l="4891" t="781" r="598" b="10937"/>
          <a:stretch/>
        </p:blipFill>
        <p:spPr>
          <a:xfrm>
            <a:off x="8387784" y="174549"/>
            <a:ext cx="501295" cy="66389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AE447F2-D9AB-450F-BC94-E67F874A758C}"/>
              </a:ext>
            </a:extLst>
          </p:cNvPr>
          <p:cNvPicPr>
            <a:picLocks noChangeAspect="1"/>
          </p:cNvPicPr>
          <p:nvPr/>
        </p:nvPicPr>
        <p:blipFill>
          <a:blip r:embed="rId4"/>
          <a:stretch>
            <a:fillRect/>
          </a:stretch>
        </p:blipFill>
        <p:spPr>
          <a:xfrm>
            <a:off x="459244" y="1129623"/>
            <a:ext cx="3611509" cy="5581423"/>
          </a:xfrm>
          <a:prstGeom prst="rect">
            <a:avLst/>
          </a:prstGeom>
        </p:spPr>
      </p:pic>
      <p:pic>
        <p:nvPicPr>
          <p:cNvPr id="11" name="Picture 10">
            <a:extLst>
              <a:ext uri="{FF2B5EF4-FFF2-40B4-BE49-F238E27FC236}">
                <a16:creationId xmlns:a16="http://schemas.microsoft.com/office/drawing/2014/main" id="{1A93C2DD-7534-45C8-91CF-B54F6D815F95}"/>
              </a:ext>
            </a:extLst>
          </p:cNvPr>
          <p:cNvPicPr>
            <a:picLocks noChangeAspect="1"/>
          </p:cNvPicPr>
          <p:nvPr/>
        </p:nvPicPr>
        <p:blipFill>
          <a:blip r:embed="rId5"/>
          <a:stretch>
            <a:fillRect/>
          </a:stretch>
        </p:blipFill>
        <p:spPr>
          <a:xfrm>
            <a:off x="4129090" y="1187530"/>
            <a:ext cx="4555673" cy="3037115"/>
          </a:xfrm>
          <a:prstGeom prst="rect">
            <a:avLst/>
          </a:prstGeom>
        </p:spPr>
      </p:pic>
      <p:sp>
        <p:nvSpPr>
          <p:cNvPr id="12" name="TextBox 11">
            <a:extLst>
              <a:ext uri="{FF2B5EF4-FFF2-40B4-BE49-F238E27FC236}">
                <a16:creationId xmlns:a16="http://schemas.microsoft.com/office/drawing/2014/main" id="{FC10FAC4-52BB-4F14-88F6-7BDF335864E8}"/>
              </a:ext>
            </a:extLst>
          </p:cNvPr>
          <p:cNvSpPr txBox="1"/>
          <p:nvPr/>
        </p:nvSpPr>
        <p:spPr>
          <a:xfrm>
            <a:off x="4342382" y="6256078"/>
            <a:ext cx="4555673" cy="461665"/>
          </a:xfrm>
          <a:prstGeom prst="rect">
            <a:avLst/>
          </a:prstGeom>
          <a:noFill/>
        </p:spPr>
        <p:txBody>
          <a:bodyPr wrap="square" rtlCol="0">
            <a:spAutoFit/>
          </a:bodyPr>
          <a:lstStyle/>
          <a:p>
            <a:r>
              <a:rPr lang="en-US" sz="1200" dirty="0"/>
              <a:t>Babu KM, et al. Prevention of Opioid Overdose. N </a:t>
            </a:r>
            <a:r>
              <a:rPr lang="en-US" sz="1200" dirty="0" err="1"/>
              <a:t>Engl</a:t>
            </a:r>
            <a:r>
              <a:rPr lang="en-US" sz="1200" dirty="0"/>
              <a:t> J Med. 380;23: 2246-2255</a:t>
            </a:r>
          </a:p>
        </p:txBody>
      </p:sp>
      <p:sp>
        <p:nvSpPr>
          <p:cNvPr id="13" name="TextBox 12">
            <a:extLst>
              <a:ext uri="{FF2B5EF4-FFF2-40B4-BE49-F238E27FC236}">
                <a16:creationId xmlns:a16="http://schemas.microsoft.com/office/drawing/2014/main" id="{D2BD7CF4-3D69-4F92-9B1D-12991DC74F1C}"/>
              </a:ext>
            </a:extLst>
          </p:cNvPr>
          <p:cNvSpPr txBox="1"/>
          <p:nvPr/>
        </p:nvSpPr>
        <p:spPr>
          <a:xfrm>
            <a:off x="4129090" y="4455529"/>
            <a:ext cx="4555673" cy="1569660"/>
          </a:xfrm>
          <a:prstGeom prst="rect">
            <a:avLst/>
          </a:prstGeom>
          <a:noFill/>
        </p:spPr>
        <p:txBody>
          <a:bodyPr wrap="square" rtlCol="0">
            <a:spAutoFit/>
          </a:bodyPr>
          <a:lstStyle/>
          <a:p>
            <a:pPr marL="285744" indent="-285744">
              <a:buFont typeface="Arial" panose="020B0604020202020204" pitchFamily="34" charset="0"/>
              <a:buChar char="•"/>
            </a:pPr>
            <a:r>
              <a:rPr lang="en-US" sz="2400" dirty="0"/>
              <a:t>Brief Risk Interview</a:t>
            </a:r>
          </a:p>
          <a:p>
            <a:pPr marL="285744" indent="-285744">
              <a:buFont typeface="Arial" panose="020B0604020202020204" pitchFamily="34" charset="0"/>
              <a:buChar char="•"/>
            </a:pPr>
            <a:r>
              <a:rPr lang="en-US" sz="2400" dirty="0"/>
              <a:t>Opioid Risk Tool</a:t>
            </a:r>
          </a:p>
          <a:p>
            <a:pPr marL="285744" indent="-285744">
              <a:buFont typeface="Arial" panose="020B0604020202020204" pitchFamily="34" charset="0"/>
              <a:buChar char="•"/>
            </a:pPr>
            <a:r>
              <a:rPr lang="en-US" sz="2400" dirty="0"/>
              <a:t>Screener and Opioid Assessment for Patients with Pain-Revised</a:t>
            </a:r>
          </a:p>
        </p:txBody>
      </p:sp>
    </p:spTree>
    <p:extLst>
      <p:ext uri="{BB962C8B-B14F-4D97-AF65-F5344CB8AC3E}">
        <p14:creationId xmlns:p14="http://schemas.microsoft.com/office/powerpoint/2010/main" val="94735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3">
            <a:extLst>
              <a:ext uri="{FF2B5EF4-FFF2-40B4-BE49-F238E27FC236}">
                <a16:creationId xmlns:a16="http://schemas.microsoft.com/office/drawing/2014/main" id="{A70E4B66-FFE4-4F0E-8191-DD4F8F4385DA}"/>
              </a:ext>
            </a:extLst>
          </p:cNvPr>
          <p:cNvSpPr/>
          <p:nvPr/>
        </p:nvSpPr>
        <p:spPr>
          <a:xfrm>
            <a:off x="1072776" y="2383805"/>
            <a:ext cx="1062615" cy="1194088"/>
          </a:xfrm>
          <a:prstGeom prst="roundRect">
            <a:avLst/>
          </a:prstGeom>
          <a:solidFill>
            <a:schemeClr val="accent5">
              <a:lumMod val="75000"/>
            </a:schemeClr>
          </a:solid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sp>
        <p:nvSpPr>
          <p:cNvPr id="43" name="Rounded Rectangle 3">
            <a:extLst>
              <a:ext uri="{FF2B5EF4-FFF2-40B4-BE49-F238E27FC236}">
                <a16:creationId xmlns:a16="http://schemas.microsoft.com/office/drawing/2014/main" id="{4FB376EA-8C04-4DAD-B77F-AFDCBB3A4FE5}"/>
              </a:ext>
            </a:extLst>
          </p:cNvPr>
          <p:cNvSpPr/>
          <p:nvPr/>
        </p:nvSpPr>
        <p:spPr>
          <a:xfrm>
            <a:off x="7110958" y="2383805"/>
            <a:ext cx="1062615" cy="1194088"/>
          </a:xfrm>
          <a:prstGeom prst="roundRect">
            <a:avLst/>
          </a:prstGeom>
          <a:solidFill>
            <a:srgbClr val="FF0000"/>
          </a:solid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sp>
        <p:nvSpPr>
          <p:cNvPr id="5" name="Rectangle 4" descr="Hill scene">
            <a:extLst>
              <a:ext uri="{FF2B5EF4-FFF2-40B4-BE49-F238E27FC236}">
                <a16:creationId xmlns:a16="http://schemas.microsoft.com/office/drawing/2014/main" id="{CA289EBC-72A9-4BDC-A197-497033A59431}"/>
              </a:ext>
            </a:extLst>
          </p:cNvPr>
          <p:cNvSpPr/>
          <p:nvPr/>
        </p:nvSpPr>
        <p:spPr>
          <a:xfrm>
            <a:off x="1299235" y="2676003"/>
            <a:ext cx="609697" cy="60969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6" name="Group 5">
            <a:extLst>
              <a:ext uri="{FF2B5EF4-FFF2-40B4-BE49-F238E27FC236}">
                <a16:creationId xmlns:a16="http://schemas.microsoft.com/office/drawing/2014/main" id="{AE3F4D2B-B4D4-4F03-A2D8-0B352E07BA07}"/>
              </a:ext>
            </a:extLst>
          </p:cNvPr>
          <p:cNvGrpSpPr/>
          <p:nvPr/>
        </p:nvGrpSpPr>
        <p:grpSpPr>
          <a:xfrm>
            <a:off x="630743" y="3777399"/>
            <a:ext cx="1741992" cy="696796"/>
            <a:chOff x="2092" y="2527160"/>
            <a:chExt cx="1741992" cy="696796"/>
          </a:xfrm>
        </p:grpSpPr>
        <p:sp>
          <p:nvSpPr>
            <p:cNvPr id="22" name="Rectangle 21">
              <a:extLst>
                <a:ext uri="{FF2B5EF4-FFF2-40B4-BE49-F238E27FC236}">
                  <a16:creationId xmlns:a16="http://schemas.microsoft.com/office/drawing/2014/main" id="{1C38B8F5-1657-446D-9E5F-49766B012C68}"/>
                </a:ext>
              </a:extLst>
            </p:cNvPr>
            <p:cNvSpPr/>
            <p:nvPr/>
          </p:nvSpPr>
          <p:spPr>
            <a:xfrm>
              <a:off x="2092" y="2527160"/>
              <a:ext cx="1741992" cy="6967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56DBBB58-BD1B-4DE7-BDD6-39F5B0989B13}"/>
                </a:ext>
              </a:extLst>
            </p:cNvPr>
            <p:cNvSpPr txBox="1"/>
            <p:nvPr/>
          </p:nvSpPr>
          <p:spPr>
            <a:xfrm>
              <a:off x="2092" y="2527160"/>
              <a:ext cx="1741992" cy="6967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773">
                <a:lnSpc>
                  <a:spcPct val="90000"/>
                </a:lnSpc>
                <a:spcBef>
                  <a:spcPct val="0"/>
                </a:spcBef>
                <a:spcAft>
                  <a:spcPct val="35000"/>
                </a:spcAft>
                <a:defRPr cap="all"/>
              </a:pPr>
              <a:r>
                <a:rPr lang="en-US" sz="2400" dirty="0"/>
                <a:t>Current Landscape</a:t>
              </a:r>
            </a:p>
          </p:txBody>
        </p:sp>
      </p:grpSp>
      <p:sp>
        <p:nvSpPr>
          <p:cNvPr id="8" name="Rectangle 7" descr="Medicine">
            <a:extLst>
              <a:ext uri="{FF2B5EF4-FFF2-40B4-BE49-F238E27FC236}">
                <a16:creationId xmlns:a16="http://schemas.microsoft.com/office/drawing/2014/main" id="{145F246E-0E9D-4A96-A60E-C137E4D96D91}"/>
              </a:ext>
            </a:extLst>
          </p:cNvPr>
          <p:cNvSpPr/>
          <p:nvPr/>
        </p:nvSpPr>
        <p:spPr>
          <a:xfrm>
            <a:off x="3243734" y="2610267"/>
            <a:ext cx="609697" cy="60969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9" name="Group 8">
            <a:extLst>
              <a:ext uri="{FF2B5EF4-FFF2-40B4-BE49-F238E27FC236}">
                <a16:creationId xmlns:a16="http://schemas.microsoft.com/office/drawing/2014/main" id="{9B3CE12B-AECF-4E40-9E9D-03056EBC5EAC}"/>
              </a:ext>
            </a:extLst>
          </p:cNvPr>
          <p:cNvGrpSpPr/>
          <p:nvPr/>
        </p:nvGrpSpPr>
        <p:grpSpPr>
          <a:xfrm>
            <a:off x="2677583" y="3777399"/>
            <a:ext cx="1741992" cy="696796"/>
            <a:chOff x="2048933" y="2527160"/>
            <a:chExt cx="1741992" cy="696796"/>
          </a:xfrm>
        </p:grpSpPr>
        <p:sp>
          <p:nvSpPr>
            <p:cNvPr id="20" name="Rectangle 19">
              <a:extLst>
                <a:ext uri="{FF2B5EF4-FFF2-40B4-BE49-F238E27FC236}">
                  <a16:creationId xmlns:a16="http://schemas.microsoft.com/office/drawing/2014/main" id="{9B5B36BE-B502-43BA-A202-E357F1A3881A}"/>
                </a:ext>
              </a:extLst>
            </p:cNvPr>
            <p:cNvSpPr/>
            <p:nvPr/>
          </p:nvSpPr>
          <p:spPr>
            <a:xfrm>
              <a:off x="2048933" y="2527160"/>
              <a:ext cx="1741992" cy="6967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0DF1EE39-F027-481D-B631-66049579B15A}"/>
                </a:ext>
              </a:extLst>
            </p:cNvPr>
            <p:cNvSpPr txBox="1"/>
            <p:nvPr/>
          </p:nvSpPr>
          <p:spPr>
            <a:xfrm>
              <a:off x="2048933" y="2527160"/>
              <a:ext cx="1741992" cy="6967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773">
                <a:lnSpc>
                  <a:spcPct val="90000"/>
                </a:lnSpc>
                <a:spcBef>
                  <a:spcPct val="0"/>
                </a:spcBef>
                <a:spcAft>
                  <a:spcPct val="35000"/>
                </a:spcAft>
                <a:defRPr cap="all"/>
              </a:pPr>
              <a:r>
                <a:rPr lang="en-US" sz="2400" dirty="0"/>
                <a:t>Best Practices</a:t>
              </a:r>
            </a:p>
          </p:txBody>
        </p:sp>
      </p:grpSp>
      <p:grpSp>
        <p:nvGrpSpPr>
          <p:cNvPr id="12" name="Group 11">
            <a:extLst>
              <a:ext uri="{FF2B5EF4-FFF2-40B4-BE49-F238E27FC236}">
                <a16:creationId xmlns:a16="http://schemas.microsoft.com/office/drawing/2014/main" id="{15CDED43-5D34-4B6A-86F3-E2BB273846F6}"/>
              </a:ext>
            </a:extLst>
          </p:cNvPr>
          <p:cNvGrpSpPr/>
          <p:nvPr/>
        </p:nvGrpSpPr>
        <p:grpSpPr>
          <a:xfrm>
            <a:off x="4724424" y="3777399"/>
            <a:ext cx="1741992" cy="696796"/>
            <a:chOff x="4095774" y="2527160"/>
            <a:chExt cx="1741992" cy="696796"/>
          </a:xfrm>
        </p:grpSpPr>
        <p:sp>
          <p:nvSpPr>
            <p:cNvPr id="18" name="Rectangle 17">
              <a:extLst>
                <a:ext uri="{FF2B5EF4-FFF2-40B4-BE49-F238E27FC236}">
                  <a16:creationId xmlns:a16="http://schemas.microsoft.com/office/drawing/2014/main" id="{CBD6885D-E402-431B-9DF2-24CBE144B149}"/>
                </a:ext>
              </a:extLst>
            </p:cNvPr>
            <p:cNvSpPr/>
            <p:nvPr/>
          </p:nvSpPr>
          <p:spPr>
            <a:xfrm>
              <a:off x="4095774" y="2527160"/>
              <a:ext cx="1741992" cy="6967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4268112F-9A1A-4C58-B64D-F3C64B0D3AB9}"/>
                </a:ext>
              </a:extLst>
            </p:cNvPr>
            <p:cNvSpPr txBox="1"/>
            <p:nvPr/>
          </p:nvSpPr>
          <p:spPr>
            <a:xfrm>
              <a:off x="4095774" y="2527160"/>
              <a:ext cx="1741992" cy="6967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773">
                <a:lnSpc>
                  <a:spcPct val="90000"/>
                </a:lnSpc>
                <a:spcBef>
                  <a:spcPct val="0"/>
                </a:spcBef>
                <a:spcAft>
                  <a:spcPct val="35000"/>
                </a:spcAft>
                <a:defRPr cap="all"/>
              </a:pPr>
              <a:r>
                <a:rPr lang="en-US" sz="2400" dirty="0"/>
                <a:t>Risk Reduction</a:t>
              </a:r>
            </a:p>
          </p:txBody>
        </p:sp>
      </p:grpSp>
      <p:sp>
        <p:nvSpPr>
          <p:cNvPr id="14" name="Rectangle 13" descr="Head with Gears">
            <a:extLst>
              <a:ext uri="{FF2B5EF4-FFF2-40B4-BE49-F238E27FC236}">
                <a16:creationId xmlns:a16="http://schemas.microsoft.com/office/drawing/2014/main" id="{689F0C97-ED80-4192-A830-C95207005870}"/>
              </a:ext>
            </a:extLst>
          </p:cNvPr>
          <p:cNvSpPr/>
          <p:nvPr/>
        </p:nvSpPr>
        <p:spPr>
          <a:xfrm>
            <a:off x="7337418" y="2676003"/>
            <a:ext cx="609697" cy="60969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5" name="Group 14">
            <a:extLst>
              <a:ext uri="{FF2B5EF4-FFF2-40B4-BE49-F238E27FC236}">
                <a16:creationId xmlns:a16="http://schemas.microsoft.com/office/drawing/2014/main" id="{E8733F72-511C-43A0-A80E-EC01D3CB9515}"/>
              </a:ext>
            </a:extLst>
          </p:cNvPr>
          <p:cNvGrpSpPr/>
          <p:nvPr/>
        </p:nvGrpSpPr>
        <p:grpSpPr>
          <a:xfrm>
            <a:off x="6771265" y="3777399"/>
            <a:ext cx="1741992" cy="696796"/>
            <a:chOff x="6142615" y="2527160"/>
            <a:chExt cx="1741992" cy="696796"/>
          </a:xfrm>
        </p:grpSpPr>
        <p:sp>
          <p:nvSpPr>
            <p:cNvPr id="16" name="Rectangle 15">
              <a:extLst>
                <a:ext uri="{FF2B5EF4-FFF2-40B4-BE49-F238E27FC236}">
                  <a16:creationId xmlns:a16="http://schemas.microsoft.com/office/drawing/2014/main" id="{19F44B5B-1714-4ACF-838E-AE1D8A48B8E1}"/>
                </a:ext>
              </a:extLst>
            </p:cNvPr>
            <p:cNvSpPr/>
            <p:nvPr/>
          </p:nvSpPr>
          <p:spPr>
            <a:xfrm>
              <a:off x="6142615" y="2527160"/>
              <a:ext cx="1741992" cy="6967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3A525B58-B4E1-41F5-91B9-F27BDED2F325}"/>
                </a:ext>
              </a:extLst>
            </p:cNvPr>
            <p:cNvSpPr txBox="1"/>
            <p:nvPr/>
          </p:nvSpPr>
          <p:spPr>
            <a:xfrm>
              <a:off x="6142615" y="2527160"/>
              <a:ext cx="1741992" cy="6967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773">
                <a:lnSpc>
                  <a:spcPct val="90000"/>
                </a:lnSpc>
                <a:spcBef>
                  <a:spcPct val="0"/>
                </a:spcBef>
                <a:spcAft>
                  <a:spcPct val="35000"/>
                </a:spcAft>
                <a:defRPr cap="all"/>
              </a:pPr>
              <a:r>
                <a:rPr lang="en-US" sz="2400"/>
                <a:t>Future</a:t>
              </a:r>
            </a:p>
          </p:txBody>
        </p:sp>
      </p:grpSp>
      <p:sp>
        <p:nvSpPr>
          <p:cNvPr id="25" name="Title 1">
            <a:extLst>
              <a:ext uri="{FF2B5EF4-FFF2-40B4-BE49-F238E27FC236}">
                <a16:creationId xmlns:a16="http://schemas.microsoft.com/office/drawing/2014/main" id="{87D17DC7-CF8D-4F1E-9255-9D8620184938}"/>
              </a:ext>
            </a:extLst>
          </p:cNvPr>
          <p:cNvSpPr txBox="1">
            <a:spLocks/>
          </p:cNvSpPr>
          <p:nvPr/>
        </p:nvSpPr>
        <p:spPr>
          <a:xfrm>
            <a:off x="0" y="-31769"/>
            <a:ext cx="9144000" cy="115722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Outline</a:t>
            </a:r>
          </a:p>
        </p:txBody>
      </p:sp>
      <p:grpSp>
        <p:nvGrpSpPr>
          <p:cNvPr id="26" name="Group 25">
            <a:extLst>
              <a:ext uri="{FF2B5EF4-FFF2-40B4-BE49-F238E27FC236}">
                <a16:creationId xmlns:a16="http://schemas.microsoft.com/office/drawing/2014/main" id="{3C695DB5-9D91-4730-8111-7F55DFD2BF5A}"/>
              </a:ext>
            </a:extLst>
          </p:cNvPr>
          <p:cNvGrpSpPr/>
          <p:nvPr/>
        </p:nvGrpSpPr>
        <p:grpSpPr>
          <a:xfrm>
            <a:off x="3130504" y="2383805"/>
            <a:ext cx="1062615" cy="1194088"/>
            <a:chOff x="3162925" y="371475"/>
            <a:chExt cx="2628146" cy="2608289"/>
          </a:xfrm>
          <a:solidFill>
            <a:schemeClr val="accent4"/>
          </a:solidFill>
        </p:grpSpPr>
        <p:sp>
          <p:nvSpPr>
            <p:cNvPr id="27" name="Rounded Rectangle 3">
              <a:extLst>
                <a:ext uri="{FF2B5EF4-FFF2-40B4-BE49-F238E27FC236}">
                  <a16:creationId xmlns:a16="http://schemas.microsoft.com/office/drawing/2014/main" id="{2988E8E1-F636-4D97-A3C4-401C9381BC5B}"/>
                </a:ext>
              </a:extLst>
            </p:cNvPr>
            <p:cNvSpPr/>
            <p:nvPr/>
          </p:nvSpPr>
          <p:spPr>
            <a:xfrm>
              <a:off x="3162925" y="371475"/>
              <a:ext cx="2628146" cy="2608289"/>
            </a:xfrm>
            <a:prstGeom prst="roundRect">
              <a:avLst/>
            </a:prstGeom>
            <a:grp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pic>
          <p:nvPicPr>
            <p:cNvPr id="28" name="Picture 27">
              <a:extLst>
                <a:ext uri="{FF2B5EF4-FFF2-40B4-BE49-F238E27FC236}">
                  <a16:creationId xmlns:a16="http://schemas.microsoft.com/office/drawing/2014/main" id="{9B3B579F-D3CD-4DCF-ABD9-8FFFA36B6B6C}"/>
                </a:ext>
              </a:extLst>
            </p:cNvPr>
            <p:cNvPicPr>
              <a:picLocks noChangeAspect="1"/>
            </p:cNvPicPr>
            <p:nvPr/>
          </p:nvPicPr>
          <p:blipFill rotWithShape="1">
            <a:blip r:embed="rId9"/>
            <a:srcRect l="4891" t="781" r="598" b="10937"/>
            <a:stretch/>
          </p:blipFill>
          <p:spPr>
            <a:xfrm>
              <a:off x="4083681" y="1009727"/>
              <a:ext cx="1147291" cy="1341912"/>
            </a:xfrm>
            <a:prstGeom prst="roundRect">
              <a:avLst>
                <a:gd name="adj" fmla="val 16667"/>
              </a:avLst>
            </a:prstGeom>
            <a:grp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39" name="Rounded Rectangle 3">
            <a:extLst>
              <a:ext uri="{FF2B5EF4-FFF2-40B4-BE49-F238E27FC236}">
                <a16:creationId xmlns:a16="http://schemas.microsoft.com/office/drawing/2014/main" id="{CB15C821-BFDC-4BF3-AF2B-6C054D37650D}"/>
              </a:ext>
            </a:extLst>
          </p:cNvPr>
          <p:cNvSpPr/>
          <p:nvPr/>
        </p:nvSpPr>
        <p:spPr>
          <a:xfrm>
            <a:off x="5120731" y="2383805"/>
            <a:ext cx="1062615" cy="1194088"/>
          </a:xfrm>
          <a:prstGeom prst="roundRect">
            <a:avLst/>
          </a:prstGeom>
          <a:solidFill>
            <a:schemeClr val="accent6">
              <a:lumMod val="75000"/>
            </a:schemeClr>
          </a:solid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sp>
        <p:nvSpPr>
          <p:cNvPr id="41" name="Rectangle 40" descr="Downward trend">
            <a:extLst>
              <a:ext uri="{FF2B5EF4-FFF2-40B4-BE49-F238E27FC236}">
                <a16:creationId xmlns:a16="http://schemas.microsoft.com/office/drawing/2014/main" id="{9A9476A2-A71E-4269-872C-96BFB11DA1D9}"/>
              </a:ext>
            </a:extLst>
          </p:cNvPr>
          <p:cNvSpPr/>
          <p:nvPr/>
        </p:nvSpPr>
        <p:spPr>
          <a:xfrm>
            <a:off x="5347190" y="2676005"/>
            <a:ext cx="609697" cy="60969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 name="TextBox 1">
            <a:extLst>
              <a:ext uri="{FF2B5EF4-FFF2-40B4-BE49-F238E27FC236}">
                <a16:creationId xmlns:a16="http://schemas.microsoft.com/office/drawing/2014/main" id="{96BCA96B-31E9-48C0-97C9-ECFCAF99FEA0}"/>
              </a:ext>
            </a:extLst>
          </p:cNvPr>
          <p:cNvSpPr txBox="1"/>
          <p:nvPr/>
        </p:nvSpPr>
        <p:spPr>
          <a:xfrm>
            <a:off x="2425335" y="4628083"/>
            <a:ext cx="2246488" cy="1446550"/>
          </a:xfrm>
          <a:prstGeom prst="rect">
            <a:avLst/>
          </a:prstGeom>
          <a:noFill/>
        </p:spPr>
        <p:txBody>
          <a:bodyPr wrap="square" rtlCol="0">
            <a:spAutoFit/>
          </a:bodyPr>
          <a:lstStyle/>
          <a:p>
            <a:pPr marL="285744" indent="-285744">
              <a:buFont typeface="Arial" panose="020B0604020202020204" pitchFamily="34" charset="0"/>
              <a:buChar char="•"/>
            </a:pPr>
            <a:r>
              <a:rPr lang="en-US" sz="1400" b="1" dirty="0"/>
              <a:t>Pain Guidelines</a:t>
            </a:r>
          </a:p>
          <a:p>
            <a:pPr marL="285744" indent="-285744">
              <a:buFont typeface="Arial" panose="020B0604020202020204" pitchFamily="34" charset="0"/>
              <a:buChar char="•"/>
            </a:pPr>
            <a:r>
              <a:rPr lang="en-US" sz="1400" b="1" dirty="0"/>
              <a:t>Monitoring</a:t>
            </a:r>
          </a:p>
          <a:p>
            <a:pPr marL="285744" indent="-285744">
              <a:buFont typeface="Arial" panose="020B0604020202020204" pitchFamily="34" charset="0"/>
              <a:buChar char="•"/>
            </a:pPr>
            <a:r>
              <a:rPr lang="en-US" sz="1400" b="1" dirty="0"/>
              <a:t>De-prescribing/tapering</a:t>
            </a:r>
          </a:p>
          <a:p>
            <a:pPr marL="285744" indent="-285744">
              <a:buFont typeface="Arial" panose="020B0604020202020204" pitchFamily="34" charset="0"/>
              <a:buChar char="•"/>
            </a:pPr>
            <a:r>
              <a:rPr lang="en-US" sz="1400" b="1" dirty="0"/>
              <a:t>Corresponding responsibility doctrine</a:t>
            </a:r>
          </a:p>
          <a:p>
            <a:endParaRPr lang="en-US" dirty="0"/>
          </a:p>
        </p:txBody>
      </p:sp>
      <p:sp>
        <p:nvSpPr>
          <p:cNvPr id="3" name="TextBox 2">
            <a:extLst>
              <a:ext uri="{FF2B5EF4-FFF2-40B4-BE49-F238E27FC236}">
                <a16:creationId xmlns:a16="http://schemas.microsoft.com/office/drawing/2014/main" id="{07D771F9-DBE5-4813-B87F-230130B9AFB7}"/>
              </a:ext>
            </a:extLst>
          </p:cNvPr>
          <p:cNvSpPr txBox="1"/>
          <p:nvPr/>
        </p:nvSpPr>
        <p:spPr>
          <a:xfrm>
            <a:off x="551240" y="4628083"/>
            <a:ext cx="1741992" cy="1107996"/>
          </a:xfrm>
          <a:prstGeom prst="rect">
            <a:avLst/>
          </a:prstGeom>
          <a:noFill/>
        </p:spPr>
        <p:txBody>
          <a:bodyPr wrap="square" rtlCol="0">
            <a:spAutoFit/>
          </a:bodyPr>
          <a:lstStyle/>
          <a:p>
            <a:pPr marL="285744" indent="-285744">
              <a:buFont typeface="Arial" panose="020B0604020202020204" pitchFamily="34" charset="0"/>
              <a:buChar char="•"/>
            </a:pPr>
            <a:r>
              <a:rPr lang="en-US" sz="1600" b="1" dirty="0"/>
              <a:t>National</a:t>
            </a:r>
          </a:p>
          <a:p>
            <a:pPr marL="285744" indent="-285744">
              <a:buFont typeface="Arial" panose="020B0604020202020204" pitchFamily="34" charset="0"/>
              <a:buChar char="•"/>
            </a:pPr>
            <a:r>
              <a:rPr lang="en-US" sz="1600" b="1" dirty="0"/>
              <a:t>Tennessee</a:t>
            </a:r>
          </a:p>
          <a:p>
            <a:pPr marL="285744" indent="-285744">
              <a:buFont typeface="Arial" panose="020B0604020202020204" pitchFamily="34" charset="0"/>
              <a:buChar char="•"/>
            </a:pPr>
            <a:r>
              <a:rPr lang="en-US" sz="1600" b="1" dirty="0"/>
              <a:t>COVID-19</a:t>
            </a:r>
          </a:p>
          <a:p>
            <a:endParaRPr lang="en-US" dirty="0"/>
          </a:p>
        </p:txBody>
      </p:sp>
      <p:sp>
        <p:nvSpPr>
          <p:cNvPr id="4" name="TextBox 3">
            <a:extLst>
              <a:ext uri="{FF2B5EF4-FFF2-40B4-BE49-F238E27FC236}">
                <a16:creationId xmlns:a16="http://schemas.microsoft.com/office/drawing/2014/main" id="{208F464C-D93A-4B4D-8DCB-B66F73634BA0}"/>
              </a:ext>
            </a:extLst>
          </p:cNvPr>
          <p:cNvSpPr txBox="1"/>
          <p:nvPr/>
        </p:nvSpPr>
        <p:spPr>
          <a:xfrm>
            <a:off x="4803927" y="4528098"/>
            <a:ext cx="1741992" cy="830997"/>
          </a:xfrm>
          <a:prstGeom prst="rect">
            <a:avLst/>
          </a:prstGeom>
          <a:noFill/>
        </p:spPr>
        <p:txBody>
          <a:bodyPr wrap="square" rtlCol="0">
            <a:spAutoFit/>
          </a:bodyPr>
          <a:lstStyle/>
          <a:p>
            <a:pPr marL="285744" indent="-285744">
              <a:buFont typeface="Arial" panose="020B0604020202020204" pitchFamily="34" charset="0"/>
              <a:buChar char="•"/>
            </a:pPr>
            <a:r>
              <a:rPr lang="en-US" sz="1600" b="1" dirty="0"/>
              <a:t>Naloxone</a:t>
            </a:r>
          </a:p>
          <a:p>
            <a:pPr marL="285744" indent="-285744">
              <a:buFont typeface="Arial" panose="020B0604020202020204" pitchFamily="34" charset="0"/>
              <a:buChar char="•"/>
            </a:pPr>
            <a:r>
              <a:rPr lang="en-US" sz="1600" b="1" dirty="0"/>
              <a:t>MOUD</a:t>
            </a:r>
          </a:p>
          <a:p>
            <a:pPr marL="285744" indent="-285744">
              <a:buFont typeface="Arial" panose="020B0604020202020204" pitchFamily="34" charset="0"/>
              <a:buChar char="•"/>
            </a:pPr>
            <a:r>
              <a:rPr lang="en-US" sz="1600" b="1" dirty="0"/>
              <a:t>TN CSMD</a:t>
            </a:r>
          </a:p>
        </p:txBody>
      </p:sp>
      <p:sp>
        <p:nvSpPr>
          <p:cNvPr id="7" name="TextBox 6">
            <a:extLst>
              <a:ext uri="{FF2B5EF4-FFF2-40B4-BE49-F238E27FC236}">
                <a16:creationId xmlns:a16="http://schemas.microsoft.com/office/drawing/2014/main" id="{13C7DB99-5DED-4B50-8CA9-639D78AECDFF}"/>
              </a:ext>
            </a:extLst>
          </p:cNvPr>
          <p:cNvSpPr txBox="1"/>
          <p:nvPr/>
        </p:nvSpPr>
        <p:spPr>
          <a:xfrm>
            <a:off x="6930272" y="4474195"/>
            <a:ext cx="1807707" cy="1600438"/>
          </a:xfrm>
          <a:prstGeom prst="rect">
            <a:avLst/>
          </a:prstGeom>
          <a:noFill/>
        </p:spPr>
        <p:txBody>
          <a:bodyPr wrap="square" rtlCol="0">
            <a:spAutoFit/>
          </a:bodyPr>
          <a:lstStyle/>
          <a:p>
            <a:pPr marL="285744" indent="-285744">
              <a:buFont typeface="Arial" panose="020B0604020202020204" pitchFamily="34" charset="0"/>
              <a:buChar char="•"/>
            </a:pPr>
            <a:r>
              <a:rPr lang="en-US" sz="1600" b="1" dirty="0"/>
              <a:t>Legislation</a:t>
            </a:r>
          </a:p>
          <a:p>
            <a:pPr marL="285744" indent="-285744">
              <a:buFont typeface="Arial" panose="020B0604020202020204" pitchFamily="34" charset="0"/>
              <a:buChar char="•"/>
            </a:pPr>
            <a:r>
              <a:rPr lang="en-US" sz="1600" b="1" dirty="0"/>
              <a:t>MOUD changes</a:t>
            </a:r>
          </a:p>
          <a:p>
            <a:pPr marL="285744" indent="-285744">
              <a:buFont typeface="Arial" panose="020B0604020202020204" pitchFamily="34" charset="0"/>
              <a:buChar char="•"/>
            </a:pPr>
            <a:r>
              <a:rPr lang="en-US" sz="1600" b="1" dirty="0"/>
              <a:t>Safe disposal</a:t>
            </a:r>
          </a:p>
          <a:p>
            <a:pPr marL="285744" indent="-285744">
              <a:buFont typeface="Arial" panose="020B0604020202020204" pitchFamily="34" charset="0"/>
              <a:buChar char="•"/>
            </a:pPr>
            <a:r>
              <a:rPr lang="en-US" sz="1600" b="1" dirty="0"/>
              <a:t>Academic detailing</a:t>
            </a:r>
          </a:p>
          <a:p>
            <a:endParaRPr lang="en-US" dirty="0"/>
          </a:p>
        </p:txBody>
      </p:sp>
    </p:spTree>
    <p:extLst>
      <p:ext uri="{BB962C8B-B14F-4D97-AF65-F5344CB8AC3E}">
        <p14:creationId xmlns:p14="http://schemas.microsoft.com/office/powerpoint/2010/main" val="3187202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7E0FE-52A3-4BBD-BAB9-7CBCC85ECDBC}"/>
              </a:ext>
            </a:extLst>
          </p:cNvPr>
          <p:cNvSpPr>
            <a:spLocks noGrp="1"/>
          </p:cNvSpPr>
          <p:nvPr>
            <p:ph idx="1"/>
          </p:nvPr>
        </p:nvSpPr>
        <p:spPr>
          <a:xfrm>
            <a:off x="628650" y="1524000"/>
            <a:ext cx="7886700" cy="4652963"/>
          </a:xfrm>
        </p:spPr>
        <p:txBody>
          <a:bodyPr>
            <a:normAutofit/>
          </a:bodyPr>
          <a:lstStyle/>
          <a:p>
            <a:r>
              <a:rPr lang="en-US" sz="3200" dirty="0"/>
              <a:t>Primary goal: clinically significant improvement in PAIN and FUNCTION</a:t>
            </a:r>
          </a:p>
          <a:p>
            <a:r>
              <a:rPr lang="en-US" sz="3200" dirty="0"/>
              <a:t>3-item PEG Assessment Scale</a:t>
            </a:r>
          </a:p>
          <a:p>
            <a:pPr lvl="1"/>
            <a:r>
              <a:rPr lang="en-US" sz="2800" b="1" i="1" u="sng" dirty="0"/>
              <a:t>P</a:t>
            </a:r>
            <a:r>
              <a:rPr lang="en-US" sz="2800" dirty="0"/>
              <a:t>ain Average</a:t>
            </a:r>
          </a:p>
          <a:p>
            <a:pPr lvl="1"/>
            <a:r>
              <a:rPr lang="en-US" sz="2800" dirty="0"/>
              <a:t>Interference with </a:t>
            </a:r>
            <a:r>
              <a:rPr lang="en-US" sz="2800" b="1" i="1" u="sng" dirty="0"/>
              <a:t>E</a:t>
            </a:r>
            <a:r>
              <a:rPr lang="en-US" sz="2800" dirty="0"/>
              <a:t>njoyment of life</a:t>
            </a:r>
          </a:p>
          <a:p>
            <a:pPr lvl="1"/>
            <a:r>
              <a:rPr lang="en-US" sz="2800" dirty="0"/>
              <a:t>Interference with </a:t>
            </a:r>
            <a:r>
              <a:rPr lang="en-US" sz="2800" b="1" i="1" u="sng" dirty="0"/>
              <a:t>G</a:t>
            </a:r>
            <a:r>
              <a:rPr lang="en-US" sz="2800" dirty="0"/>
              <a:t>eneral activity</a:t>
            </a:r>
          </a:p>
          <a:p>
            <a:r>
              <a:rPr lang="en-US" sz="3200" dirty="0"/>
              <a:t>Most likely will not result in the elimination of pain</a:t>
            </a:r>
          </a:p>
        </p:txBody>
      </p:sp>
      <p:sp>
        <p:nvSpPr>
          <p:cNvPr id="5" name="Title 1">
            <a:extLst>
              <a:ext uri="{FF2B5EF4-FFF2-40B4-BE49-F238E27FC236}">
                <a16:creationId xmlns:a16="http://schemas.microsoft.com/office/drawing/2014/main" id="{798DC31B-3F8C-47B3-A264-ABF48CCB8A86}"/>
              </a:ext>
            </a:extLst>
          </p:cNvPr>
          <p:cNvSpPr txBox="1">
            <a:spLocks/>
          </p:cNvSpPr>
          <p:nvPr/>
        </p:nvSpPr>
        <p:spPr>
          <a:xfrm>
            <a:off x="0" y="3"/>
            <a:ext cx="9144000" cy="101298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Treatment Goals</a:t>
            </a:r>
          </a:p>
        </p:txBody>
      </p:sp>
      <p:sp>
        <p:nvSpPr>
          <p:cNvPr id="7" name="Rectangle 6">
            <a:extLst>
              <a:ext uri="{FF2B5EF4-FFF2-40B4-BE49-F238E27FC236}">
                <a16:creationId xmlns:a16="http://schemas.microsoft.com/office/drawing/2014/main" id="{AC805B42-4290-46EA-BC44-BA7B7CDAE17D}"/>
              </a:ext>
            </a:extLst>
          </p:cNvPr>
          <p:cNvSpPr/>
          <p:nvPr/>
        </p:nvSpPr>
        <p:spPr>
          <a:xfrm>
            <a:off x="98858" y="6546222"/>
            <a:ext cx="9230497" cy="261610"/>
          </a:xfrm>
          <a:prstGeom prst="rect">
            <a:avLst/>
          </a:prstGeom>
        </p:spPr>
        <p:txBody>
          <a:bodyPr wrap="square">
            <a:spAutoFit/>
          </a:bodyPr>
          <a:lstStyle/>
          <a:p>
            <a:r>
              <a:rPr lang="en-US" sz="1100" dirty="0"/>
              <a:t>Tennessee Chronic Pain Guidelines. </a:t>
            </a:r>
            <a:r>
              <a:rPr lang="en-US" sz="1100" dirty="0">
                <a:hlinkClick r:id="rId3"/>
              </a:rPr>
              <a:t>https://www.tn.gov/content/dam/tn/health/healthprofboards/pain-management-clinic/ChronicPainGuidelines.pdf</a:t>
            </a:r>
            <a:endParaRPr lang="en-US" sz="1100" dirty="0"/>
          </a:p>
        </p:txBody>
      </p:sp>
    </p:spTree>
    <p:extLst>
      <p:ext uri="{BB962C8B-B14F-4D97-AF65-F5344CB8AC3E}">
        <p14:creationId xmlns:p14="http://schemas.microsoft.com/office/powerpoint/2010/main" val="823009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02409-0E3F-4106-99E1-179EB7304626}"/>
              </a:ext>
            </a:extLst>
          </p:cNvPr>
          <p:cNvPicPr>
            <a:picLocks noChangeAspect="1"/>
          </p:cNvPicPr>
          <p:nvPr/>
        </p:nvPicPr>
        <p:blipFill>
          <a:blip r:embed="rId3"/>
          <a:stretch>
            <a:fillRect/>
          </a:stretch>
        </p:blipFill>
        <p:spPr>
          <a:xfrm>
            <a:off x="781051" y="1674658"/>
            <a:ext cx="7734300" cy="3228975"/>
          </a:xfrm>
          <a:prstGeom prst="rect">
            <a:avLst/>
          </a:prstGeom>
        </p:spPr>
      </p:pic>
      <p:pic>
        <p:nvPicPr>
          <p:cNvPr id="6" name="Picture 5">
            <a:extLst>
              <a:ext uri="{FF2B5EF4-FFF2-40B4-BE49-F238E27FC236}">
                <a16:creationId xmlns:a16="http://schemas.microsoft.com/office/drawing/2014/main" id="{6A900A36-7C6F-472F-AD44-1A1F6A93B656}"/>
              </a:ext>
            </a:extLst>
          </p:cNvPr>
          <p:cNvPicPr>
            <a:picLocks noChangeAspect="1"/>
          </p:cNvPicPr>
          <p:nvPr/>
        </p:nvPicPr>
        <p:blipFill>
          <a:blip r:embed="rId4"/>
          <a:stretch>
            <a:fillRect/>
          </a:stretch>
        </p:blipFill>
        <p:spPr>
          <a:xfrm>
            <a:off x="714376" y="5252721"/>
            <a:ext cx="7715251" cy="704851"/>
          </a:xfrm>
          <a:prstGeom prst="rect">
            <a:avLst/>
          </a:prstGeom>
        </p:spPr>
      </p:pic>
      <p:sp>
        <p:nvSpPr>
          <p:cNvPr id="10" name="Title 1">
            <a:extLst>
              <a:ext uri="{FF2B5EF4-FFF2-40B4-BE49-F238E27FC236}">
                <a16:creationId xmlns:a16="http://schemas.microsoft.com/office/drawing/2014/main" id="{99E97990-0A14-4DD4-A1E8-8BA2C0E57C3E}"/>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Drug Screening Considerations</a:t>
            </a:r>
          </a:p>
        </p:txBody>
      </p:sp>
      <p:pic>
        <p:nvPicPr>
          <p:cNvPr id="12" name="Picture 11">
            <a:extLst>
              <a:ext uri="{FF2B5EF4-FFF2-40B4-BE49-F238E27FC236}">
                <a16:creationId xmlns:a16="http://schemas.microsoft.com/office/drawing/2014/main" id="{261E329F-EA73-4FF8-A2A8-FD860A228B55}"/>
              </a:ext>
            </a:extLst>
          </p:cNvPr>
          <p:cNvPicPr>
            <a:picLocks noChangeAspect="1"/>
          </p:cNvPicPr>
          <p:nvPr/>
        </p:nvPicPr>
        <p:blipFill rotWithShape="1">
          <a:blip r:embed="rId5"/>
          <a:srcRect l="4891" t="781" r="598" b="10937"/>
          <a:stretch/>
        </p:blipFill>
        <p:spPr>
          <a:xfrm>
            <a:off x="8515351" y="349094"/>
            <a:ext cx="501295" cy="66389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F52AAA91-10AD-4BC9-865C-F57CE06EDD0E}"/>
              </a:ext>
            </a:extLst>
          </p:cNvPr>
          <p:cNvSpPr/>
          <p:nvPr/>
        </p:nvSpPr>
        <p:spPr>
          <a:xfrm>
            <a:off x="98858" y="6546222"/>
            <a:ext cx="9230497" cy="261610"/>
          </a:xfrm>
          <a:prstGeom prst="rect">
            <a:avLst/>
          </a:prstGeom>
        </p:spPr>
        <p:txBody>
          <a:bodyPr wrap="square">
            <a:spAutoFit/>
          </a:bodyPr>
          <a:lstStyle/>
          <a:p>
            <a:r>
              <a:rPr lang="en-US" sz="1100" dirty="0"/>
              <a:t>Tennessee Chronic Pain Guidelines. </a:t>
            </a:r>
            <a:r>
              <a:rPr lang="en-US" sz="1100" dirty="0">
                <a:hlinkClick r:id="rId6"/>
              </a:rPr>
              <a:t>https://www.tn.gov/content/dam/tn/health/healthprofboards/pain-management-clinic/ChronicPainGuidelines.pdf</a:t>
            </a:r>
            <a:endParaRPr lang="en-US" sz="1100" dirty="0"/>
          </a:p>
        </p:txBody>
      </p:sp>
    </p:spTree>
    <p:extLst>
      <p:ext uri="{BB962C8B-B14F-4D97-AF65-F5344CB8AC3E}">
        <p14:creationId xmlns:p14="http://schemas.microsoft.com/office/powerpoint/2010/main" val="2004525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DA791B-2F03-4E12-A907-A2ED11F2A1AE}"/>
              </a:ext>
            </a:extLst>
          </p:cNvPr>
          <p:cNvSpPr>
            <a:spLocks noGrp="1"/>
          </p:cNvSpPr>
          <p:nvPr>
            <p:ph idx="1"/>
          </p:nvPr>
        </p:nvSpPr>
        <p:spPr>
          <a:xfrm>
            <a:off x="304800" y="1825625"/>
            <a:ext cx="8210550" cy="4351338"/>
          </a:xfrm>
        </p:spPr>
        <p:txBody>
          <a:bodyPr>
            <a:normAutofit lnSpcReduction="10000"/>
          </a:bodyPr>
          <a:lstStyle/>
          <a:p>
            <a:r>
              <a:rPr lang="en-US" dirty="0"/>
              <a:t>Pain present for &lt;90 days</a:t>
            </a:r>
          </a:p>
          <a:p>
            <a:r>
              <a:rPr lang="en-US" dirty="0"/>
              <a:t>Can be spontaneous, surgical, or injury-related</a:t>
            </a:r>
          </a:p>
          <a:p>
            <a:r>
              <a:rPr lang="en-US" dirty="0"/>
              <a:t>Use multi-modal care:</a:t>
            </a:r>
          </a:p>
          <a:p>
            <a:pPr lvl="1"/>
            <a:r>
              <a:rPr lang="en-US" dirty="0"/>
              <a:t>Nonpharmacologic therapies</a:t>
            </a:r>
          </a:p>
          <a:p>
            <a:pPr lvl="1"/>
            <a:r>
              <a:rPr lang="en-US" dirty="0"/>
              <a:t>NSAIDs for 2-4 weeks</a:t>
            </a:r>
          </a:p>
          <a:p>
            <a:pPr lvl="1"/>
            <a:r>
              <a:rPr lang="en-US" dirty="0"/>
              <a:t>Education</a:t>
            </a:r>
          </a:p>
          <a:p>
            <a:r>
              <a:rPr lang="en-US" dirty="0"/>
              <a:t>If pain persists, can try three days or less of opioids (tramadol, if not contraindicated)</a:t>
            </a:r>
          </a:p>
          <a:p>
            <a:r>
              <a:rPr lang="en-US" dirty="0"/>
              <a:t>Avoid extended-release formulations in acute setting</a:t>
            </a:r>
          </a:p>
          <a:p>
            <a:r>
              <a:rPr lang="en-US" dirty="0"/>
              <a:t>Evaluate for MOUD and check CSMD</a:t>
            </a:r>
          </a:p>
          <a:p>
            <a:pPr lvl="1"/>
            <a:endParaRPr lang="en-US" dirty="0"/>
          </a:p>
        </p:txBody>
      </p:sp>
      <p:sp>
        <p:nvSpPr>
          <p:cNvPr id="4" name="Title 1">
            <a:extLst>
              <a:ext uri="{FF2B5EF4-FFF2-40B4-BE49-F238E27FC236}">
                <a16:creationId xmlns:a16="http://schemas.microsoft.com/office/drawing/2014/main" id="{0D7A4DD4-82DC-414F-AC8B-19A5F5DECE13}"/>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TN Chronic Pain Guidelines – Acute Pain</a:t>
            </a:r>
          </a:p>
        </p:txBody>
      </p:sp>
      <p:sp>
        <p:nvSpPr>
          <p:cNvPr id="5" name="Rectangle 4">
            <a:extLst>
              <a:ext uri="{FF2B5EF4-FFF2-40B4-BE49-F238E27FC236}">
                <a16:creationId xmlns:a16="http://schemas.microsoft.com/office/drawing/2014/main" id="{94699B1F-6920-499C-99D8-C5819ECE97C1}"/>
              </a:ext>
            </a:extLst>
          </p:cNvPr>
          <p:cNvSpPr/>
          <p:nvPr/>
        </p:nvSpPr>
        <p:spPr>
          <a:xfrm>
            <a:off x="98858" y="6546222"/>
            <a:ext cx="9230497" cy="261610"/>
          </a:xfrm>
          <a:prstGeom prst="rect">
            <a:avLst/>
          </a:prstGeom>
        </p:spPr>
        <p:txBody>
          <a:bodyPr wrap="square">
            <a:spAutoFit/>
          </a:bodyPr>
          <a:lstStyle/>
          <a:p>
            <a:r>
              <a:rPr lang="en-US" sz="1100" dirty="0"/>
              <a:t>Tennessee Chronic Pain Guidelines. </a:t>
            </a:r>
            <a:r>
              <a:rPr lang="en-US" sz="1100" dirty="0">
                <a:hlinkClick r:id="rId3"/>
              </a:rPr>
              <a:t>https://www.tn.gov/content/dam/tn/health/healthprofboards/pain-management-clinic/ChronicPainGuidelines.pdf</a:t>
            </a:r>
            <a:endParaRPr lang="en-US" sz="1100" dirty="0"/>
          </a:p>
        </p:txBody>
      </p:sp>
      <p:pic>
        <p:nvPicPr>
          <p:cNvPr id="2" name="Picture 1">
            <a:extLst>
              <a:ext uri="{FF2B5EF4-FFF2-40B4-BE49-F238E27FC236}">
                <a16:creationId xmlns:a16="http://schemas.microsoft.com/office/drawing/2014/main" id="{DCDACF2B-B91A-45E5-8356-76518AB83A9E}"/>
              </a:ext>
            </a:extLst>
          </p:cNvPr>
          <p:cNvPicPr>
            <a:picLocks noChangeAspect="1"/>
          </p:cNvPicPr>
          <p:nvPr/>
        </p:nvPicPr>
        <p:blipFill rotWithShape="1">
          <a:blip r:embed="rId4"/>
          <a:srcRect l="4891" t="781" r="598" b="10937"/>
          <a:stretch/>
        </p:blipFill>
        <p:spPr>
          <a:xfrm>
            <a:off x="8515351" y="349094"/>
            <a:ext cx="501295" cy="66389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8134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20E59-E836-4ACD-8782-1DAF02630728}"/>
              </a:ext>
            </a:extLst>
          </p:cNvPr>
          <p:cNvSpPr>
            <a:spLocks noGrp="1"/>
          </p:cNvSpPr>
          <p:nvPr>
            <p:ph idx="1"/>
          </p:nvPr>
        </p:nvSpPr>
        <p:spPr>
          <a:xfrm>
            <a:off x="325825" y="1825626"/>
            <a:ext cx="8189529" cy="4351339"/>
          </a:xfrm>
        </p:spPr>
        <p:txBody>
          <a:bodyPr/>
          <a:lstStyle/>
          <a:p>
            <a:r>
              <a:rPr lang="en-US" dirty="0"/>
              <a:t>Allows for partial filling of C-II’s</a:t>
            </a:r>
          </a:p>
          <a:p>
            <a:pPr lvl="1"/>
            <a:r>
              <a:rPr lang="en-US" dirty="0"/>
              <a:t>Requested by the patient or practitioner</a:t>
            </a:r>
          </a:p>
          <a:p>
            <a:pPr lvl="1"/>
            <a:r>
              <a:rPr lang="en-US" dirty="0"/>
              <a:t>Total quantity dispensed in all partial fills cannot exceed total quantity prescribed</a:t>
            </a:r>
          </a:p>
          <a:p>
            <a:r>
              <a:rPr lang="en-US" dirty="0"/>
              <a:t>Once a partial fill occurs, the remaining portion may be filled within 30 days of the date on the Rx</a:t>
            </a:r>
          </a:p>
          <a:p>
            <a:pPr lvl="1"/>
            <a:r>
              <a:rPr lang="en-US" dirty="0"/>
              <a:t>If not, the prescriber should be notified</a:t>
            </a:r>
          </a:p>
          <a:p>
            <a:pPr lvl="1"/>
            <a:r>
              <a:rPr lang="en-US" dirty="0"/>
              <a:t>No further quantity can be dispensed after 30 days without a new Rx</a:t>
            </a:r>
          </a:p>
        </p:txBody>
      </p:sp>
      <p:sp>
        <p:nvSpPr>
          <p:cNvPr id="7" name="TextBox 6">
            <a:extLst>
              <a:ext uri="{FF2B5EF4-FFF2-40B4-BE49-F238E27FC236}">
                <a16:creationId xmlns:a16="http://schemas.microsoft.com/office/drawing/2014/main" id="{197BCFE3-E77F-4B63-B799-4025418A49FA}"/>
              </a:ext>
            </a:extLst>
          </p:cNvPr>
          <p:cNvSpPr txBox="1"/>
          <p:nvPr/>
        </p:nvSpPr>
        <p:spPr>
          <a:xfrm>
            <a:off x="3" y="6546222"/>
            <a:ext cx="7582829" cy="261610"/>
          </a:xfrm>
          <a:prstGeom prst="rect">
            <a:avLst/>
          </a:prstGeom>
          <a:noFill/>
        </p:spPr>
        <p:txBody>
          <a:bodyPr wrap="square" rtlCol="0">
            <a:spAutoFit/>
          </a:bodyPr>
          <a:lstStyle/>
          <a:p>
            <a:r>
              <a:rPr lang="en-US" sz="1100" dirty="0"/>
              <a:t>Comprehensive Addiction and Recovery Act 2016. </a:t>
            </a:r>
            <a:r>
              <a:rPr lang="it-IT" sz="1100" dirty="0"/>
              <a:t>21 USC 829; 21 CFR 1306.13</a:t>
            </a:r>
            <a:endParaRPr lang="en-US" sz="1100" dirty="0"/>
          </a:p>
        </p:txBody>
      </p:sp>
      <p:sp>
        <p:nvSpPr>
          <p:cNvPr id="2" name="Title 1">
            <a:extLst>
              <a:ext uri="{FF2B5EF4-FFF2-40B4-BE49-F238E27FC236}">
                <a16:creationId xmlns:a16="http://schemas.microsoft.com/office/drawing/2014/main" id="{2172D866-FC83-43F0-B5EA-0DA47FF89F9A}"/>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CARA 2016 – Partial Fills</a:t>
            </a:r>
          </a:p>
        </p:txBody>
      </p:sp>
      <p:pic>
        <p:nvPicPr>
          <p:cNvPr id="6" name="Picture 5">
            <a:extLst>
              <a:ext uri="{FF2B5EF4-FFF2-40B4-BE49-F238E27FC236}">
                <a16:creationId xmlns:a16="http://schemas.microsoft.com/office/drawing/2014/main" id="{B4F5CE6A-BEC2-4EB0-A24A-7E0E4846DDCE}"/>
              </a:ext>
            </a:extLst>
          </p:cNvPr>
          <p:cNvPicPr>
            <a:picLocks noChangeAspect="1"/>
          </p:cNvPicPr>
          <p:nvPr/>
        </p:nvPicPr>
        <p:blipFill rotWithShape="1">
          <a:blip r:embed="rId3"/>
          <a:srcRect l="4891" t="781" r="598" b="10937"/>
          <a:stretch/>
        </p:blipFill>
        <p:spPr>
          <a:xfrm>
            <a:off x="8515351" y="349094"/>
            <a:ext cx="501295" cy="66389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8574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51393-A8D7-4F69-B22A-F140CBB8A6E4}"/>
              </a:ext>
            </a:extLst>
          </p:cNvPr>
          <p:cNvPicPr>
            <a:picLocks noChangeAspect="1"/>
          </p:cNvPicPr>
          <p:nvPr/>
        </p:nvPicPr>
        <p:blipFill>
          <a:blip r:embed="rId3"/>
          <a:stretch>
            <a:fillRect/>
          </a:stretch>
        </p:blipFill>
        <p:spPr>
          <a:xfrm>
            <a:off x="2" y="1131940"/>
            <a:ext cx="9144001" cy="5772693"/>
          </a:xfrm>
          <a:prstGeom prst="rect">
            <a:avLst/>
          </a:prstGeom>
        </p:spPr>
      </p:pic>
      <p:pic>
        <p:nvPicPr>
          <p:cNvPr id="5" name="Picture 4">
            <a:extLst>
              <a:ext uri="{FF2B5EF4-FFF2-40B4-BE49-F238E27FC236}">
                <a16:creationId xmlns:a16="http://schemas.microsoft.com/office/drawing/2014/main" id="{214384DD-22E1-4EEB-AAAA-C874AB974E71}"/>
              </a:ext>
            </a:extLst>
          </p:cNvPr>
          <p:cNvPicPr>
            <a:picLocks noChangeAspect="1"/>
          </p:cNvPicPr>
          <p:nvPr/>
        </p:nvPicPr>
        <p:blipFill>
          <a:blip r:embed="rId4"/>
          <a:stretch>
            <a:fillRect/>
          </a:stretch>
        </p:blipFill>
        <p:spPr>
          <a:xfrm>
            <a:off x="-1" y="0"/>
            <a:ext cx="9144000" cy="1103032"/>
          </a:xfrm>
          <a:prstGeom prst="rect">
            <a:avLst/>
          </a:prstGeom>
        </p:spPr>
      </p:pic>
      <p:sp>
        <p:nvSpPr>
          <p:cNvPr id="7" name="TextBox 6">
            <a:extLst>
              <a:ext uri="{FF2B5EF4-FFF2-40B4-BE49-F238E27FC236}">
                <a16:creationId xmlns:a16="http://schemas.microsoft.com/office/drawing/2014/main" id="{56722252-D713-44AC-A91C-52B2E50D6CE7}"/>
              </a:ext>
            </a:extLst>
          </p:cNvPr>
          <p:cNvSpPr txBox="1"/>
          <p:nvPr/>
        </p:nvSpPr>
        <p:spPr>
          <a:xfrm>
            <a:off x="2" y="69770"/>
            <a:ext cx="3188043" cy="584775"/>
          </a:xfrm>
          <a:prstGeom prst="rect">
            <a:avLst/>
          </a:prstGeom>
          <a:noFill/>
          <a:ln w="28575">
            <a:solidFill>
              <a:srgbClr val="FF0000"/>
            </a:solidFill>
          </a:ln>
        </p:spPr>
        <p:txBody>
          <a:bodyPr wrap="square" rtlCol="0">
            <a:spAutoFit/>
          </a:bodyPr>
          <a:lstStyle/>
          <a:p>
            <a:r>
              <a:rPr lang="en-US" sz="1600" dirty="0">
                <a:solidFill>
                  <a:srgbClr val="FF0000"/>
                </a:solidFill>
              </a:rPr>
              <a:t>Public Chapter 124 Amended: effective 4/9/2019</a:t>
            </a:r>
          </a:p>
        </p:txBody>
      </p:sp>
    </p:spTree>
    <p:extLst>
      <p:ext uri="{BB962C8B-B14F-4D97-AF65-F5344CB8AC3E}">
        <p14:creationId xmlns:p14="http://schemas.microsoft.com/office/powerpoint/2010/main" val="3389746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ED41A-C81F-475B-887B-EB8BE0BBAA38}"/>
              </a:ext>
            </a:extLst>
          </p:cNvPr>
          <p:cNvPicPr>
            <a:picLocks noChangeAspect="1"/>
          </p:cNvPicPr>
          <p:nvPr/>
        </p:nvPicPr>
        <p:blipFill>
          <a:blip r:embed="rId3"/>
          <a:stretch>
            <a:fillRect/>
          </a:stretch>
        </p:blipFill>
        <p:spPr>
          <a:xfrm>
            <a:off x="1674763" y="67386"/>
            <a:ext cx="5794479" cy="6682787"/>
          </a:xfrm>
          <a:prstGeom prst="rect">
            <a:avLst/>
          </a:prstGeom>
        </p:spPr>
      </p:pic>
    </p:spTree>
    <p:extLst>
      <p:ext uri="{BB962C8B-B14F-4D97-AF65-F5344CB8AC3E}">
        <p14:creationId xmlns:p14="http://schemas.microsoft.com/office/powerpoint/2010/main" val="302013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A1B61C5-B635-477A-B464-5CFADE4A16D9}"/>
              </a:ext>
            </a:extLst>
          </p:cNvPr>
          <p:cNvGraphicFramePr>
            <a:graphicFrameLocks noGrp="1"/>
          </p:cNvGraphicFramePr>
          <p:nvPr/>
        </p:nvGraphicFramePr>
        <p:xfrm>
          <a:off x="413500" y="1474624"/>
          <a:ext cx="8256673" cy="4600019"/>
        </p:xfrm>
        <a:graphic>
          <a:graphicData uri="http://schemas.openxmlformats.org/drawingml/2006/table">
            <a:tbl>
              <a:tblPr firstRow="1" firstCol="1" bandRow="1"/>
              <a:tblGrid>
                <a:gridCol w="2751635">
                  <a:extLst>
                    <a:ext uri="{9D8B030D-6E8A-4147-A177-3AD203B41FA5}">
                      <a16:colId xmlns:a16="http://schemas.microsoft.com/office/drawing/2014/main" val="700877153"/>
                    </a:ext>
                  </a:extLst>
                </a:gridCol>
                <a:gridCol w="2752519">
                  <a:extLst>
                    <a:ext uri="{9D8B030D-6E8A-4147-A177-3AD203B41FA5}">
                      <a16:colId xmlns:a16="http://schemas.microsoft.com/office/drawing/2014/main" val="3412905165"/>
                    </a:ext>
                  </a:extLst>
                </a:gridCol>
                <a:gridCol w="2752519">
                  <a:extLst>
                    <a:ext uri="{9D8B030D-6E8A-4147-A177-3AD203B41FA5}">
                      <a16:colId xmlns:a16="http://schemas.microsoft.com/office/drawing/2014/main" val="3587914254"/>
                    </a:ext>
                  </a:extLst>
                </a:gridCol>
              </a:tblGrid>
              <a:tr h="317196">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Business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Day Supply Limitation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MME/Day Limitation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830127"/>
                  </a:ext>
                </a:extLst>
              </a:tr>
              <a:tr h="595292">
                <a:tc>
                  <a:txBody>
                    <a:bodyPr/>
                    <a:lstStyle/>
                    <a:p>
                      <a:pPr marL="0" marR="0" algn="ctr">
                        <a:lnSpc>
                          <a:spcPct val="107000"/>
                        </a:lnSpc>
                        <a:spcBef>
                          <a:spcPts val="0"/>
                        </a:spcBef>
                        <a:spcAft>
                          <a:spcPts val="0"/>
                        </a:spcAft>
                      </a:pPr>
                      <a:r>
                        <a:rPr lang="en-US" sz="1900" b="1">
                          <a:effectLst/>
                          <a:latin typeface="Calibri" panose="020F0502020204030204" pitchFamily="34" charset="0"/>
                          <a:ea typeface="Calibri" panose="020F0502020204030204" pitchFamily="34" charset="0"/>
                          <a:cs typeface="Times New Roman" panose="02020603050405020304" pitchFamily="18" charset="0"/>
                        </a:rPr>
                        <a:t>Walmart</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Calibri" panose="020F0502020204030204" pitchFamily="34" charset="0"/>
                          <a:ea typeface="Calibri" panose="020F0502020204030204" pitchFamily="34" charset="0"/>
                          <a:cs typeface="Times New Roman" panose="02020603050405020304" pitchFamily="18" charset="0"/>
                        </a:rPr>
                        <a:t>7-day supply for acute pain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Calibri" panose="020F0502020204030204" pitchFamily="34" charset="0"/>
                          <a:ea typeface="Calibri" panose="020F0502020204030204" pitchFamily="34" charset="0"/>
                          <a:cs typeface="Times New Roman" panose="02020603050405020304" pitchFamily="18" charset="0"/>
                        </a:rPr>
                        <a:t>Up to 50 MME/day for acute pain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607668"/>
                  </a:ext>
                </a:extLst>
              </a:tr>
              <a:tr h="899668">
                <a:tc>
                  <a:txBody>
                    <a:bodyPr/>
                    <a:lstStyle/>
                    <a:p>
                      <a:pPr marL="0" marR="0" algn="ctr">
                        <a:lnSpc>
                          <a:spcPct val="107000"/>
                        </a:lnSpc>
                        <a:spcBef>
                          <a:spcPts val="0"/>
                        </a:spcBef>
                        <a:spcAft>
                          <a:spcPts val="0"/>
                        </a:spcAft>
                      </a:pPr>
                      <a:r>
                        <a:rPr lang="en-US" sz="1900" b="1">
                          <a:effectLst/>
                          <a:latin typeface="Calibri" panose="020F0502020204030204" pitchFamily="34" charset="0"/>
                          <a:ea typeface="Calibri" panose="020F0502020204030204" pitchFamily="34" charset="0"/>
                          <a:cs typeface="Times New Roman" panose="02020603050405020304" pitchFamily="18" charset="0"/>
                        </a:rPr>
                        <a:t>CVS/Caremark</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7-day supply for acute pain</a:t>
                      </a:r>
                    </a:p>
                    <a:p>
                      <a:pPr marL="0" marR="0" algn="ctr">
                        <a:lnSpc>
                          <a:spcPct val="107000"/>
                        </a:lnSpc>
                        <a:spcBef>
                          <a:spcPts val="0"/>
                        </a:spcBef>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*require PA for DS/MME increase or ER therapy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Calibri" panose="020F0502020204030204" pitchFamily="34" charset="0"/>
                          <a:ea typeface="Calibri" panose="020F0502020204030204" pitchFamily="34" charset="0"/>
                          <a:cs typeface="Times New Roman" panose="02020603050405020304" pitchFamily="18" charset="0"/>
                        </a:rPr>
                        <a:t>Up to 90 MME/day limit for acute pain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713446"/>
                  </a:ext>
                </a:extLst>
              </a:tr>
              <a:tr h="1204045">
                <a:tc>
                  <a:txBody>
                    <a:bodyPr/>
                    <a:lstStyle/>
                    <a:p>
                      <a:pPr marL="0" marR="0" algn="ctr">
                        <a:lnSpc>
                          <a:spcPct val="107000"/>
                        </a:lnSpc>
                        <a:spcBef>
                          <a:spcPts val="0"/>
                        </a:spcBef>
                        <a:spcAft>
                          <a:spcPts val="0"/>
                        </a:spcAft>
                      </a:pPr>
                      <a:r>
                        <a:rPr lang="en-US" sz="1900" b="1">
                          <a:effectLst/>
                          <a:latin typeface="Calibri" panose="020F0502020204030204" pitchFamily="34" charset="0"/>
                          <a:ea typeface="Calibri" panose="020F0502020204030204" pitchFamily="34" charset="0"/>
                          <a:cs typeface="Times New Roman" panose="02020603050405020304" pitchFamily="18" charset="0"/>
                        </a:rPr>
                        <a:t>Express Scripts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7-day supply for acute pain for first 4 fills, requiring PA if exceed 28 day supply/60 day period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Calibri" panose="020F0502020204030204" pitchFamily="34" charset="0"/>
                          <a:ea typeface="Calibri" panose="020F0502020204030204" pitchFamily="34" charset="0"/>
                          <a:cs typeface="Times New Roman" panose="02020603050405020304" pitchFamily="18" charset="0"/>
                        </a:rPr>
                        <a:t>Up to 90 MME/day for acute pain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783051"/>
                  </a:ext>
                </a:extLst>
              </a:tr>
              <a:tr h="1204045">
                <a:tc>
                  <a:txBody>
                    <a:bodyPr/>
                    <a:lstStyle/>
                    <a:p>
                      <a:pPr marL="0" marR="0" algn="ctr">
                        <a:lnSpc>
                          <a:spcPct val="107000"/>
                        </a:lnSpc>
                        <a:spcBef>
                          <a:spcPts val="0"/>
                        </a:spcBef>
                        <a:spcAft>
                          <a:spcPts val="0"/>
                        </a:spcAft>
                      </a:pPr>
                      <a:r>
                        <a:rPr lang="en-US" sz="1900" b="1">
                          <a:effectLst/>
                          <a:latin typeface="Calibri" panose="020F0502020204030204" pitchFamily="34" charset="0"/>
                          <a:ea typeface="Calibri" panose="020F0502020204030204" pitchFamily="34" charset="0"/>
                          <a:cs typeface="Times New Roman" panose="02020603050405020304" pitchFamily="18" charset="0"/>
                        </a:rPr>
                        <a:t>Tenncare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Calibri" panose="020F0502020204030204" pitchFamily="34" charset="0"/>
                          <a:ea typeface="Calibri" panose="020F0502020204030204" pitchFamily="34" charset="0"/>
                          <a:cs typeface="Times New Roman" panose="02020603050405020304" pitchFamily="18" charset="0"/>
                        </a:rPr>
                        <a:t>Up to 15 days/180 day period, first script is 5 days or less, and additional 10 days requires 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Up to 60 MME/day for acute pain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649529"/>
                  </a:ext>
                </a:extLst>
              </a:tr>
            </a:tbl>
          </a:graphicData>
        </a:graphic>
      </p:graphicFrame>
      <p:sp>
        <p:nvSpPr>
          <p:cNvPr id="8" name="Title 1">
            <a:extLst>
              <a:ext uri="{FF2B5EF4-FFF2-40B4-BE49-F238E27FC236}">
                <a16:creationId xmlns:a16="http://schemas.microsoft.com/office/drawing/2014/main" id="{174F8D26-4FD4-47FF-93C6-7B4B284748C9}"/>
              </a:ext>
            </a:extLst>
          </p:cNvPr>
          <p:cNvSpPr txBox="1">
            <a:spLocks/>
          </p:cNvSpPr>
          <p:nvPr/>
        </p:nvSpPr>
        <p:spPr>
          <a:xfrm>
            <a:off x="-1"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mbria" panose="02040503050406030204" pitchFamily="18" charset="0"/>
              </a:rPr>
              <a:t>Discrepancies Across Corporations</a:t>
            </a:r>
          </a:p>
        </p:txBody>
      </p:sp>
      <p:pic>
        <p:nvPicPr>
          <p:cNvPr id="10" name="Picture 9">
            <a:extLst>
              <a:ext uri="{FF2B5EF4-FFF2-40B4-BE49-F238E27FC236}">
                <a16:creationId xmlns:a16="http://schemas.microsoft.com/office/drawing/2014/main" id="{DFB209C1-A8CD-4813-96D7-C27B565D7FCC}"/>
              </a:ext>
            </a:extLst>
          </p:cNvPr>
          <p:cNvPicPr>
            <a:picLocks noChangeAspect="1"/>
          </p:cNvPicPr>
          <p:nvPr/>
        </p:nvPicPr>
        <p:blipFill rotWithShape="1">
          <a:blip r:embed="rId3"/>
          <a:srcRect l="4891" t="781" r="598" b="10937"/>
          <a:stretch/>
        </p:blipFill>
        <p:spPr>
          <a:xfrm>
            <a:off x="8412806" y="367862"/>
            <a:ext cx="514735" cy="68169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6832DCAE-179E-4CB8-97E6-BDA8C87265D9}"/>
              </a:ext>
            </a:extLst>
          </p:cNvPr>
          <p:cNvSpPr txBox="1"/>
          <p:nvPr/>
        </p:nvSpPr>
        <p:spPr>
          <a:xfrm>
            <a:off x="69014" y="6074643"/>
            <a:ext cx="9005977" cy="830997"/>
          </a:xfrm>
          <a:prstGeom prst="rect">
            <a:avLst/>
          </a:prstGeom>
          <a:noFill/>
        </p:spPr>
        <p:txBody>
          <a:bodyPr wrap="square" rtlCol="0">
            <a:spAutoFit/>
          </a:bodyPr>
          <a:lstStyle/>
          <a:p>
            <a:r>
              <a:rPr lang="en-US" sz="1200" dirty="0">
                <a:hlinkClick r:id="rId4"/>
              </a:rPr>
              <a:t>https://lab.express-scripts.com/lab/insights/drug-safety-and-abuse/our-focus-opioid-recovery-and-abuse-prevention</a:t>
            </a:r>
            <a:endParaRPr lang="en-US" sz="1200" dirty="0"/>
          </a:p>
          <a:p>
            <a:r>
              <a:rPr lang="en-US" sz="1200" dirty="0">
                <a:hlinkClick r:id="rId5"/>
              </a:rPr>
              <a:t>https://oig.hhs.gov/oas/reports/region4/41800124_Factsheet.pdf</a:t>
            </a:r>
            <a:endParaRPr lang="en-US" sz="1200" dirty="0"/>
          </a:p>
          <a:p>
            <a:r>
              <a:rPr lang="en-US" sz="1200" dirty="0">
                <a:hlinkClick r:id="rId6"/>
              </a:rPr>
              <a:t>https://www.caremark.com/portal/asset/Opioid_Reference_Guide.pdf</a:t>
            </a:r>
            <a:endParaRPr lang="en-US" sz="1200" dirty="0"/>
          </a:p>
          <a:p>
            <a:r>
              <a:rPr lang="en-US" sz="1200" dirty="0">
                <a:hlinkClick r:id="rId7"/>
              </a:rPr>
              <a:t>https://corporate.walmart.com/newsroom/2018/05/07/walmart-introduces-additional-measures-to-help-curb-opioid-abuse-and-misuse</a:t>
            </a:r>
            <a:endParaRPr lang="en-US" sz="1200" dirty="0"/>
          </a:p>
        </p:txBody>
      </p:sp>
    </p:spTree>
    <p:extLst>
      <p:ext uri="{BB962C8B-B14F-4D97-AF65-F5344CB8AC3E}">
        <p14:creationId xmlns:p14="http://schemas.microsoft.com/office/powerpoint/2010/main" val="1964210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509CA5-BE88-4C07-950E-9024C29E79A3}"/>
              </a:ext>
            </a:extLst>
          </p:cNvPr>
          <p:cNvPicPr>
            <a:picLocks noChangeAspect="1"/>
          </p:cNvPicPr>
          <p:nvPr/>
        </p:nvPicPr>
        <p:blipFill>
          <a:blip r:embed="rId3"/>
          <a:stretch>
            <a:fillRect/>
          </a:stretch>
        </p:blipFill>
        <p:spPr>
          <a:xfrm>
            <a:off x="803200" y="1029754"/>
            <a:ext cx="7568599" cy="5386547"/>
          </a:xfrm>
          <a:prstGeom prst="rect">
            <a:avLst/>
          </a:prstGeom>
        </p:spPr>
      </p:pic>
      <p:sp>
        <p:nvSpPr>
          <p:cNvPr id="3" name="Title 1">
            <a:extLst>
              <a:ext uri="{FF2B5EF4-FFF2-40B4-BE49-F238E27FC236}">
                <a16:creationId xmlns:a16="http://schemas.microsoft.com/office/drawing/2014/main" id="{66BE64E8-5C99-4996-8823-6471ACB4333D}"/>
              </a:ext>
            </a:extLst>
          </p:cNvPr>
          <p:cNvSpPr txBox="1">
            <a:spLocks/>
          </p:cNvSpPr>
          <p:nvPr/>
        </p:nvSpPr>
        <p:spPr>
          <a:xfrm>
            <a:off x="0" y="1"/>
            <a:ext cx="9144000" cy="1022888"/>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Tapering: Benefits vs Risk</a:t>
            </a:r>
          </a:p>
        </p:txBody>
      </p:sp>
      <p:sp>
        <p:nvSpPr>
          <p:cNvPr id="4" name="TextBox 3">
            <a:extLst>
              <a:ext uri="{FF2B5EF4-FFF2-40B4-BE49-F238E27FC236}">
                <a16:creationId xmlns:a16="http://schemas.microsoft.com/office/drawing/2014/main" id="{6F65D751-6C4E-4873-877F-D91A9D5738F1}"/>
              </a:ext>
            </a:extLst>
          </p:cNvPr>
          <p:cNvSpPr txBox="1"/>
          <p:nvPr/>
        </p:nvSpPr>
        <p:spPr>
          <a:xfrm>
            <a:off x="185983" y="6416300"/>
            <a:ext cx="8803037" cy="461665"/>
          </a:xfrm>
          <a:prstGeom prst="rect">
            <a:avLst/>
          </a:prstGeom>
          <a:noFill/>
        </p:spPr>
        <p:txBody>
          <a:bodyPr wrap="square" rtlCol="0">
            <a:spAutoFit/>
          </a:bodyPr>
          <a:lstStyle/>
          <a:p>
            <a:r>
              <a:rPr lang="en-US" sz="1200" dirty="0"/>
              <a:t>Dowell D, Compton WM, </a:t>
            </a:r>
            <a:r>
              <a:rPr lang="en-US" sz="1200" dirty="0" err="1"/>
              <a:t>Giroir</a:t>
            </a:r>
            <a:r>
              <a:rPr lang="en-US" sz="1200" dirty="0"/>
              <a:t> BP. Patient-Centered Reduction or Discontinuation of Long-term Opioid Analgesics: The HHS Guide for Clinicians. </a:t>
            </a:r>
            <a:r>
              <a:rPr lang="en-US" sz="1200" i="1" dirty="0"/>
              <a:t>JAMA.</a:t>
            </a:r>
            <a:r>
              <a:rPr lang="en-US" sz="1200" dirty="0"/>
              <a:t> Published online October 10, 2019. doi:10.1001/jama.2019.16409. </a:t>
            </a:r>
          </a:p>
        </p:txBody>
      </p:sp>
      <p:pic>
        <p:nvPicPr>
          <p:cNvPr id="6" name="Picture 5">
            <a:extLst>
              <a:ext uri="{FF2B5EF4-FFF2-40B4-BE49-F238E27FC236}">
                <a16:creationId xmlns:a16="http://schemas.microsoft.com/office/drawing/2014/main" id="{073796E8-C7ED-4F37-B7DD-1625D90C2336}"/>
              </a:ext>
            </a:extLst>
          </p:cNvPr>
          <p:cNvPicPr>
            <a:picLocks noChangeAspect="1"/>
          </p:cNvPicPr>
          <p:nvPr/>
        </p:nvPicPr>
        <p:blipFill rotWithShape="1">
          <a:blip r:embed="rId4"/>
          <a:srcRect l="4891" t="781" r="598" b="10937"/>
          <a:stretch/>
        </p:blipFill>
        <p:spPr>
          <a:xfrm>
            <a:off x="8371798" y="247940"/>
            <a:ext cx="483476" cy="640295"/>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049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EE0EB-56C7-48B5-BC82-9048427E24BE}"/>
              </a:ext>
            </a:extLst>
          </p:cNvPr>
          <p:cNvSpPr>
            <a:spLocks noGrp="1"/>
          </p:cNvSpPr>
          <p:nvPr>
            <p:ph idx="1"/>
          </p:nvPr>
        </p:nvSpPr>
        <p:spPr>
          <a:xfrm>
            <a:off x="231230" y="1387930"/>
            <a:ext cx="8624043" cy="4789035"/>
          </a:xfrm>
        </p:spPr>
        <p:txBody>
          <a:bodyPr>
            <a:normAutofit/>
          </a:bodyPr>
          <a:lstStyle/>
          <a:p>
            <a:r>
              <a:rPr lang="en-US" dirty="0"/>
              <a:t>When starting an opioid trial, discuss “exit” strategy</a:t>
            </a:r>
          </a:p>
          <a:p>
            <a:r>
              <a:rPr lang="en-US" dirty="0"/>
              <a:t>Consider many types of patients who would benefit</a:t>
            </a:r>
          </a:p>
          <a:p>
            <a:pPr lvl="1"/>
            <a:r>
              <a:rPr lang="en-US" dirty="0"/>
              <a:t>Consider pain score at initiation and current</a:t>
            </a:r>
          </a:p>
          <a:p>
            <a:r>
              <a:rPr lang="en-US" dirty="0"/>
              <a:t>Recent systematic review found:</a:t>
            </a:r>
          </a:p>
          <a:p>
            <a:pPr lvl="1"/>
            <a:r>
              <a:rPr lang="en-US" dirty="0"/>
              <a:t>Improvement in Pain: 8/8 studies</a:t>
            </a:r>
          </a:p>
          <a:p>
            <a:pPr lvl="1"/>
            <a:r>
              <a:rPr lang="en-US" dirty="0"/>
              <a:t>Improvement in Function: 5/5 studies</a:t>
            </a:r>
          </a:p>
          <a:p>
            <a:pPr lvl="1"/>
            <a:r>
              <a:rPr lang="en-US" dirty="0"/>
              <a:t>Improvement in Quality of Life: 3/3 studies</a:t>
            </a:r>
          </a:p>
          <a:p>
            <a:r>
              <a:rPr lang="en-US" dirty="0"/>
              <a:t>Initial daily dose reductions of 5-10% every 2-4 weeks</a:t>
            </a:r>
          </a:p>
          <a:p>
            <a:pPr lvl="1"/>
            <a:r>
              <a:rPr lang="en-US" dirty="0"/>
              <a:t>Once at 1/3 of original dose, smaller dose reductions less often may be required (</a:t>
            </a:r>
            <a:r>
              <a:rPr lang="en-US" dirty="0" err="1"/>
              <a:t>ie</a:t>
            </a:r>
            <a:r>
              <a:rPr lang="en-US" dirty="0"/>
              <a:t> 5% q 4-8 weeks)</a:t>
            </a:r>
          </a:p>
        </p:txBody>
      </p:sp>
      <p:sp>
        <p:nvSpPr>
          <p:cNvPr id="4" name="TextBox 3">
            <a:extLst>
              <a:ext uri="{FF2B5EF4-FFF2-40B4-BE49-F238E27FC236}">
                <a16:creationId xmlns:a16="http://schemas.microsoft.com/office/drawing/2014/main" id="{67E5D524-DA1F-4BEE-9D0E-D9F1A50D1CE4}"/>
              </a:ext>
            </a:extLst>
          </p:cNvPr>
          <p:cNvSpPr txBox="1"/>
          <p:nvPr/>
        </p:nvSpPr>
        <p:spPr>
          <a:xfrm>
            <a:off x="231231" y="6411313"/>
            <a:ext cx="8702565" cy="415755"/>
          </a:xfrm>
          <a:prstGeom prst="rect">
            <a:avLst/>
          </a:prstGeom>
          <a:noFill/>
        </p:spPr>
        <p:txBody>
          <a:bodyPr wrap="square" rtlCol="0">
            <a:spAutoFit/>
          </a:bodyPr>
          <a:lstStyle/>
          <a:p>
            <a:r>
              <a:rPr lang="en-US" sz="1051" dirty="0"/>
              <a:t>Frank J, et al. Patient outcomes in dose reduction or discontinuation of long-term opioid therapy: A systematic review. Ann Intern Med. 2017;167: 181-191. https://cha.com/wp-content/uploads/2019/03/Annals-IM-Frank-2017-tapering-opiates.pdf</a:t>
            </a:r>
          </a:p>
        </p:txBody>
      </p:sp>
      <p:sp>
        <p:nvSpPr>
          <p:cNvPr id="6" name="Title 1">
            <a:extLst>
              <a:ext uri="{FF2B5EF4-FFF2-40B4-BE49-F238E27FC236}">
                <a16:creationId xmlns:a16="http://schemas.microsoft.com/office/drawing/2014/main" id="{B60A382A-841C-4E96-BF3C-1887BC0164E4}"/>
              </a:ext>
            </a:extLst>
          </p:cNvPr>
          <p:cNvSpPr txBox="1">
            <a:spLocks/>
          </p:cNvSpPr>
          <p:nvPr/>
        </p:nvSpPr>
        <p:spPr>
          <a:xfrm>
            <a:off x="0" y="1"/>
            <a:ext cx="9144000" cy="1022888"/>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Dose Reduction/Tapering</a:t>
            </a:r>
          </a:p>
        </p:txBody>
      </p:sp>
      <p:pic>
        <p:nvPicPr>
          <p:cNvPr id="8" name="Picture 7">
            <a:extLst>
              <a:ext uri="{FF2B5EF4-FFF2-40B4-BE49-F238E27FC236}">
                <a16:creationId xmlns:a16="http://schemas.microsoft.com/office/drawing/2014/main" id="{04D6FF46-F6B6-4E6C-8008-268C6D074BB7}"/>
              </a:ext>
            </a:extLst>
          </p:cNvPr>
          <p:cNvPicPr>
            <a:picLocks noChangeAspect="1"/>
          </p:cNvPicPr>
          <p:nvPr/>
        </p:nvPicPr>
        <p:blipFill rotWithShape="1">
          <a:blip r:embed="rId3"/>
          <a:srcRect l="4891" t="781" r="598" b="10937"/>
          <a:stretch/>
        </p:blipFill>
        <p:spPr>
          <a:xfrm>
            <a:off x="8371798" y="247940"/>
            <a:ext cx="483476" cy="640295"/>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2622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8A85B8-56EC-46E9-80CA-CB8AD2E36936}"/>
              </a:ext>
            </a:extLst>
          </p:cNvPr>
          <p:cNvSpPr>
            <a:spLocks noGrp="1"/>
          </p:cNvSpPr>
          <p:nvPr>
            <p:ph idx="1"/>
          </p:nvPr>
        </p:nvSpPr>
        <p:spPr/>
        <p:txBody>
          <a:bodyPr>
            <a:normAutofit lnSpcReduction="10000"/>
          </a:bodyPr>
          <a:lstStyle/>
          <a:p>
            <a:r>
              <a:rPr lang="en-US" dirty="0"/>
              <a:t>“Red Flags”</a:t>
            </a:r>
          </a:p>
          <a:p>
            <a:pPr lvl="1"/>
            <a:r>
              <a:rPr lang="en-US" dirty="0"/>
              <a:t>Checking CSMD</a:t>
            </a:r>
          </a:p>
          <a:p>
            <a:pPr lvl="1"/>
            <a:r>
              <a:rPr lang="en-US" dirty="0"/>
              <a:t>Distance between doctor, pharmacy, and residence</a:t>
            </a:r>
          </a:p>
          <a:p>
            <a:pPr lvl="1"/>
            <a:r>
              <a:rPr lang="en-US" dirty="0"/>
              <a:t>Multiple pharmacies being used</a:t>
            </a:r>
          </a:p>
          <a:p>
            <a:pPr lvl="1"/>
            <a:r>
              <a:rPr lang="en-US" dirty="0"/>
              <a:t>“Cocktails”</a:t>
            </a:r>
          </a:p>
          <a:p>
            <a:pPr lvl="1"/>
            <a:r>
              <a:rPr lang="en-US" dirty="0"/>
              <a:t>Pre-printed/stamped pads</a:t>
            </a:r>
          </a:p>
          <a:p>
            <a:r>
              <a:rPr lang="en-US" dirty="0"/>
              <a:t>OBRA’ 90 Requirements</a:t>
            </a:r>
          </a:p>
          <a:p>
            <a:pPr lvl="1"/>
            <a:r>
              <a:rPr lang="en-US" dirty="0"/>
              <a:t>Duplicate therapies</a:t>
            </a:r>
          </a:p>
          <a:p>
            <a:pPr lvl="1"/>
            <a:r>
              <a:rPr lang="en-US" dirty="0"/>
              <a:t>Drug-disease contraindications </a:t>
            </a:r>
          </a:p>
          <a:p>
            <a:pPr lvl="1"/>
            <a:r>
              <a:rPr lang="en-US" dirty="0"/>
              <a:t>Counseling requirements</a:t>
            </a:r>
          </a:p>
          <a:p>
            <a:r>
              <a:rPr lang="en-US" dirty="0"/>
              <a:t>Insurance</a:t>
            </a:r>
          </a:p>
        </p:txBody>
      </p:sp>
      <p:sp>
        <p:nvSpPr>
          <p:cNvPr id="4" name="Title 1">
            <a:extLst>
              <a:ext uri="{FF2B5EF4-FFF2-40B4-BE49-F238E27FC236}">
                <a16:creationId xmlns:a16="http://schemas.microsoft.com/office/drawing/2014/main" id="{2635A490-0BFE-45FD-899B-AE2FDC9982D9}"/>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Why does the Pharmacist call?</a:t>
            </a:r>
          </a:p>
        </p:txBody>
      </p:sp>
      <p:pic>
        <p:nvPicPr>
          <p:cNvPr id="2" name="Picture 1">
            <a:extLst>
              <a:ext uri="{FF2B5EF4-FFF2-40B4-BE49-F238E27FC236}">
                <a16:creationId xmlns:a16="http://schemas.microsoft.com/office/drawing/2014/main" id="{692B2734-0078-4D5E-A500-1A0DD43DBDAC}"/>
              </a:ext>
            </a:extLst>
          </p:cNvPr>
          <p:cNvPicPr>
            <a:picLocks noChangeAspect="1"/>
          </p:cNvPicPr>
          <p:nvPr/>
        </p:nvPicPr>
        <p:blipFill rotWithShape="1">
          <a:blip r:embed="rId3"/>
          <a:srcRect l="4891" t="781" r="598" b="10937"/>
          <a:stretch/>
        </p:blipFill>
        <p:spPr>
          <a:xfrm>
            <a:off x="8418310" y="250513"/>
            <a:ext cx="509231" cy="674401"/>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8261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8E234-0687-4F72-8A75-06F510855C1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3468681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D985C-421E-44F2-9788-6614D8A7E2AF}"/>
              </a:ext>
            </a:extLst>
          </p:cNvPr>
          <p:cNvSpPr>
            <a:spLocks noGrp="1"/>
          </p:cNvSpPr>
          <p:nvPr>
            <p:ph idx="1"/>
          </p:nvPr>
        </p:nvSpPr>
        <p:spPr>
          <a:xfrm>
            <a:off x="628651" y="1825628"/>
            <a:ext cx="7886700" cy="4062219"/>
          </a:xfrm>
        </p:spPr>
        <p:txBody>
          <a:bodyPr>
            <a:normAutofit fontScale="85000" lnSpcReduction="20000"/>
          </a:bodyPr>
          <a:lstStyle/>
          <a:p>
            <a:pPr marL="0" indent="0">
              <a:buNone/>
            </a:pPr>
            <a:r>
              <a:rPr lang="en-US" i="1" dirty="0"/>
              <a:t>“A prescription for a controlled substance to be effective must be issued for a legitimate medical purpose by an individual practitioner acting in the usual course of his professional practice. </a:t>
            </a:r>
            <a:r>
              <a:rPr lang="en-US" b="1" i="1" u="sng" dirty="0"/>
              <a:t>The responsibility for the proper prescribing and dispensing of controlled substances is upon the prescribing practitioner, but a corresponding responsibility rests with the pharmacist who fills the prescription</a:t>
            </a:r>
            <a:r>
              <a:rPr lang="en-US" i="1" dirty="0"/>
              <a:t>. An order purporting to be a prescription issued not in the usual course of professional treatment or in legitimate and authorized research is not a prescription within the meaning and intent of Section 309 of the Act (21 U.S.C. §829) and the person knowingly filling such a purported prescription, as well as the person issuing it, shall be subject to the penalties provided for violations of the provisions of law relating to controlled substances (21 C.F.R. §1306.04(a)).”</a:t>
            </a:r>
            <a:endParaRPr lang="en-US" dirty="0"/>
          </a:p>
        </p:txBody>
      </p:sp>
      <p:sp>
        <p:nvSpPr>
          <p:cNvPr id="4" name="Title 1">
            <a:extLst>
              <a:ext uri="{FF2B5EF4-FFF2-40B4-BE49-F238E27FC236}">
                <a16:creationId xmlns:a16="http://schemas.microsoft.com/office/drawing/2014/main" id="{4F1CECAC-FED5-4E5F-A0A9-4536D89ECF50}"/>
              </a:ext>
            </a:extLst>
          </p:cNvPr>
          <p:cNvSpPr txBox="1">
            <a:spLocks/>
          </p:cNvSpPr>
          <p:nvPr/>
        </p:nvSpPr>
        <p:spPr>
          <a:xfrm>
            <a:off x="0" y="2"/>
            <a:ext cx="9144000" cy="1325563"/>
          </a:xfrm>
          <a:prstGeom prst="rect">
            <a:avLst/>
          </a:prstGeom>
          <a:solidFill>
            <a:srgbClr val="F5AC2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Corresponding Responsibility Doctrine</a:t>
            </a:r>
          </a:p>
        </p:txBody>
      </p:sp>
      <p:sp>
        <p:nvSpPr>
          <p:cNvPr id="7" name="TextBox 6">
            <a:extLst>
              <a:ext uri="{FF2B5EF4-FFF2-40B4-BE49-F238E27FC236}">
                <a16:creationId xmlns:a16="http://schemas.microsoft.com/office/drawing/2014/main" id="{3B180704-DC76-4A9B-B10B-DECE7EF90114}"/>
              </a:ext>
            </a:extLst>
          </p:cNvPr>
          <p:cNvSpPr txBox="1"/>
          <p:nvPr/>
        </p:nvSpPr>
        <p:spPr>
          <a:xfrm>
            <a:off x="211876" y="6400802"/>
            <a:ext cx="8303477" cy="307777"/>
          </a:xfrm>
          <a:prstGeom prst="rect">
            <a:avLst/>
          </a:prstGeom>
          <a:noFill/>
        </p:spPr>
        <p:txBody>
          <a:bodyPr wrap="square" rtlCol="0">
            <a:spAutoFit/>
          </a:bodyPr>
          <a:lstStyle/>
          <a:p>
            <a:r>
              <a:rPr lang="en-US" sz="1400" dirty="0"/>
              <a:t>Food and Drugs, 21 C.F.R. § 1306.04. </a:t>
            </a:r>
            <a:r>
              <a:rPr lang="en-US" sz="1400" dirty="0">
                <a:hlinkClick r:id="rId3"/>
              </a:rPr>
              <a:t>https://www.deadiversion.usdoj.gov/21cfr/cfr/1306/1306_04.htm</a:t>
            </a:r>
            <a:endParaRPr lang="en-US" sz="1400" dirty="0"/>
          </a:p>
        </p:txBody>
      </p:sp>
      <p:pic>
        <p:nvPicPr>
          <p:cNvPr id="2" name="Picture 1">
            <a:extLst>
              <a:ext uri="{FF2B5EF4-FFF2-40B4-BE49-F238E27FC236}">
                <a16:creationId xmlns:a16="http://schemas.microsoft.com/office/drawing/2014/main" id="{16D65B2D-2580-4FB7-A680-F155747687EA}"/>
              </a:ext>
            </a:extLst>
          </p:cNvPr>
          <p:cNvPicPr>
            <a:picLocks noChangeAspect="1"/>
          </p:cNvPicPr>
          <p:nvPr/>
        </p:nvPicPr>
        <p:blipFill rotWithShape="1">
          <a:blip r:embed="rId4"/>
          <a:srcRect l="4891" t="781" r="598" b="10937"/>
          <a:stretch/>
        </p:blipFill>
        <p:spPr>
          <a:xfrm>
            <a:off x="8384145" y="250512"/>
            <a:ext cx="543395" cy="719647"/>
          </a:xfrm>
          <a:prstGeom prst="roundRect">
            <a:avLst>
              <a:gd name="adj" fmla="val 16667"/>
            </a:avLst>
          </a:prstGeom>
          <a:solidFill>
            <a:schemeClr val="accent4"/>
          </a:solidFill>
          <a:ln>
            <a:noFill/>
          </a:ln>
          <a:effectLst>
            <a:outerShdw blurRad="50800" dist="50800" dir="5400000" algn="ctr"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0409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69C8BE-663C-4D57-99CF-39651DCD3125}"/>
              </a:ext>
            </a:extLst>
          </p:cNvPr>
          <p:cNvSpPr txBox="1">
            <a:spLocks/>
          </p:cNvSpPr>
          <p:nvPr/>
        </p:nvSpPr>
        <p:spPr>
          <a:xfrm>
            <a:off x="0" y="3"/>
            <a:ext cx="9144000" cy="1019325"/>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RISK REDUCTION</a:t>
            </a:r>
          </a:p>
        </p:txBody>
      </p:sp>
      <p:sp>
        <p:nvSpPr>
          <p:cNvPr id="9" name="Rectangle 8" descr="Downward trend">
            <a:extLst>
              <a:ext uri="{FF2B5EF4-FFF2-40B4-BE49-F238E27FC236}">
                <a16:creationId xmlns:a16="http://schemas.microsoft.com/office/drawing/2014/main" id="{67F90987-4A01-45B2-B833-02962B326FFB}"/>
              </a:ext>
            </a:extLst>
          </p:cNvPr>
          <p:cNvSpPr/>
          <p:nvPr/>
        </p:nvSpPr>
        <p:spPr>
          <a:xfrm>
            <a:off x="8141225" y="17328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Rounded Rectangle 3">
            <a:extLst>
              <a:ext uri="{FF2B5EF4-FFF2-40B4-BE49-F238E27FC236}">
                <a16:creationId xmlns:a16="http://schemas.microsoft.com/office/drawing/2014/main" id="{3014C3D9-786D-466B-9E4C-3EF48F2FDFC7}"/>
              </a:ext>
            </a:extLst>
          </p:cNvPr>
          <p:cNvSpPr/>
          <p:nvPr/>
        </p:nvSpPr>
        <p:spPr>
          <a:xfrm>
            <a:off x="3788147" y="2148318"/>
            <a:ext cx="1908463" cy="2234499"/>
          </a:xfrm>
          <a:prstGeom prst="roundRect">
            <a:avLst/>
          </a:prstGeom>
          <a:solidFill>
            <a:schemeClr val="accent6">
              <a:lumMod val="75000"/>
            </a:schemeClr>
          </a:solid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sp>
        <p:nvSpPr>
          <p:cNvPr id="6" name="Rectangle 5" descr="Downward trend">
            <a:extLst>
              <a:ext uri="{FF2B5EF4-FFF2-40B4-BE49-F238E27FC236}">
                <a16:creationId xmlns:a16="http://schemas.microsoft.com/office/drawing/2014/main" id="{1BE9BD7A-1E11-4C9D-BDC2-57359BDAD9B7}"/>
              </a:ext>
            </a:extLst>
          </p:cNvPr>
          <p:cNvSpPr/>
          <p:nvPr/>
        </p:nvSpPr>
        <p:spPr>
          <a:xfrm>
            <a:off x="4209584" y="2608679"/>
            <a:ext cx="1161205" cy="122759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6E763A60-A875-4FC4-9C1C-4B18CDA13FC2}"/>
              </a:ext>
            </a:extLst>
          </p:cNvPr>
          <p:cNvSpPr txBox="1"/>
          <p:nvPr/>
        </p:nvSpPr>
        <p:spPr>
          <a:xfrm>
            <a:off x="3709407" y="4819310"/>
            <a:ext cx="2161559" cy="1384995"/>
          </a:xfrm>
          <a:prstGeom prst="rect">
            <a:avLst/>
          </a:prstGeom>
          <a:noFill/>
        </p:spPr>
        <p:txBody>
          <a:bodyPr wrap="square" rtlCol="0">
            <a:spAutoFit/>
          </a:bodyPr>
          <a:lstStyle/>
          <a:p>
            <a:pPr marL="285744" indent="-285744">
              <a:buFont typeface="Arial" panose="020B0604020202020204" pitchFamily="34" charset="0"/>
              <a:buChar char="•"/>
            </a:pPr>
            <a:r>
              <a:rPr lang="en-US" sz="2800" b="1" dirty="0"/>
              <a:t>Naloxone</a:t>
            </a:r>
          </a:p>
          <a:p>
            <a:pPr marL="285744" indent="-285744">
              <a:buFont typeface="Arial" panose="020B0604020202020204" pitchFamily="34" charset="0"/>
              <a:buChar char="•"/>
            </a:pPr>
            <a:r>
              <a:rPr lang="en-US" sz="2800" b="1" dirty="0"/>
              <a:t>MOUD</a:t>
            </a:r>
          </a:p>
          <a:p>
            <a:pPr marL="285744" indent="-285744">
              <a:buFont typeface="Arial" panose="020B0604020202020204" pitchFamily="34" charset="0"/>
              <a:buChar char="•"/>
            </a:pPr>
            <a:r>
              <a:rPr lang="en-US" sz="2800" b="1" dirty="0"/>
              <a:t>TN CSMD</a:t>
            </a:r>
          </a:p>
        </p:txBody>
      </p:sp>
    </p:spTree>
    <p:extLst>
      <p:ext uri="{BB962C8B-B14F-4D97-AF65-F5344CB8AC3E}">
        <p14:creationId xmlns:p14="http://schemas.microsoft.com/office/powerpoint/2010/main" val="1243706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CB4E2-17E1-42A0-AE08-D6E5F4AE372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172256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FE2E90-3466-4EE0-8B64-19D8447C2E21}"/>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Co-Prescribing Naloxone</a:t>
            </a:r>
          </a:p>
        </p:txBody>
      </p:sp>
      <p:pic>
        <p:nvPicPr>
          <p:cNvPr id="8" name="Picture 7">
            <a:extLst>
              <a:ext uri="{FF2B5EF4-FFF2-40B4-BE49-F238E27FC236}">
                <a16:creationId xmlns:a16="http://schemas.microsoft.com/office/drawing/2014/main" id="{EBD5E2FC-AF19-45B1-98D7-77B99806639C}"/>
              </a:ext>
            </a:extLst>
          </p:cNvPr>
          <p:cNvPicPr>
            <a:picLocks noChangeAspect="1"/>
          </p:cNvPicPr>
          <p:nvPr/>
        </p:nvPicPr>
        <p:blipFill>
          <a:blip r:embed="rId3"/>
          <a:stretch>
            <a:fillRect/>
          </a:stretch>
        </p:blipFill>
        <p:spPr>
          <a:xfrm>
            <a:off x="142876" y="1490665"/>
            <a:ext cx="8858251" cy="4315227"/>
          </a:xfrm>
          <a:prstGeom prst="rect">
            <a:avLst/>
          </a:prstGeom>
        </p:spPr>
      </p:pic>
      <p:sp>
        <p:nvSpPr>
          <p:cNvPr id="2" name="Rectangle 1" descr="Downward trend">
            <a:extLst>
              <a:ext uri="{FF2B5EF4-FFF2-40B4-BE49-F238E27FC236}">
                <a16:creationId xmlns:a16="http://schemas.microsoft.com/office/drawing/2014/main" id="{F1B26CA0-DC60-42C5-8A48-5396E0237A19}"/>
              </a:ext>
            </a:extLst>
          </p:cNvPr>
          <p:cNvSpPr/>
          <p:nvPr/>
        </p:nvSpPr>
        <p:spPr>
          <a:xfrm>
            <a:off x="8141225" y="17328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5589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9B0D-5D53-4AC7-AD44-00377920DEEB}"/>
              </a:ext>
            </a:extLst>
          </p:cNvPr>
          <p:cNvSpPr txBox="1">
            <a:spLocks/>
          </p:cNvSpPr>
          <p:nvPr/>
        </p:nvSpPr>
        <p:spPr>
          <a:xfrm>
            <a:off x="0" y="3"/>
            <a:ext cx="9144000" cy="1019325"/>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Naloxone</a:t>
            </a:r>
          </a:p>
        </p:txBody>
      </p:sp>
      <p:sp>
        <p:nvSpPr>
          <p:cNvPr id="3" name="Rectangle 2" descr="Downward trend">
            <a:extLst>
              <a:ext uri="{FF2B5EF4-FFF2-40B4-BE49-F238E27FC236}">
                <a16:creationId xmlns:a16="http://schemas.microsoft.com/office/drawing/2014/main" id="{ECEFE52B-0115-4AFA-A03D-5EA49482DBC4}"/>
              </a:ext>
            </a:extLst>
          </p:cNvPr>
          <p:cNvSpPr/>
          <p:nvPr/>
        </p:nvSpPr>
        <p:spPr>
          <a:xfrm>
            <a:off x="8141225" y="17328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10" name="Picture 9">
            <a:extLst>
              <a:ext uri="{FF2B5EF4-FFF2-40B4-BE49-F238E27FC236}">
                <a16:creationId xmlns:a16="http://schemas.microsoft.com/office/drawing/2014/main" id="{0296FB62-7E02-4107-9B1F-A8D13871C949}"/>
              </a:ext>
            </a:extLst>
          </p:cNvPr>
          <p:cNvPicPr>
            <a:picLocks noChangeAspect="1"/>
          </p:cNvPicPr>
          <p:nvPr/>
        </p:nvPicPr>
        <p:blipFill>
          <a:blip r:embed="rId5"/>
          <a:stretch>
            <a:fillRect/>
          </a:stretch>
        </p:blipFill>
        <p:spPr>
          <a:xfrm>
            <a:off x="1266827" y="1345115"/>
            <a:ext cx="6610351" cy="4829175"/>
          </a:xfrm>
          <a:prstGeom prst="rect">
            <a:avLst/>
          </a:prstGeom>
        </p:spPr>
      </p:pic>
      <p:sp>
        <p:nvSpPr>
          <p:cNvPr id="11" name="TextBox 10">
            <a:extLst>
              <a:ext uri="{FF2B5EF4-FFF2-40B4-BE49-F238E27FC236}">
                <a16:creationId xmlns:a16="http://schemas.microsoft.com/office/drawing/2014/main" id="{8533C430-F486-4BC1-89CA-6FD707F35E60}"/>
              </a:ext>
            </a:extLst>
          </p:cNvPr>
          <p:cNvSpPr txBox="1"/>
          <p:nvPr/>
        </p:nvSpPr>
        <p:spPr>
          <a:xfrm>
            <a:off x="336335" y="6500075"/>
            <a:ext cx="7472855" cy="261610"/>
          </a:xfrm>
          <a:prstGeom prst="rect">
            <a:avLst/>
          </a:prstGeom>
          <a:noFill/>
        </p:spPr>
        <p:txBody>
          <a:bodyPr wrap="square" rtlCol="0">
            <a:spAutoFit/>
          </a:bodyPr>
          <a:lstStyle/>
          <a:p>
            <a:r>
              <a:rPr lang="en-US" sz="1100" dirty="0"/>
              <a:t>http://ijhs2.deonandan.com/wordpress/wp-content/uploads/2015/09/Untitled.png</a:t>
            </a:r>
          </a:p>
        </p:txBody>
      </p:sp>
    </p:spTree>
    <p:extLst>
      <p:ext uri="{BB962C8B-B14F-4D97-AF65-F5344CB8AC3E}">
        <p14:creationId xmlns:p14="http://schemas.microsoft.com/office/powerpoint/2010/main" val="3924393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BE5DFB-DB91-4252-B31F-56F40D6A0B7F}"/>
              </a:ext>
            </a:extLst>
          </p:cNvPr>
          <p:cNvPicPr>
            <a:picLocks noChangeAspect="1"/>
          </p:cNvPicPr>
          <p:nvPr/>
        </p:nvPicPr>
        <p:blipFill>
          <a:blip r:embed="rId3"/>
          <a:stretch>
            <a:fillRect/>
          </a:stretch>
        </p:blipFill>
        <p:spPr>
          <a:xfrm>
            <a:off x="447375" y="960163"/>
            <a:ext cx="8249252" cy="5440639"/>
          </a:xfrm>
          <a:prstGeom prst="rect">
            <a:avLst/>
          </a:prstGeom>
        </p:spPr>
      </p:pic>
      <p:sp>
        <p:nvSpPr>
          <p:cNvPr id="4" name="Title 1">
            <a:extLst>
              <a:ext uri="{FF2B5EF4-FFF2-40B4-BE49-F238E27FC236}">
                <a16:creationId xmlns:a16="http://schemas.microsoft.com/office/drawing/2014/main" id="{400E468E-158B-459C-9567-7FD6A8A576F7}"/>
              </a:ext>
            </a:extLst>
          </p:cNvPr>
          <p:cNvSpPr txBox="1">
            <a:spLocks/>
          </p:cNvSpPr>
          <p:nvPr/>
        </p:nvSpPr>
        <p:spPr>
          <a:xfrm>
            <a:off x="0" y="3"/>
            <a:ext cx="9144000" cy="71470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Naloxone</a:t>
            </a:r>
          </a:p>
        </p:txBody>
      </p:sp>
      <p:sp>
        <p:nvSpPr>
          <p:cNvPr id="6" name="Rectangle 5" descr="Downward trend">
            <a:extLst>
              <a:ext uri="{FF2B5EF4-FFF2-40B4-BE49-F238E27FC236}">
                <a16:creationId xmlns:a16="http://schemas.microsoft.com/office/drawing/2014/main" id="{CE39586C-DEDD-44A6-92F5-DFF52BEA7A1B}"/>
              </a:ext>
            </a:extLst>
          </p:cNvPr>
          <p:cNvSpPr/>
          <p:nvPr/>
        </p:nvSpPr>
        <p:spPr>
          <a:xfrm>
            <a:off x="8303172" y="173286"/>
            <a:ext cx="586304" cy="46784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64B55BCE-1C4A-4F1A-BA70-A9E1826D24CC}"/>
              </a:ext>
            </a:extLst>
          </p:cNvPr>
          <p:cNvSpPr txBox="1"/>
          <p:nvPr/>
        </p:nvSpPr>
        <p:spPr>
          <a:xfrm>
            <a:off x="147149" y="6516415"/>
            <a:ext cx="8549481" cy="254044"/>
          </a:xfrm>
          <a:prstGeom prst="rect">
            <a:avLst/>
          </a:prstGeom>
          <a:noFill/>
        </p:spPr>
        <p:txBody>
          <a:bodyPr wrap="square" rtlCol="0">
            <a:spAutoFit/>
          </a:bodyPr>
          <a:lstStyle/>
          <a:p>
            <a:r>
              <a:rPr lang="en-US" sz="1051" dirty="0"/>
              <a:t>Naloxone product comparison. Prescribe To Prevent. https://prescribetoprevent.org/wp2015/wp-content/uploads/Naloxone-product-chart.17_04_14.pdf</a:t>
            </a:r>
          </a:p>
        </p:txBody>
      </p:sp>
    </p:spTree>
    <p:extLst>
      <p:ext uri="{BB962C8B-B14F-4D97-AF65-F5344CB8AC3E}">
        <p14:creationId xmlns:p14="http://schemas.microsoft.com/office/powerpoint/2010/main" val="451602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B35665-FEBE-48BE-B376-F19E4A666558}"/>
              </a:ext>
            </a:extLst>
          </p:cNvPr>
          <p:cNvPicPr>
            <a:picLocks noChangeAspect="1"/>
          </p:cNvPicPr>
          <p:nvPr/>
        </p:nvPicPr>
        <p:blipFill>
          <a:blip r:embed="rId3"/>
          <a:stretch>
            <a:fillRect/>
          </a:stretch>
        </p:blipFill>
        <p:spPr>
          <a:xfrm>
            <a:off x="211015" y="1844485"/>
            <a:ext cx="8721969" cy="3489515"/>
          </a:xfrm>
          <a:prstGeom prst="rect">
            <a:avLst/>
          </a:prstGeom>
          <a:ln>
            <a:solidFill>
              <a:schemeClr val="tx1"/>
            </a:solidFill>
          </a:ln>
        </p:spPr>
      </p:pic>
      <p:sp>
        <p:nvSpPr>
          <p:cNvPr id="11" name="Title 1">
            <a:extLst>
              <a:ext uri="{FF2B5EF4-FFF2-40B4-BE49-F238E27FC236}">
                <a16:creationId xmlns:a16="http://schemas.microsoft.com/office/drawing/2014/main" id="{D96C69B0-AAE6-44FB-8ECF-3DB612C05005}"/>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Co-Prescribing Naloxone</a:t>
            </a:r>
          </a:p>
        </p:txBody>
      </p:sp>
      <p:sp>
        <p:nvSpPr>
          <p:cNvPr id="12" name="TextBox 11">
            <a:extLst>
              <a:ext uri="{FF2B5EF4-FFF2-40B4-BE49-F238E27FC236}">
                <a16:creationId xmlns:a16="http://schemas.microsoft.com/office/drawing/2014/main" id="{DBB70E15-8987-4BF9-ABEF-6CCDB3484655}"/>
              </a:ext>
            </a:extLst>
          </p:cNvPr>
          <p:cNvSpPr txBox="1"/>
          <p:nvPr/>
        </p:nvSpPr>
        <p:spPr>
          <a:xfrm>
            <a:off x="211015" y="6412523"/>
            <a:ext cx="8323384" cy="276999"/>
          </a:xfrm>
          <a:prstGeom prst="rect">
            <a:avLst/>
          </a:prstGeom>
          <a:noFill/>
        </p:spPr>
        <p:txBody>
          <a:bodyPr wrap="square" rtlCol="0">
            <a:spAutoFit/>
          </a:bodyPr>
          <a:lstStyle/>
          <a:p>
            <a:r>
              <a:rPr lang="en-US" sz="1200" dirty="0"/>
              <a:t>https://www.fda.gov/news-events/press-announcements/fda-approves-higher-dosage-naloxone-nasal-spray-treat-opioid-overdose</a:t>
            </a:r>
          </a:p>
        </p:txBody>
      </p:sp>
    </p:spTree>
    <p:extLst>
      <p:ext uri="{BB962C8B-B14F-4D97-AF65-F5344CB8AC3E}">
        <p14:creationId xmlns:p14="http://schemas.microsoft.com/office/powerpoint/2010/main" val="3829741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D2CD60-011B-45B4-B931-3434E1097750}"/>
              </a:ext>
            </a:extLst>
          </p:cNvPr>
          <p:cNvPicPr>
            <a:picLocks noChangeAspect="1"/>
          </p:cNvPicPr>
          <p:nvPr/>
        </p:nvPicPr>
        <p:blipFill>
          <a:blip r:embed="rId3"/>
          <a:stretch>
            <a:fillRect/>
          </a:stretch>
        </p:blipFill>
        <p:spPr>
          <a:xfrm>
            <a:off x="482602" y="1544896"/>
            <a:ext cx="8178799" cy="4477891"/>
          </a:xfrm>
          <a:prstGeom prst="rect">
            <a:avLst/>
          </a:prstGeom>
        </p:spPr>
      </p:pic>
      <p:sp>
        <p:nvSpPr>
          <p:cNvPr id="3" name="TextBox 2">
            <a:extLst>
              <a:ext uri="{FF2B5EF4-FFF2-40B4-BE49-F238E27FC236}">
                <a16:creationId xmlns:a16="http://schemas.microsoft.com/office/drawing/2014/main" id="{222331AC-76D6-42F1-ABE0-F608DC958004}"/>
              </a:ext>
            </a:extLst>
          </p:cNvPr>
          <p:cNvSpPr txBox="1"/>
          <p:nvPr/>
        </p:nvSpPr>
        <p:spPr>
          <a:xfrm>
            <a:off x="482603" y="6242118"/>
            <a:ext cx="8178799" cy="461665"/>
          </a:xfrm>
          <a:prstGeom prst="rect">
            <a:avLst/>
          </a:prstGeom>
          <a:noFill/>
        </p:spPr>
        <p:txBody>
          <a:bodyPr wrap="square" rtlCol="0">
            <a:spAutoFit/>
          </a:bodyPr>
          <a:lstStyle/>
          <a:p>
            <a:r>
              <a:rPr lang="en-US" sz="1200" dirty="0"/>
              <a:t>Davis C. Legal interventions to reduce overdose mortality: naloxone access and overdose good Samaritan laws. The Network for Public Health Law. December 2018. </a:t>
            </a:r>
            <a:r>
              <a:rPr lang="en-US" sz="1200" dirty="0">
                <a:hlinkClick r:id="rId4"/>
              </a:rPr>
              <a:t>https://www.networkforphl.org/_asset/qz5pvn/legal-interventions-to-reduce-overdose.pdf</a:t>
            </a:r>
            <a:endParaRPr lang="en-US" sz="1200" dirty="0"/>
          </a:p>
        </p:txBody>
      </p:sp>
      <p:sp>
        <p:nvSpPr>
          <p:cNvPr id="5" name="Title 1">
            <a:extLst>
              <a:ext uri="{FF2B5EF4-FFF2-40B4-BE49-F238E27FC236}">
                <a16:creationId xmlns:a16="http://schemas.microsoft.com/office/drawing/2014/main" id="{0065BC57-6C5B-4C33-AD0A-48EEA24DD4EA}"/>
              </a:ext>
            </a:extLst>
          </p:cNvPr>
          <p:cNvSpPr txBox="1">
            <a:spLocks/>
          </p:cNvSpPr>
          <p:nvPr/>
        </p:nvSpPr>
        <p:spPr>
          <a:xfrm>
            <a:off x="-1"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Current State Naloxone Access</a:t>
            </a:r>
          </a:p>
        </p:txBody>
      </p:sp>
      <p:sp>
        <p:nvSpPr>
          <p:cNvPr id="2" name="Rectangle 1" descr="Downward trend">
            <a:extLst>
              <a:ext uri="{FF2B5EF4-FFF2-40B4-BE49-F238E27FC236}">
                <a16:creationId xmlns:a16="http://schemas.microsoft.com/office/drawing/2014/main" id="{A15ACE10-705E-42A4-888E-51BAE87E77E9}"/>
              </a:ext>
            </a:extLst>
          </p:cNvPr>
          <p:cNvSpPr/>
          <p:nvPr/>
        </p:nvSpPr>
        <p:spPr>
          <a:xfrm>
            <a:off x="8141225" y="173285"/>
            <a:ext cx="748253" cy="69907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17771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6B110F-0F4F-4B2F-8D39-F99B660B12A1}"/>
              </a:ext>
            </a:extLst>
          </p:cNvPr>
          <p:cNvSpPr>
            <a:spLocks noGrp="1"/>
          </p:cNvSpPr>
          <p:nvPr>
            <p:ph idx="1"/>
          </p:nvPr>
        </p:nvSpPr>
        <p:spPr>
          <a:xfrm>
            <a:off x="320042" y="1825626"/>
            <a:ext cx="8195311" cy="4351339"/>
          </a:xfrm>
        </p:spPr>
        <p:txBody>
          <a:bodyPr>
            <a:normAutofit/>
          </a:bodyPr>
          <a:lstStyle/>
          <a:p>
            <a:r>
              <a:rPr lang="en-US" dirty="0"/>
              <a:t>Vermont mandated when opioids prescribed &gt;90 MEE/day OR with a concomitant benzodiazepine</a:t>
            </a:r>
          </a:p>
          <a:p>
            <a:r>
              <a:rPr lang="en-US" dirty="0"/>
              <a:t>Virginia mandated when opioids prescribed &gt;120 MME/day or concomitant benzodiazepine</a:t>
            </a:r>
          </a:p>
          <a:p>
            <a:r>
              <a:rPr lang="en-US" dirty="0"/>
              <a:t>Tennessee currently has a statewide pharmacy practice agreement</a:t>
            </a:r>
          </a:p>
          <a:p>
            <a:pPr lvl="1"/>
            <a:r>
              <a:rPr lang="en-US" dirty="0"/>
              <a:t>Naloxone can be dispensed to patients at risk of overdose, to a family member or friend</a:t>
            </a:r>
          </a:p>
          <a:p>
            <a:pPr lvl="1"/>
            <a:r>
              <a:rPr lang="en-US" dirty="0"/>
              <a:t>Pharmacist is required to complete training course</a:t>
            </a:r>
          </a:p>
          <a:p>
            <a:pPr lvl="1"/>
            <a:r>
              <a:rPr lang="en-US" dirty="0"/>
              <a:t>Good Samaritan Law </a:t>
            </a:r>
          </a:p>
        </p:txBody>
      </p:sp>
      <p:sp>
        <p:nvSpPr>
          <p:cNvPr id="4" name="TextBox 3">
            <a:extLst>
              <a:ext uri="{FF2B5EF4-FFF2-40B4-BE49-F238E27FC236}">
                <a16:creationId xmlns:a16="http://schemas.microsoft.com/office/drawing/2014/main" id="{755C5204-3743-4A1A-9311-CD4FCB140017}"/>
              </a:ext>
            </a:extLst>
          </p:cNvPr>
          <p:cNvSpPr txBox="1"/>
          <p:nvPr/>
        </p:nvSpPr>
        <p:spPr>
          <a:xfrm>
            <a:off x="320042" y="6176967"/>
            <a:ext cx="8195311" cy="1138773"/>
          </a:xfrm>
          <a:prstGeom prst="rect">
            <a:avLst/>
          </a:prstGeom>
          <a:noFill/>
        </p:spPr>
        <p:txBody>
          <a:bodyPr wrap="square" rtlCol="0">
            <a:spAutoFit/>
          </a:bodyPr>
          <a:lstStyle/>
          <a:p>
            <a:r>
              <a:rPr lang="en-US" sz="1000" dirty="0"/>
              <a:t>Vermont Department of Health. Rule governing the prescribing of opioids for pain. http://www.healthvermont.gov/sites/default/files/documents/pdf/REG_ opioids-prescribing-for-pain.pdf. Published March 2019. Accessed April 28, 2019</a:t>
            </a:r>
          </a:p>
          <a:p>
            <a:r>
              <a:rPr lang="en-US" sz="1000" dirty="0"/>
              <a:t>Virginia Department of Health Professions, Board of Medicine. Board of Medicine regulations on opioid prescribing and buprenorphine. https://www.dhp.virginia.gov/medicine/newsletters/ OpioidPrescribingBuprenorphine03142017.pdf. Published 2017. Accessed April 28, 2019.</a:t>
            </a:r>
          </a:p>
          <a:p>
            <a:pPr marL="285744" indent="-285744">
              <a:buFont typeface="Arial" panose="020B0604020202020204" pitchFamily="34" charset="0"/>
              <a:buChar char="•"/>
            </a:pPr>
            <a:endParaRPr lang="en-US" sz="1000" dirty="0"/>
          </a:p>
          <a:p>
            <a:pPr marL="285744" indent="-285744">
              <a:buFont typeface="Arial" panose="020B0604020202020204" pitchFamily="34" charset="0"/>
              <a:buChar char="•"/>
            </a:pPr>
            <a:endParaRPr lang="en-US" dirty="0"/>
          </a:p>
        </p:txBody>
      </p:sp>
      <p:sp>
        <p:nvSpPr>
          <p:cNvPr id="5" name="Title 1">
            <a:extLst>
              <a:ext uri="{FF2B5EF4-FFF2-40B4-BE49-F238E27FC236}">
                <a16:creationId xmlns:a16="http://schemas.microsoft.com/office/drawing/2014/main" id="{9CEC7E5F-8939-4197-8FA2-4446C89A36F3}"/>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Co-Prescribing Naloxone</a:t>
            </a:r>
          </a:p>
        </p:txBody>
      </p:sp>
      <p:sp>
        <p:nvSpPr>
          <p:cNvPr id="2" name="Rectangle 1" descr="Downward trend">
            <a:extLst>
              <a:ext uri="{FF2B5EF4-FFF2-40B4-BE49-F238E27FC236}">
                <a16:creationId xmlns:a16="http://schemas.microsoft.com/office/drawing/2014/main" id="{2761EFBE-775A-4D2A-877E-167A060B4292}"/>
              </a:ext>
            </a:extLst>
          </p:cNvPr>
          <p:cNvSpPr/>
          <p:nvPr/>
        </p:nvSpPr>
        <p:spPr>
          <a:xfrm>
            <a:off x="8141225"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21526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81E60-0547-464F-ABBA-C5E871D5DC84}"/>
              </a:ext>
            </a:extLst>
          </p:cNvPr>
          <p:cNvPicPr>
            <a:picLocks noChangeAspect="1"/>
          </p:cNvPicPr>
          <p:nvPr/>
        </p:nvPicPr>
        <p:blipFill rotWithShape="1">
          <a:blip r:embed="rId3"/>
          <a:srcRect r="5000" b="-1"/>
          <a:stretch/>
        </p:blipFill>
        <p:spPr>
          <a:xfrm>
            <a:off x="21" y="11"/>
            <a:ext cx="9143980" cy="6857991"/>
          </a:xfrm>
          <a:prstGeom prst="rect">
            <a:avLst/>
          </a:prstGeom>
        </p:spPr>
      </p:pic>
    </p:spTree>
    <p:extLst>
      <p:ext uri="{BB962C8B-B14F-4D97-AF65-F5344CB8AC3E}">
        <p14:creationId xmlns:p14="http://schemas.microsoft.com/office/powerpoint/2010/main" val="181146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5FDFF-97E9-48E1-A3BB-78FA93858D6E}"/>
              </a:ext>
            </a:extLst>
          </p:cNvPr>
          <p:cNvPicPr>
            <a:picLocks noChangeAspect="1"/>
          </p:cNvPicPr>
          <p:nvPr/>
        </p:nvPicPr>
        <p:blipFill>
          <a:blip r:embed="rId2"/>
          <a:stretch>
            <a:fillRect/>
          </a:stretch>
        </p:blipFill>
        <p:spPr>
          <a:xfrm>
            <a:off x="2317505" y="1060262"/>
            <a:ext cx="4880464" cy="5310410"/>
          </a:xfrm>
          <a:prstGeom prst="rect">
            <a:avLst/>
          </a:prstGeom>
        </p:spPr>
      </p:pic>
      <p:sp>
        <p:nvSpPr>
          <p:cNvPr id="4" name="Title 1">
            <a:extLst>
              <a:ext uri="{FF2B5EF4-FFF2-40B4-BE49-F238E27FC236}">
                <a16:creationId xmlns:a16="http://schemas.microsoft.com/office/drawing/2014/main" id="{3078AA13-9C63-4AE0-8CC4-1DC7F1072ED9}"/>
              </a:ext>
            </a:extLst>
          </p:cNvPr>
          <p:cNvSpPr txBox="1">
            <a:spLocks/>
          </p:cNvSpPr>
          <p:nvPr/>
        </p:nvSpPr>
        <p:spPr>
          <a:xfrm>
            <a:off x="0" y="2"/>
            <a:ext cx="9144000" cy="1060260"/>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Some  History…</a:t>
            </a:r>
          </a:p>
        </p:txBody>
      </p:sp>
      <p:sp>
        <p:nvSpPr>
          <p:cNvPr id="5" name="TextBox 4">
            <a:extLst>
              <a:ext uri="{FF2B5EF4-FFF2-40B4-BE49-F238E27FC236}">
                <a16:creationId xmlns:a16="http://schemas.microsoft.com/office/drawing/2014/main" id="{BBC3F577-5514-4A89-9290-59C18881CCDF}"/>
              </a:ext>
            </a:extLst>
          </p:cNvPr>
          <p:cNvSpPr txBox="1"/>
          <p:nvPr/>
        </p:nvSpPr>
        <p:spPr>
          <a:xfrm>
            <a:off x="691662" y="6347339"/>
            <a:ext cx="7842738" cy="338554"/>
          </a:xfrm>
          <a:prstGeom prst="rect">
            <a:avLst/>
          </a:prstGeom>
          <a:noFill/>
        </p:spPr>
        <p:txBody>
          <a:bodyPr wrap="square" rtlCol="0">
            <a:spAutoFit/>
          </a:bodyPr>
          <a:lstStyle/>
          <a:p>
            <a:r>
              <a:rPr lang="en-US" sz="1600" dirty="0"/>
              <a:t>Porter J, </a:t>
            </a:r>
            <a:r>
              <a:rPr lang="en-US" sz="1600" dirty="0" err="1"/>
              <a:t>Jick</a:t>
            </a:r>
            <a:r>
              <a:rPr lang="en-US" sz="1600" dirty="0"/>
              <a:t> H. Addiction rare in patients treated with narcotics. N </a:t>
            </a:r>
            <a:r>
              <a:rPr lang="en-US" sz="1600" dirty="0" err="1"/>
              <a:t>Engl</a:t>
            </a:r>
            <a:r>
              <a:rPr lang="en-US" sz="1600" dirty="0"/>
              <a:t> J Med 1980;302:123.</a:t>
            </a:r>
          </a:p>
        </p:txBody>
      </p:sp>
      <p:sp>
        <p:nvSpPr>
          <p:cNvPr id="6" name="Rectangle 5" descr="Hill scene">
            <a:extLst>
              <a:ext uri="{FF2B5EF4-FFF2-40B4-BE49-F238E27FC236}">
                <a16:creationId xmlns:a16="http://schemas.microsoft.com/office/drawing/2014/main" id="{12EB2421-2596-4599-AE83-C08BDC6DB591}"/>
              </a:ext>
            </a:extLst>
          </p:cNvPr>
          <p:cNvSpPr/>
          <p:nvPr/>
        </p:nvSpPr>
        <p:spPr>
          <a:xfrm>
            <a:off x="8370979" y="343161"/>
            <a:ext cx="496695" cy="506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336693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F9E3DC-0905-4030-9F6E-884137E71800}"/>
              </a:ext>
            </a:extLst>
          </p:cNvPr>
          <p:cNvSpPr>
            <a:spLocks noGrp="1"/>
          </p:cNvSpPr>
          <p:nvPr>
            <p:ph idx="1"/>
          </p:nvPr>
        </p:nvSpPr>
        <p:spPr/>
        <p:txBody>
          <a:bodyPr>
            <a:normAutofit fontScale="92500" lnSpcReduction="20000"/>
          </a:bodyPr>
          <a:lstStyle/>
          <a:p>
            <a:pPr marL="0" indent="0">
              <a:buNone/>
            </a:pPr>
            <a:r>
              <a:rPr lang="en-US" sz="3200" dirty="0"/>
              <a:t>Consider in patients who:</a:t>
            </a:r>
          </a:p>
          <a:p>
            <a:r>
              <a:rPr lang="en-US" sz="3200" dirty="0"/>
              <a:t>&gt;50 MME opioid dose with:</a:t>
            </a:r>
            <a:endParaRPr lang="en-US" dirty="0"/>
          </a:p>
          <a:p>
            <a:pPr lvl="1"/>
            <a:r>
              <a:rPr lang="en-US" sz="2800" dirty="0"/>
              <a:t>Co-morbidities making the patient more susceptible to overdose</a:t>
            </a:r>
          </a:p>
          <a:p>
            <a:pPr lvl="1"/>
            <a:r>
              <a:rPr lang="en-US" sz="2800" dirty="0"/>
              <a:t>Concomitant benzodiazepine use</a:t>
            </a:r>
          </a:p>
          <a:p>
            <a:r>
              <a:rPr lang="en-US" sz="3200" dirty="0"/>
              <a:t>History of SUD, overdose, or MOUD</a:t>
            </a:r>
          </a:p>
          <a:p>
            <a:r>
              <a:rPr lang="en-US" sz="3200" dirty="0"/>
              <a:t>Polypharmacy</a:t>
            </a:r>
          </a:p>
          <a:p>
            <a:r>
              <a:rPr lang="en-US" sz="3200" dirty="0"/>
              <a:t>Good Samaritan or family member</a:t>
            </a:r>
          </a:p>
          <a:p>
            <a:r>
              <a:rPr lang="en-US" sz="3200" dirty="0"/>
              <a:t>How do you know the patient picks up naloxone when prescribed?</a:t>
            </a:r>
          </a:p>
          <a:p>
            <a:endParaRPr lang="en-US" dirty="0"/>
          </a:p>
        </p:txBody>
      </p:sp>
      <p:sp>
        <p:nvSpPr>
          <p:cNvPr id="4" name="Title 1">
            <a:extLst>
              <a:ext uri="{FF2B5EF4-FFF2-40B4-BE49-F238E27FC236}">
                <a16:creationId xmlns:a16="http://schemas.microsoft.com/office/drawing/2014/main" id="{05F3ACB7-6B8B-462E-BFDD-545B3D7CE055}"/>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Co-Prescribing Naloxone</a:t>
            </a:r>
          </a:p>
        </p:txBody>
      </p:sp>
      <p:sp>
        <p:nvSpPr>
          <p:cNvPr id="2" name="Rectangle 1" descr="Downward trend">
            <a:extLst>
              <a:ext uri="{FF2B5EF4-FFF2-40B4-BE49-F238E27FC236}">
                <a16:creationId xmlns:a16="http://schemas.microsoft.com/office/drawing/2014/main" id="{06A7F9DF-327A-4745-9D16-C715AC5FB898}"/>
              </a:ext>
            </a:extLst>
          </p:cNvPr>
          <p:cNvSpPr/>
          <p:nvPr/>
        </p:nvSpPr>
        <p:spPr>
          <a:xfrm>
            <a:off x="8141225" y="17328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656940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31D9A-1FF8-47BF-885B-DEB438843C7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2562539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31E08-29BA-49CD-ACB6-DDD8FAEBB12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352501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F8858-FB2D-47C7-B0BB-7CB5F390A201}"/>
              </a:ext>
            </a:extLst>
          </p:cNvPr>
          <p:cNvSpPr>
            <a:spLocks noGrp="1"/>
          </p:cNvSpPr>
          <p:nvPr>
            <p:ph idx="1"/>
          </p:nvPr>
        </p:nvSpPr>
        <p:spPr>
          <a:xfrm>
            <a:off x="628651" y="1541021"/>
            <a:ext cx="7886700" cy="4351339"/>
          </a:xfrm>
        </p:spPr>
        <p:txBody>
          <a:bodyPr>
            <a:normAutofit lnSpcReduction="10000"/>
          </a:bodyPr>
          <a:lstStyle/>
          <a:p>
            <a:r>
              <a:rPr lang="en-US" dirty="0"/>
              <a:t>Must check CSMD before prescribing opioid or benzodiazepine as a new episode of treatment</a:t>
            </a:r>
          </a:p>
          <a:p>
            <a:pPr lvl="1"/>
            <a:r>
              <a:rPr lang="en-US" u="sng" dirty="0"/>
              <a:t>Do not have to check when prescribing 3 days or less</a:t>
            </a:r>
          </a:p>
          <a:p>
            <a:r>
              <a:rPr lang="en-US" dirty="0"/>
              <a:t>Must check every 6 months when controlled substance remains apart of treatment plan</a:t>
            </a:r>
          </a:p>
          <a:p>
            <a:r>
              <a:rPr lang="en-US" dirty="0"/>
              <a:t>Best practice is to check regularly with each prescription</a:t>
            </a:r>
          </a:p>
          <a:p>
            <a:r>
              <a:rPr lang="en-US" dirty="0"/>
              <a:t>Can authorize up to two delegates (“extenders”) to check for you</a:t>
            </a:r>
          </a:p>
          <a:p>
            <a:r>
              <a:rPr lang="en-US" dirty="0"/>
              <a:t>Include access to your collaborating practitioners</a:t>
            </a:r>
          </a:p>
          <a:p>
            <a:endParaRPr lang="en-US" dirty="0"/>
          </a:p>
        </p:txBody>
      </p:sp>
      <p:sp>
        <p:nvSpPr>
          <p:cNvPr id="4" name="TextBox 3">
            <a:extLst>
              <a:ext uri="{FF2B5EF4-FFF2-40B4-BE49-F238E27FC236}">
                <a16:creationId xmlns:a16="http://schemas.microsoft.com/office/drawing/2014/main" id="{E854E03B-00FA-4055-8CD7-A8505EF3AF7D}"/>
              </a:ext>
            </a:extLst>
          </p:cNvPr>
          <p:cNvSpPr txBox="1"/>
          <p:nvPr/>
        </p:nvSpPr>
        <p:spPr>
          <a:xfrm>
            <a:off x="0" y="6457891"/>
            <a:ext cx="9144000" cy="400110"/>
          </a:xfrm>
          <a:prstGeom prst="rect">
            <a:avLst/>
          </a:prstGeom>
          <a:noFill/>
        </p:spPr>
        <p:txBody>
          <a:bodyPr wrap="square" rtlCol="0">
            <a:spAutoFit/>
          </a:bodyPr>
          <a:lstStyle/>
          <a:p>
            <a:r>
              <a:rPr lang="en-US" sz="1000" dirty="0"/>
              <a:t>Controlled Substance Monitoring Database (CSMD) and Prescription Safety Act: Frequently Asked Questions. </a:t>
            </a:r>
            <a:r>
              <a:rPr lang="en-US" sz="1000" dirty="0">
                <a:hlinkClick r:id="rId3"/>
              </a:rPr>
              <a:t>https://www.tn.gov/health/health-program-areas/health-professional-boards/csmd-board/csmd-board/faq.html</a:t>
            </a:r>
            <a:endParaRPr lang="en-US" sz="1000" dirty="0"/>
          </a:p>
        </p:txBody>
      </p:sp>
      <p:sp>
        <p:nvSpPr>
          <p:cNvPr id="11" name="Title 1">
            <a:extLst>
              <a:ext uri="{FF2B5EF4-FFF2-40B4-BE49-F238E27FC236}">
                <a16:creationId xmlns:a16="http://schemas.microsoft.com/office/drawing/2014/main" id="{246759E5-80F2-4D7F-A3D2-E7FFF0088710}"/>
              </a:ext>
            </a:extLst>
          </p:cNvPr>
          <p:cNvSpPr txBox="1">
            <a:spLocks/>
          </p:cNvSpPr>
          <p:nvPr/>
        </p:nvSpPr>
        <p:spPr>
          <a:xfrm>
            <a:off x="0" y="-43836"/>
            <a:ext cx="9144000" cy="1019325"/>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Tennessee CSMD Requirements</a:t>
            </a:r>
          </a:p>
        </p:txBody>
      </p:sp>
      <p:sp>
        <p:nvSpPr>
          <p:cNvPr id="2" name="Rectangle 1" descr="Downward trend">
            <a:extLst>
              <a:ext uri="{FF2B5EF4-FFF2-40B4-BE49-F238E27FC236}">
                <a16:creationId xmlns:a16="http://schemas.microsoft.com/office/drawing/2014/main" id="{3909A7F8-B90D-4031-B69C-8CFC3B94F62C}"/>
              </a:ext>
            </a:extLst>
          </p:cNvPr>
          <p:cNvSpPr/>
          <p:nvPr/>
        </p:nvSpPr>
        <p:spPr>
          <a:xfrm>
            <a:off x="8246329" y="116289"/>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391212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54E03B-00FA-4055-8CD7-A8505EF3AF7D}"/>
              </a:ext>
            </a:extLst>
          </p:cNvPr>
          <p:cNvSpPr txBox="1"/>
          <p:nvPr/>
        </p:nvSpPr>
        <p:spPr>
          <a:xfrm>
            <a:off x="0" y="6457891"/>
            <a:ext cx="9144000" cy="400110"/>
          </a:xfrm>
          <a:prstGeom prst="rect">
            <a:avLst/>
          </a:prstGeom>
          <a:noFill/>
        </p:spPr>
        <p:txBody>
          <a:bodyPr wrap="square" rtlCol="0">
            <a:spAutoFit/>
          </a:bodyPr>
          <a:lstStyle/>
          <a:p>
            <a:r>
              <a:rPr lang="en-US" sz="1000" dirty="0"/>
              <a:t>Controlled Substance Monitoring Database: 2020 Report to the 112</a:t>
            </a:r>
            <a:r>
              <a:rPr lang="en-US" sz="1000" baseline="30000" dirty="0"/>
              <a:t>th</a:t>
            </a:r>
            <a:r>
              <a:rPr lang="en-US" sz="1000" dirty="0"/>
              <a:t> Tennessee General Assembly. March 1, 2021. https://www.tn.gov/content/dam/tn/health/healthprofboards/csmd/2020_CSMD_Annual_Report.pdf</a:t>
            </a:r>
          </a:p>
        </p:txBody>
      </p:sp>
      <p:sp>
        <p:nvSpPr>
          <p:cNvPr id="11" name="Title 1">
            <a:extLst>
              <a:ext uri="{FF2B5EF4-FFF2-40B4-BE49-F238E27FC236}">
                <a16:creationId xmlns:a16="http://schemas.microsoft.com/office/drawing/2014/main" id="{246759E5-80F2-4D7F-A3D2-E7FFF0088710}"/>
              </a:ext>
            </a:extLst>
          </p:cNvPr>
          <p:cNvSpPr txBox="1">
            <a:spLocks/>
          </p:cNvSpPr>
          <p:nvPr/>
        </p:nvSpPr>
        <p:spPr>
          <a:xfrm>
            <a:off x="0" y="-43836"/>
            <a:ext cx="9144000" cy="1019325"/>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Number of CSMD Registrants</a:t>
            </a:r>
          </a:p>
        </p:txBody>
      </p:sp>
      <p:sp>
        <p:nvSpPr>
          <p:cNvPr id="2" name="Rectangle 1" descr="Downward trend">
            <a:extLst>
              <a:ext uri="{FF2B5EF4-FFF2-40B4-BE49-F238E27FC236}">
                <a16:creationId xmlns:a16="http://schemas.microsoft.com/office/drawing/2014/main" id="{E7271612-FF97-4BF3-8090-EBE499D5CB54}"/>
              </a:ext>
            </a:extLst>
          </p:cNvPr>
          <p:cNvSpPr/>
          <p:nvPr/>
        </p:nvSpPr>
        <p:spPr>
          <a:xfrm>
            <a:off x="8162247" y="116289"/>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8" name="Picture 7">
            <a:extLst>
              <a:ext uri="{FF2B5EF4-FFF2-40B4-BE49-F238E27FC236}">
                <a16:creationId xmlns:a16="http://schemas.microsoft.com/office/drawing/2014/main" id="{FC9219D7-E29B-471C-A300-92DDE89C294A}"/>
              </a:ext>
            </a:extLst>
          </p:cNvPr>
          <p:cNvPicPr>
            <a:picLocks noChangeAspect="1"/>
          </p:cNvPicPr>
          <p:nvPr/>
        </p:nvPicPr>
        <p:blipFill>
          <a:blip r:embed="rId5"/>
          <a:stretch>
            <a:fillRect/>
          </a:stretch>
        </p:blipFill>
        <p:spPr>
          <a:xfrm>
            <a:off x="26344" y="1424354"/>
            <a:ext cx="9038127" cy="4009291"/>
          </a:xfrm>
          <a:prstGeom prst="rect">
            <a:avLst/>
          </a:prstGeom>
        </p:spPr>
      </p:pic>
    </p:spTree>
    <p:extLst>
      <p:ext uri="{BB962C8B-B14F-4D97-AF65-F5344CB8AC3E}">
        <p14:creationId xmlns:p14="http://schemas.microsoft.com/office/powerpoint/2010/main" val="36606828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06D116-4699-470D-B770-113B90FF1C96}"/>
              </a:ext>
            </a:extLst>
          </p:cNvPr>
          <p:cNvSpPr txBox="1">
            <a:spLocks/>
          </p:cNvSpPr>
          <p:nvPr/>
        </p:nvSpPr>
        <p:spPr>
          <a:xfrm>
            <a:off x="0" y="-43836"/>
            <a:ext cx="9144000" cy="82160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Tennessee CSMD</a:t>
            </a:r>
          </a:p>
        </p:txBody>
      </p:sp>
      <p:sp>
        <p:nvSpPr>
          <p:cNvPr id="3" name="Rectangle 2" descr="Downward trend">
            <a:extLst>
              <a:ext uri="{FF2B5EF4-FFF2-40B4-BE49-F238E27FC236}">
                <a16:creationId xmlns:a16="http://schemas.microsoft.com/office/drawing/2014/main" id="{ED567699-DE99-4508-8B29-7C76DDAA1856}"/>
              </a:ext>
            </a:extLst>
          </p:cNvPr>
          <p:cNvSpPr/>
          <p:nvPr/>
        </p:nvSpPr>
        <p:spPr>
          <a:xfrm>
            <a:off x="8235819" y="-43836"/>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7" name="Picture 6">
            <a:extLst>
              <a:ext uri="{FF2B5EF4-FFF2-40B4-BE49-F238E27FC236}">
                <a16:creationId xmlns:a16="http://schemas.microsoft.com/office/drawing/2014/main" id="{49A62423-4EE8-4BF6-BFCE-A734049CBF48}"/>
              </a:ext>
            </a:extLst>
          </p:cNvPr>
          <p:cNvPicPr>
            <a:picLocks noChangeAspect="1"/>
          </p:cNvPicPr>
          <p:nvPr/>
        </p:nvPicPr>
        <p:blipFill>
          <a:blip r:embed="rId5"/>
          <a:stretch>
            <a:fillRect/>
          </a:stretch>
        </p:blipFill>
        <p:spPr>
          <a:xfrm>
            <a:off x="171686" y="777767"/>
            <a:ext cx="8812386" cy="5599398"/>
          </a:xfrm>
          <a:prstGeom prst="rect">
            <a:avLst/>
          </a:prstGeom>
        </p:spPr>
      </p:pic>
      <p:sp>
        <p:nvSpPr>
          <p:cNvPr id="8" name="TextBox 7">
            <a:extLst>
              <a:ext uri="{FF2B5EF4-FFF2-40B4-BE49-F238E27FC236}">
                <a16:creationId xmlns:a16="http://schemas.microsoft.com/office/drawing/2014/main" id="{21B479B7-BFA7-48DF-ABC0-703FAA82FD0F}"/>
              </a:ext>
            </a:extLst>
          </p:cNvPr>
          <p:cNvSpPr txBox="1"/>
          <p:nvPr/>
        </p:nvSpPr>
        <p:spPr>
          <a:xfrm>
            <a:off x="0" y="6457890"/>
            <a:ext cx="9144000" cy="400110"/>
          </a:xfrm>
          <a:prstGeom prst="rect">
            <a:avLst/>
          </a:prstGeom>
          <a:noFill/>
        </p:spPr>
        <p:txBody>
          <a:bodyPr wrap="square" rtlCol="0">
            <a:spAutoFit/>
          </a:bodyPr>
          <a:lstStyle/>
          <a:p>
            <a:r>
              <a:rPr lang="en-US" sz="1000" dirty="0"/>
              <a:t>Controlled Substance Monitoring Database: 2020 Report to the 112</a:t>
            </a:r>
            <a:r>
              <a:rPr lang="en-US" sz="1000" baseline="30000" dirty="0"/>
              <a:t>th</a:t>
            </a:r>
            <a:r>
              <a:rPr lang="en-US" sz="1000" dirty="0"/>
              <a:t> Tennessee General Assembly. March 1, 2021. https://www.tn.gov/content/dam/tn/health/healthprofboards/csmd/2020_CSMD_Annual_Report.pdf</a:t>
            </a:r>
          </a:p>
        </p:txBody>
      </p:sp>
    </p:spTree>
    <p:extLst>
      <p:ext uri="{BB962C8B-B14F-4D97-AF65-F5344CB8AC3E}">
        <p14:creationId xmlns:p14="http://schemas.microsoft.com/office/powerpoint/2010/main" val="1296089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5319"/>
            <a:ext cx="9144000" cy="4567367"/>
          </a:xfrm>
          <a:prstGeom prst="rect">
            <a:avLst/>
          </a:prstGeom>
        </p:spPr>
      </p:pic>
      <p:sp>
        <p:nvSpPr>
          <p:cNvPr id="4" name="Title 1">
            <a:extLst>
              <a:ext uri="{FF2B5EF4-FFF2-40B4-BE49-F238E27FC236}">
                <a16:creationId xmlns:a16="http://schemas.microsoft.com/office/drawing/2014/main" id="{821B1561-37F0-43F1-999F-07BED1770C97}"/>
              </a:ext>
            </a:extLst>
          </p:cNvPr>
          <p:cNvSpPr txBox="1">
            <a:spLocks/>
          </p:cNvSpPr>
          <p:nvPr/>
        </p:nvSpPr>
        <p:spPr>
          <a:xfrm>
            <a:off x="0" y="3"/>
            <a:ext cx="9144000" cy="1019325"/>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Practitioner Self Lookup</a:t>
            </a:r>
          </a:p>
        </p:txBody>
      </p:sp>
      <p:sp>
        <p:nvSpPr>
          <p:cNvPr id="5" name="TextBox 4">
            <a:extLst>
              <a:ext uri="{FF2B5EF4-FFF2-40B4-BE49-F238E27FC236}">
                <a16:creationId xmlns:a16="http://schemas.microsoft.com/office/drawing/2014/main" id="{EF1D6DBB-379D-4460-80F0-139DB89F70CD}"/>
              </a:ext>
            </a:extLst>
          </p:cNvPr>
          <p:cNvSpPr txBox="1"/>
          <p:nvPr/>
        </p:nvSpPr>
        <p:spPr>
          <a:xfrm>
            <a:off x="1792224" y="6550225"/>
            <a:ext cx="7077456" cy="307777"/>
          </a:xfrm>
          <a:prstGeom prst="rect">
            <a:avLst/>
          </a:prstGeom>
          <a:noFill/>
        </p:spPr>
        <p:txBody>
          <a:bodyPr wrap="square" rtlCol="0">
            <a:spAutoFit/>
          </a:bodyPr>
          <a:lstStyle/>
          <a:p>
            <a:r>
              <a:rPr lang="en-US" sz="1400" dirty="0"/>
              <a:t>Slide courtesy of Dr. Todd Bess, Tennessee Controlled Substance Monitoring Database.</a:t>
            </a:r>
          </a:p>
        </p:txBody>
      </p:sp>
      <p:sp>
        <p:nvSpPr>
          <p:cNvPr id="2" name="Rectangle 1" descr="Downward trend">
            <a:extLst>
              <a:ext uri="{FF2B5EF4-FFF2-40B4-BE49-F238E27FC236}">
                <a16:creationId xmlns:a16="http://schemas.microsoft.com/office/drawing/2014/main" id="{54FE10F3-C8AA-4DAA-93E9-7E0B078AF236}"/>
              </a:ext>
            </a:extLst>
          </p:cNvPr>
          <p:cNvSpPr/>
          <p:nvPr/>
        </p:nvSpPr>
        <p:spPr>
          <a:xfrm>
            <a:off x="8204288" y="16012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1152998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69"/>
          <a:stretch/>
        </p:blipFill>
        <p:spPr>
          <a:xfrm>
            <a:off x="30678" y="1104901"/>
            <a:ext cx="9113323" cy="5143500"/>
          </a:xfrm>
          <a:prstGeom prst="rect">
            <a:avLst/>
          </a:prstGeom>
        </p:spPr>
      </p:pic>
      <p:sp>
        <p:nvSpPr>
          <p:cNvPr id="4" name="Title 1">
            <a:extLst>
              <a:ext uri="{FF2B5EF4-FFF2-40B4-BE49-F238E27FC236}">
                <a16:creationId xmlns:a16="http://schemas.microsoft.com/office/drawing/2014/main" id="{FBBE4026-9226-43F6-9196-B3353790B817}"/>
              </a:ext>
            </a:extLst>
          </p:cNvPr>
          <p:cNvSpPr txBox="1">
            <a:spLocks/>
          </p:cNvSpPr>
          <p:nvPr/>
        </p:nvSpPr>
        <p:spPr>
          <a:xfrm>
            <a:off x="0" y="1"/>
            <a:ext cx="9144000" cy="11049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mn-lt"/>
              </a:rPr>
              <a:t>Practitioner Self Lookup with Option for APRN/PA</a:t>
            </a:r>
          </a:p>
        </p:txBody>
      </p:sp>
      <p:sp>
        <p:nvSpPr>
          <p:cNvPr id="5" name="TextBox 4">
            <a:extLst>
              <a:ext uri="{FF2B5EF4-FFF2-40B4-BE49-F238E27FC236}">
                <a16:creationId xmlns:a16="http://schemas.microsoft.com/office/drawing/2014/main" id="{44F42677-4D95-4B57-9905-2A754CCA729F}"/>
              </a:ext>
            </a:extLst>
          </p:cNvPr>
          <p:cNvSpPr txBox="1"/>
          <p:nvPr/>
        </p:nvSpPr>
        <p:spPr>
          <a:xfrm>
            <a:off x="1792224" y="6550225"/>
            <a:ext cx="7077456" cy="307777"/>
          </a:xfrm>
          <a:prstGeom prst="rect">
            <a:avLst/>
          </a:prstGeom>
          <a:noFill/>
        </p:spPr>
        <p:txBody>
          <a:bodyPr wrap="square" rtlCol="0">
            <a:spAutoFit/>
          </a:bodyPr>
          <a:lstStyle/>
          <a:p>
            <a:r>
              <a:rPr lang="en-US" sz="1400" dirty="0"/>
              <a:t>Slide courtesy of Dr. Todd Bess, Tennessee Controlled Substance Monitoring Database.</a:t>
            </a:r>
          </a:p>
        </p:txBody>
      </p:sp>
      <p:sp>
        <p:nvSpPr>
          <p:cNvPr id="2" name="Rectangle 1" descr="Downward trend">
            <a:extLst>
              <a:ext uri="{FF2B5EF4-FFF2-40B4-BE49-F238E27FC236}">
                <a16:creationId xmlns:a16="http://schemas.microsoft.com/office/drawing/2014/main" id="{70D365AA-E4A0-40B1-88CC-3E00B123CC7C}"/>
              </a:ext>
            </a:extLst>
          </p:cNvPr>
          <p:cNvSpPr/>
          <p:nvPr/>
        </p:nvSpPr>
        <p:spPr>
          <a:xfrm>
            <a:off x="8319901" y="254913"/>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189729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9457"/>
          <a:stretch/>
        </p:blipFill>
        <p:spPr bwMode="auto">
          <a:xfrm>
            <a:off x="621894" y="1219202"/>
            <a:ext cx="8217307" cy="442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1C4D5AA0-2CDD-440E-B317-42F41125FB65}"/>
              </a:ext>
            </a:extLst>
          </p:cNvPr>
          <p:cNvSpPr txBox="1">
            <a:spLocks/>
          </p:cNvSpPr>
          <p:nvPr/>
        </p:nvSpPr>
        <p:spPr>
          <a:xfrm>
            <a:off x="0" y="1"/>
            <a:ext cx="9144000" cy="11049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Practitioner vs. Peer Report</a:t>
            </a:r>
          </a:p>
        </p:txBody>
      </p:sp>
      <p:sp>
        <p:nvSpPr>
          <p:cNvPr id="5" name="TextBox 4">
            <a:extLst>
              <a:ext uri="{FF2B5EF4-FFF2-40B4-BE49-F238E27FC236}">
                <a16:creationId xmlns:a16="http://schemas.microsoft.com/office/drawing/2014/main" id="{5B9F40B6-C419-448C-977F-F5CB0D0237DA}"/>
              </a:ext>
            </a:extLst>
          </p:cNvPr>
          <p:cNvSpPr txBox="1"/>
          <p:nvPr/>
        </p:nvSpPr>
        <p:spPr>
          <a:xfrm>
            <a:off x="1792224" y="6550225"/>
            <a:ext cx="7077456" cy="307777"/>
          </a:xfrm>
          <a:prstGeom prst="rect">
            <a:avLst/>
          </a:prstGeom>
          <a:noFill/>
        </p:spPr>
        <p:txBody>
          <a:bodyPr wrap="square" rtlCol="0">
            <a:spAutoFit/>
          </a:bodyPr>
          <a:lstStyle/>
          <a:p>
            <a:r>
              <a:rPr lang="en-US" sz="1400" dirty="0"/>
              <a:t>Slide courtesy of Dr. Todd Bess, Tennessee Controlled Substance Monitoring Database.</a:t>
            </a:r>
          </a:p>
        </p:txBody>
      </p:sp>
      <p:sp>
        <p:nvSpPr>
          <p:cNvPr id="2" name="Rectangle 1" descr="Downward trend">
            <a:extLst>
              <a:ext uri="{FF2B5EF4-FFF2-40B4-BE49-F238E27FC236}">
                <a16:creationId xmlns:a16="http://schemas.microsoft.com/office/drawing/2014/main" id="{45A846D6-DB82-4759-AFC1-CAA3D07F2E35}"/>
              </a:ext>
            </a:extLst>
          </p:cNvPr>
          <p:cNvSpPr/>
          <p:nvPr/>
        </p:nvSpPr>
        <p:spPr>
          <a:xfrm>
            <a:off x="8121429" y="202913"/>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86744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4D5AA0-2CDD-440E-B317-42F41125FB65}"/>
              </a:ext>
            </a:extLst>
          </p:cNvPr>
          <p:cNvSpPr txBox="1">
            <a:spLocks/>
          </p:cNvSpPr>
          <p:nvPr/>
        </p:nvSpPr>
        <p:spPr>
          <a:xfrm>
            <a:off x="-1" y="1"/>
            <a:ext cx="9144000" cy="11049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CSMD Multi-State Lookup</a:t>
            </a:r>
          </a:p>
        </p:txBody>
      </p:sp>
      <p:sp>
        <p:nvSpPr>
          <p:cNvPr id="6" name="TextBox 5">
            <a:extLst>
              <a:ext uri="{FF2B5EF4-FFF2-40B4-BE49-F238E27FC236}">
                <a16:creationId xmlns:a16="http://schemas.microsoft.com/office/drawing/2014/main" id="{A3CCB368-9877-4A1F-B02A-F73F2C338E78}"/>
              </a:ext>
            </a:extLst>
          </p:cNvPr>
          <p:cNvSpPr txBox="1"/>
          <p:nvPr/>
        </p:nvSpPr>
        <p:spPr>
          <a:xfrm>
            <a:off x="1792224" y="6550226"/>
            <a:ext cx="7077456" cy="307777"/>
          </a:xfrm>
          <a:prstGeom prst="rect">
            <a:avLst/>
          </a:prstGeom>
          <a:noFill/>
        </p:spPr>
        <p:txBody>
          <a:bodyPr wrap="square" rtlCol="0">
            <a:spAutoFit/>
          </a:bodyPr>
          <a:lstStyle/>
          <a:p>
            <a:r>
              <a:rPr lang="en-US" sz="1100" dirty="0"/>
              <a:t>Slide courtesy of Dr. Todd Bess, Tennessee Controlled Substance Monitoring Database</a:t>
            </a:r>
            <a:r>
              <a:rPr lang="en-US" sz="1400" dirty="0"/>
              <a:t>.</a:t>
            </a:r>
          </a:p>
        </p:txBody>
      </p:sp>
      <p:sp>
        <p:nvSpPr>
          <p:cNvPr id="5" name="Rectangle 4" descr="Downward trend">
            <a:extLst>
              <a:ext uri="{FF2B5EF4-FFF2-40B4-BE49-F238E27FC236}">
                <a16:creationId xmlns:a16="http://schemas.microsoft.com/office/drawing/2014/main" id="{64B49EC0-A3A2-43A7-A5FB-1E389BF99D7E}"/>
              </a:ext>
            </a:extLst>
          </p:cNvPr>
          <p:cNvSpPr/>
          <p:nvPr/>
        </p:nvSpPr>
        <p:spPr>
          <a:xfrm>
            <a:off x="8267349" y="20291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9" name="Picture 8">
            <a:extLst>
              <a:ext uri="{FF2B5EF4-FFF2-40B4-BE49-F238E27FC236}">
                <a16:creationId xmlns:a16="http://schemas.microsoft.com/office/drawing/2014/main" id="{D7451851-BF2B-4B16-8FE9-03C63ECB7F11}"/>
              </a:ext>
            </a:extLst>
          </p:cNvPr>
          <p:cNvPicPr>
            <a:picLocks noChangeAspect="1"/>
          </p:cNvPicPr>
          <p:nvPr/>
        </p:nvPicPr>
        <p:blipFill>
          <a:blip r:embed="rId5"/>
          <a:stretch>
            <a:fillRect/>
          </a:stretch>
        </p:blipFill>
        <p:spPr>
          <a:xfrm>
            <a:off x="240632" y="1104901"/>
            <a:ext cx="8774970" cy="4425835"/>
          </a:xfrm>
          <a:prstGeom prst="rect">
            <a:avLst/>
          </a:prstGeom>
        </p:spPr>
      </p:pic>
      <p:sp>
        <p:nvSpPr>
          <p:cNvPr id="11" name="Rectangle 10">
            <a:extLst>
              <a:ext uri="{FF2B5EF4-FFF2-40B4-BE49-F238E27FC236}">
                <a16:creationId xmlns:a16="http://schemas.microsoft.com/office/drawing/2014/main" id="{EC148E2A-F4E9-4C3C-87A5-6FE807353CE5}"/>
              </a:ext>
            </a:extLst>
          </p:cNvPr>
          <p:cNvSpPr/>
          <p:nvPr/>
        </p:nvSpPr>
        <p:spPr>
          <a:xfrm>
            <a:off x="4202971" y="3272589"/>
            <a:ext cx="962527" cy="4451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F478DB-7916-4773-B99C-9BAB706E09E1}"/>
              </a:ext>
            </a:extLst>
          </p:cNvPr>
          <p:cNvSpPr/>
          <p:nvPr/>
        </p:nvSpPr>
        <p:spPr>
          <a:xfrm>
            <a:off x="7435455" y="3272589"/>
            <a:ext cx="1179156" cy="4451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38E74-668F-4DC8-8C17-68F459734DA1}"/>
              </a:ext>
            </a:extLst>
          </p:cNvPr>
          <p:cNvSpPr/>
          <p:nvPr/>
        </p:nvSpPr>
        <p:spPr>
          <a:xfrm>
            <a:off x="2225781" y="3717758"/>
            <a:ext cx="962527" cy="2546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38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90B9B-6A64-4480-88B3-979A3A838810}"/>
              </a:ext>
            </a:extLst>
          </p:cNvPr>
          <p:cNvPicPr>
            <a:picLocks noChangeAspect="1"/>
          </p:cNvPicPr>
          <p:nvPr/>
        </p:nvPicPr>
        <p:blipFill>
          <a:blip r:embed="rId2"/>
          <a:stretch>
            <a:fillRect/>
          </a:stretch>
        </p:blipFill>
        <p:spPr>
          <a:xfrm>
            <a:off x="1379568" y="1060262"/>
            <a:ext cx="6384863" cy="5534158"/>
          </a:xfrm>
          <a:prstGeom prst="rect">
            <a:avLst/>
          </a:prstGeom>
        </p:spPr>
      </p:pic>
      <p:sp>
        <p:nvSpPr>
          <p:cNvPr id="8" name="Title 1">
            <a:extLst>
              <a:ext uri="{FF2B5EF4-FFF2-40B4-BE49-F238E27FC236}">
                <a16:creationId xmlns:a16="http://schemas.microsoft.com/office/drawing/2014/main" id="{74F88BFC-A291-4ADB-A79A-B6791EFF3E0F}"/>
              </a:ext>
            </a:extLst>
          </p:cNvPr>
          <p:cNvSpPr txBox="1">
            <a:spLocks/>
          </p:cNvSpPr>
          <p:nvPr/>
        </p:nvSpPr>
        <p:spPr>
          <a:xfrm>
            <a:off x="0" y="2"/>
            <a:ext cx="9144000" cy="1060260"/>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Some  History…</a:t>
            </a:r>
          </a:p>
        </p:txBody>
      </p:sp>
      <p:sp>
        <p:nvSpPr>
          <p:cNvPr id="9" name="TextBox 8">
            <a:extLst>
              <a:ext uri="{FF2B5EF4-FFF2-40B4-BE49-F238E27FC236}">
                <a16:creationId xmlns:a16="http://schemas.microsoft.com/office/drawing/2014/main" id="{0020DA9E-DF09-42ED-92B1-676D65EFE5E5}"/>
              </a:ext>
            </a:extLst>
          </p:cNvPr>
          <p:cNvSpPr txBox="1"/>
          <p:nvPr/>
        </p:nvSpPr>
        <p:spPr>
          <a:xfrm>
            <a:off x="1717430" y="6440531"/>
            <a:ext cx="5709138" cy="307777"/>
          </a:xfrm>
          <a:prstGeom prst="rect">
            <a:avLst/>
          </a:prstGeom>
          <a:noFill/>
        </p:spPr>
        <p:txBody>
          <a:bodyPr wrap="square" rtlCol="0">
            <a:spAutoFit/>
          </a:bodyPr>
          <a:lstStyle/>
          <a:p>
            <a:r>
              <a:rPr lang="en-US" sz="1400" dirty="0">
                <a:hlinkClick r:id="rId3"/>
              </a:rPr>
              <a:t>https://www.nejm.org/doi/pdf/10.1056/NEJMc1700150?articleTools=true</a:t>
            </a:r>
            <a:endParaRPr lang="en-US" sz="1400" dirty="0"/>
          </a:p>
        </p:txBody>
      </p:sp>
      <p:sp>
        <p:nvSpPr>
          <p:cNvPr id="5" name="Rectangle 4" descr="Hill scene">
            <a:extLst>
              <a:ext uri="{FF2B5EF4-FFF2-40B4-BE49-F238E27FC236}">
                <a16:creationId xmlns:a16="http://schemas.microsoft.com/office/drawing/2014/main" id="{409C1FD6-2196-4FE7-A9ED-E429C33C1DD3}"/>
              </a:ext>
            </a:extLst>
          </p:cNvPr>
          <p:cNvSpPr/>
          <p:nvPr/>
        </p:nvSpPr>
        <p:spPr>
          <a:xfrm>
            <a:off x="8370979" y="343161"/>
            <a:ext cx="496695" cy="50664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8219621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51170C-FEC6-4598-9104-7B4E95A4210F}"/>
              </a:ext>
            </a:extLst>
          </p:cNvPr>
          <p:cNvGrpSpPr/>
          <p:nvPr/>
        </p:nvGrpSpPr>
        <p:grpSpPr>
          <a:xfrm>
            <a:off x="3413572" y="4474259"/>
            <a:ext cx="2316859" cy="2300868"/>
            <a:chOff x="6699032" y="187640"/>
            <a:chExt cx="2628146" cy="2608289"/>
          </a:xfrm>
        </p:grpSpPr>
        <p:sp>
          <p:nvSpPr>
            <p:cNvPr id="5" name="Rounded Rectangle 15">
              <a:extLst>
                <a:ext uri="{FF2B5EF4-FFF2-40B4-BE49-F238E27FC236}">
                  <a16:creationId xmlns:a16="http://schemas.microsoft.com/office/drawing/2014/main" id="{3EC1801A-B165-42E8-A7DC-E493C24A1E1E}"/>
                </a:ext>
              </a:extLst>
            </p:cNvPr>
            <p:cNvSpPr/>
            <p:nvPr/>
          </p:nvSpPr>
          <p:spPr>
            <a:xfrm>
              <a:off x="6699032" y="187640"/>
              <a:ext cx="2628146" cy="2608289"/>
            </a:xfrm>
            <a:prstGeom prst="round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dirty="0"/>
            </a:p>
          </p:txBody>
        </p:sp>
        <p:sp>
          <p:nvSpPr>
            <p:cNvPr id="6" name="TextBox 5">
              <a:extLst>
                <a:ext uri="{FF2B5EF4-FFF2-40B4-BE49-F238E27FC236}">
                  <a16:creationId xmlns:a16="http://schemas.microsoft.com/office/drawing/2014/main" id="{8E7FF7E7-7584-4BCD-BE42-1F2DE2EB30E3}"/>
                </a:ext>
              </a:extLst>
            </p:cNvPr>
            <p:cNvSpPr txBox="1"/>
            <p:nvPr/>
          </p:nvSpPr>
          <p:spPr>
            <a:xfrm>
              <a:off x="7288985" y="214340"/>
              <a:ext cx="1536893" cy="593128"/>
            </a:xfrm>
            <a:prstGeom prst="rect">
              <a:avLst/>
            </a:prstGeom>
            <a:noFill/>
          </p:spPr>
          <p:txBody>
            <a:bodyPr wrap="none" rtlCol="0">
              <a:spAutoFit/>
            </a:bodyPr>
            <a:lstStyle/>
            <a:p>
              <a:pPr algn="ctr"/>
              <a:r>
                <a:rPr lang="en-US" sz="2800" dirty="0">
                  <a:solidFill>
                    <a:srgbClr val="FF0000"/>
                  </a:solidFill>
                  <a:latin typeface="Arial Rounded MT Bold" panose="020F0704030504030204" pitchFamily="34" charset="77"/>
                </a:rPr>
                <a:t>MOUD</a:t>
              </a:r>
              <a:r>
                <a:rPr lang="en-US" sz="1500" dirty="0">
                  <a:solidFill>
                    <a:srgbClr val="F1533B"/>
                  </a:solidFill>
                  <a:latin typeface="Arial Rounded MT Bold" panose="020F0704030504030204" pitchFamily="34" charset="77"/>
                </a:rPr>
                <a:t> </a:t>
              </a:r>
            </a:p>
          </p:txBody>
        </p:sp>
        <p:pic>
          <p:nvPicPr>
            <p:cNvPr id="7" name="Picture 6">
              <a:extLst>
                <a:ext uri="{FF2B5EF4-FFF2-40B4-BE49-F238E27FC236}">
                  <a16:creationId xmlns:a16="http://schemas.microsoft.com/office/drawing/2014/main" id="{93839F78-E294-437E-AC50-45D96C705868}"/>
                </a:ext>
              </a:extLst>
            </p:cNvPr>
            <p:cNvPicPr>
              <a:picLocks noChangeAspect="1"/>
            </p:cNvPicPr>
            <p:nvPr/>
          </p:nvPicPr>
          <p:blipFill rotWithShape="1">
            <a:blip r:embed="rId3"/>
            <a:srcRect l="21741" t="15331" r="19662" b="15728"/>
            <a:stretch/>
          </p:blipFill>
          <p:spPr>
            <a:xfrm>
              <a:off x="7217487" y="753362"/>
              <a:ext cx="1649909" cy="1941147"/>
            </a:xfrm>
            <a:prstGeom prst="rect">
              <a:avLst/>
            </a:prstGeom>
          </p:spPr>
        </p:pic>
      </p:grpSp>
      <p:sp>
        <p:nvSpPr>
          <p:cNvPr id="9" name="Title 1">
            <a:extLst>
              <a:ext uri="{FF2B5EF4-FFF2-40B4-BE49-F238E27FC236}">
                <a16:creationId xmlns:a16="http://schemas.microsoft.com/office/drawing/2014/main" id="{9A6DA94C-CF5B-45A1-B662-7F4805A38669}"/>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Medication for Opioid Use Disorder</a:t>
            </a:r>
          </a:p>
        </p:txBody>
      </p:sp>
      <p:sp>
        <p:nvSpPr>
          <p:cNvPr id="10" name="Content Placeholder 9">
            <a:extLst>
              <a:ext uri="{FF2B5EF4-FFF2-40B4-BE49-F238E27FC236}">
                <a16:creationId xmlns:a16="http://schemas.microsoft.com/office/drawing/2014/main" id="{208B7349-D703-46A9-93E5-7AB0CD797F17}"/>
              </a:ext>
            </a:extLst>
          </p:cNvPr>
          <p:cNvSpPr>
            <a:spLocks noGrp="1"/>
          </p:cNvSpPr>
          <p:nvPr>
            <p:ph idx="1"/>
          </p:nvPr>
        </p:nvSpPr>
        <p:spPr/>
        <p:txBody>
          <a:bodyPr/>
          <a:lstStyle/>
          <a:p>
            <a:r>
              <a:rPr lang="en-US" dirty="0"/>
              <a:t>Previously known as Medication Assisted Treatment (MAT)</a:t>
            </a:r>
          </a:p>
          <a:p>
            <a:r>
              <a:rPr lang="en-US" dirty="0"/>
              <a:t>SAMHSA now recommends to replace MAT with MOUD</a:t>
            </a:r>
          </a:p>
          <a:p>
            <a:r>
              <a:rPr lang="en-US" dirty="0"/>
              <a:t>Buprenorphine (+/- naloxone), methadone, naltrexone</a:t>
            </a:r>
          </a:p>
        </p:txBody>
      </p:sp>
      <p:sp>
        <p:nvSpPr>
          <p:cNvPr id="12" name="Rectangle 11" descr="Downward trend">
            <a:extLst>
              <a:ext uri="{FF2B5EF4-FFF2-40B4-BE49-F238E27FC236}">
                <a16:creationId xmlns:a16="http://schemas.microsoft.com/office/drawing/2014/main" id="{02289438-A196-4350-BCE0-20CF32577949}"/>
              </a:ext>
            </a:extLst>
          </p:cNvPr>
          <p:cNvSpPr/>
          <p:nvPr/>
        </p:nvSpPr>
        <p:spPr>
          <a:xfrm>
            <a:off x="8267349"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39716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12A5A-340F-4297-A722-CC0533F1C34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230124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5B654E32-C687-4207-A661-24CC8C321453}"/>
              </a:ext>
            </a:extLst>
          </p:cNvPr>
          <p:cNvSpPr>
            <a:spLocks noGrp="1" noChangeArrowheads="1"/>
          </p:cNvSpPr>
          <p:nvPr>
            <p:ph idx="1"/>
          </p:nvPr>
        </p:nvSpPr>
        <p:spPr>
          <a:xfrm>
            <a:off x="457200" y="1470803"/>
            <a:ext cx="8458200" cy="5158596"/>
          </a:xfrm>
        </p:spPr>
        <p:txBody>
          <a:bodyPr>
            <a:normAutofit/>
          </a:bodyPr>
          <a:lstStyle/>
          <a:p>
            <a:pPr eaLnBrk="1" hangingPunct="1"/>
            <a:r>
              <a:rPr lang="en-US" altLang="en-US" dirty="0"/>
              <a:t>Enacted in 2000 with intent of allowing addicts to be treated for addiction in office-based settings (outside of OTPs)</a:t>
            </a:r>
          </a:p>
          <a:p>
            <a:pPr eaLnBrk="1" hangingPunct="1"/>
            <a:r>
              <a:rPr lang="en-US" altLang="en-US" dirty="0"/>
              <a:t>Only permitted drugs are buprenorphine SL and buprenorphine-naloxone tablets/films</a:t>
            </a:r>
          </a:p>
          <a:p>
            <a:pPr eaLnBrk="1" hangingPunct="1"/>
            <a:r>
              <a:rPr lang="en-US" altLang="en-US" dirty="0"/>
              <a:t>Treatment must be by a </a:t>
            </a:r>
            <a:r>
              <a:rPr lang="en-US" altLang="ja-JP" dirty="0"/>
              <a:t>“qualifying physician”</a:t>
            </a:r>
          </a:p>
          <a:p>
            <a:pPr eaLnBrk="1" hangingPunct="1"/>
            <a:r>
              <a:rPr lang="en-US" altLang="en-US" dirty="0"/>
              <a:t>Qualifying physician may not treat more than 100 patients and must obtain special DEA number</a:t>
            </a:r>
          </a:p>
          <a:p>
            <a:pPr lvl="1"/>
            <a:r>
              <a:rPr lang="en-US" altLang="en-US" dirty="0"/>
              <a:t>CARA 2016 increased the number of patients</a:t>
            </a:r>
          </a:p>
          <a:p>
            <a:r>
              <a:rPr lang="en-US" dirty="0"/>
              <a:t>Special DEA Identification number (DATA 2000 Waiver ID or “X” number)</a:t>
            </a:r>
            <a:endParaRPr lang="en-US" altLang="en-US" dirty="0"/>
          </a:p>
        </p:txBody>
      </p:sp>
      <p:sp>
        <p:nvSpPr>
          <p:cNvPr id="4" name="Title 1">
            <a:extLst>
              <a:ext uri="{FF2B5EF4-FFF2-40B4-BE49-F238E27FC236}">
                <a16:creationId xmlns:a16="http://schemas.microsoft.com/office/drawing/2014/main" id="{1FA66DAD-13C4-403E-87CB-0D6C493F197D}"/>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Drug Addiction Treatment Act (DATA)</a:t>
            </a:r>
          </a:p>
        </p:txBody>
      </p:sp>
      <p:sp>
        <p:nvSpPr>
          <p:cNvPr id="2" name="TextBox 1">
            <a:extLst>
              <a:ext uri="{FF2B5EF4-FFF2-40B4-BE49-F238E27FC236}">
                <a16:creationId xmlns:a16="http://schemas.microsoft.com/office/drawing/2014/main" id="{471A434A-56FD-420C-B888-D63C88DDDB8E}"/>
              </a:ext>
            </a:extLst>
          </p:cNvPr>
          <p:cNvSpPr txBox="1"/>
          <p:nvPr/>
        </p:nvSpPr>
        <p:spPr>
          <a:xfrm>
            <a:off x="1" y="6509526"/>
            <a:ext cx="8999035" cy="276999"/>
          </a:xfrm>
          <a:prstGeom prst="rect">
            <a:avLst/>
          </a:prstGeom>
          <a:noFill/>
        </p:spPr>
        <p:txBody>
          <a:bodyPr wrap="square" rtlCol="0">
            <a:spAutoFit/>
          </a:bodyPr>
          <a:lstStyle/>
          <a:p>
            <a:r>
              <a:rPr lang="en-US" sz="1200" dirty="0"/>
              <a:t>DEA Requirements for DATA Waived Physicians. </a:t>
            </a:r>
            <a:r>
              <a:rPr lang="en-US" sz="1200" dirty="0">
                <a:hlinkClick r:id="rId3"/>
              </a:rPr>
              <a:t>https://www.deadiversion.usdoj.gov/pubs/docs/dwp_buprenorphine.htm</a:t>
            </a:r>
            <a:endParaRPr lang="en-US" sz="1200" dirty="0"/>
          </a:p>
        </p:txBody>
      </p:sp>
      <p:sp>
        <p:nvSpPr>
          <p:cNvPr id="3" name="Rectangle 2" descr="Downward trend">
            <a:extLst>
              <a:ext uri="{FF2B5EF4-FFF2-40B4-BE49-F238E27FC236}">
                <a16:creationId xmlns:a16="http://schemas.microsoft.com/office/drawing/2014/main" id="{529827A1-2744-4A1F-9AA6-AF8DC6DFF86D}"/>
              </a:ext>
            </a:extLst>
          </p:cNvPr>
          <p:cNvSpPr/>
          <p:nvPr/>
        </p:nvSpPr>
        <p:spPr>
          <a:xfrm>
            <a:off x="8250784"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AD0C23-CFEC-44EC-8590-17ADCE8BB22F}"/>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Number of Prescriptions TN: Buprenorphine</a:t>
            </a:r>
          </a:p>
        </p:txBody>
      </p:sp>
      <p:sp>
        <p:nvSpPr>
          <p:cNvPr id="3" name="Rectangle 2" descr="Downward trend">
            <a:extLst>
              <a:ext uri="{FF2B5EF4-FFF2-40B4-BE49-F238E27FC236}">
                <a16:creationId xmlns:a16="http://schemas.microsoft.com/office/drawing/2014/main" id="{FEF080D1-79EF-47EE-9A9A-B646D751C56C}"/>
              </a:ext>
            </a:extLst>
          </p:cNvPr>
          <p:cNvSpPr/>
          <p:nvPr/>
        </p:nvSpPr>
        <p:spPr>
          <a:xfrm>
            <a:off x="8267349"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5" name="Picture 4">
            <a:extLst>
              <a:ext uri="{FF2B5EF4-FFF2-40B4-BE49-F238E27FC236}">
                <a16:creationId xmlns:a16="http://schemas.microsoft.com/office/drawing/2014/main" id="{12B9E7DD-8E73-4FD7-BAE8-430F6015F49E}"/>
              </a:ext>
            </a:extLst>
          </p:cNvPr>
          <p:cNvPicPr>
            <a:picLocks noChangeAspect="1"/>
          </p:cNvPicPr>
          <p:nvPr/>
        </p:nvPicPr>
        <p:blipFill>
          <a:blip r:embed="rId5"/>
          <a:stretch>
            <a:fillRect/>
          </a:stretch>
        </p:blipFill>
        <p:spPr>
          <a:xfrm>
            <a:off x="150125" y="1453983"/>
            <a:ext cx="8570793" cy="4747974"/>
          </a:xfrm>
          <a:prstGeom prst="rect">
            <a:avLst/>
          </a:prstGeom>
        </p:spPr>
      </p:pic>
      <p:sp>
        <p:nvSpPr>
          <p:cNvPr id="7" name="TextBox 6">
            <a:extLst>
              <a:ext uri="{FF2B5EF4-FFF2-40B4-BE49-F238E27FC236}">
                <a16:creationId xmlns:a16="http://schemas.microsoft.com/office/drawing/2014/main" id="{E35A1C25-20D0-4EDF-BA08-7A1A60E05542}"/>
              </a:ext>
            </a:extLst>
          </p:cNvPr>
          <p:cNvSpPr txBox="1"/>
          <p:nvPr/>
        </p:nvSpPr>
        <p:spPr>
          <a:xfrm>
            <a:off x="150124" y="6283145"/>
            <a:ext cx="8721159" cy="523220"/>
          </a:xfrm>
          <a:prstGeom prst="rect">
            <a:avLst/>
          </a:prstGeom>
          <a:noFill/>
        </p:spPr>
        <p:txBody>
          <a:bodyPr wrap="square" rtlCol="0">
            <a:spAutoFit/>
          </a:bodyPr>
          <a:lstStyle/>
          <a:p>
            <a:r>
              <a:rPr lang="en-US" sz="1400" dirty="0"/>
              <a:t>2020 Buprenorphine Report. Office of Informatics and Analytics. Tennessee Department of Health, Nashville, TN. November, 2020.</a:t>
            </a:r>
          </a:p>
        </p:txBody>
      </p:sp>
    </p:spTree>
    <p:extLst>
      <p:ext uri="{BB962C8B-B14F-4D97-AF65-F5344CB8AC3E}">
        <p14:creationId xmlns:p14="http://schemas.microsoft.com/office/powerpoint/2010/main" val="2724506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1B3B7-C305-4303-AEAA-B4703480B209}"/>
              </a:ext>
            </a:extLst>
          </p:cNvPr>
          <p:cNvPicPr>
            <a:picLocks noChangeAspect="1"/>
          </p:cNvPicPr>
          <p:nvPr/>
        </p:nvPicPr>
        <p:blipFill>
          <a:blip r:embed="rId3"/>
          <a:stretch>
            <a:fillRect/>
          </a:stretch>
        </p:blipFill>
        <p:spPr>
          <a:xfrm>
            <a:off x="272717" y="1450883"/>
            <a:ext cx="8277725" cy="4832262"/>
          </a:xfrm>
          <a:prstGeom prst="rect">
            <a:avLst/>
          </a:prstGeom>
        </p:spPr>
      </p:pic>
      <p:sp>
        <p:nvSpPr>
          <p:cNvPr id="6" name="Title 1">
            <a:extLst>
              <a:ext uri="{FF2B5EF4-FFF2-40B4-BE49-F238E27FC236}">
                <a16:creationId xmlns:a16="http://schemas.microsoft.com/office/drawing/2014/main" id="{58B1F123-572F-4C09-8E2D-39F034B68685}"/>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Number of Prescriptions TN: Buprenorphine</a:t>
            </a:r>
          </a:p>
        </p:txBody>
      </p:sp>
      <p:sp>
        <p:nvSpPr>
          <p:cNvPr id="7" name="Rectangle 6" descr="Downward trend">
            <a:extLst>
              <a:ext uri="{FF2B5EF4-FFF2-40B4-BE49-F238E27FC236}">
                <a16:creationId xmlns:a16="http://schemas.microsoft.com/office/drawing/2014/main" id="{2E529C8B-7332-4954-834A-5A7B7C185D3B}"/>
              </a:ext>
            </a:extLst>
          </p:cNvPr>
          <p:cNvSpPr/>
          <p:nvPr/>
        </p:nvSpPr>
        <p:spPr>
          <a:xfrm>
            <a:off x="8250784"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5136436C-66CA-410C-AD46-94B703E7D17C}"/>
              </a:ext>
            </a:extLst>
          </p:cNvPr>
          <p:cNvSpPr txBox="1"/>
          <p:nvPr/>
        </p:nvSpPr>
        <p:spPr>
          <a:xfrm>
            <a:off x="150124" y="6283145"/>
            <a:ext cx="8721159" cy="523220"/>
          </a:xfrm>
          <a:prstGeom prst="rect">
            <a:avLst/>
          </a:prstGeom>
          <a:noFill/>
        </p:spPr>
        <p:txBody>
          <a:bodyPr wrap="square" rtlCol="0">
            <a:spAutoFit/>
          </a:bodyPr>
          <a:lstStyle/>
          <a:p>
            <a:r>
              <a:rPr lang="en-US" sz="1400" dirty="0"/>
              <a:t>2020 Buprenorphine Report. Office of Informatics and Analytics. Tennessee Department of Health, Nashville, TN. November, 2020.</a:t>
            </a:r>
          </a:p>
        </p:txBody>
      </p:sp>
    </p:spTree>
    <p:extLst>
      <p:ext uri="{BB962C8B-B14F-4D97-AF65-F5344CB8AC3E}">
        <p14:creationId xmlns:p14="http://schemas.microsoft.com/office/powerpoint/2010/main" val="30799098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54DBF-45E2-42A4-B018-97017562F98C}"/>
              </a:ext>
            </a:extLst>
          </p:cNvPr>
          <p:cNvPicPr>
            <a:picLocks noChangeAspect="1"/>
          </p:cNvPicPr>
          <p:nvPr/>
        </p:nvPicPr>
        <p:blipFill>
          <a:blip r:embed="rId3"/>
          <a:stretch>
            <a:fillRect/>
          </a:stretch>
        </p:blipFill>
        <p:spPr>
          <a:xfrm>
            <a:off x="352926" y="1515728"/>
            <a:ext cx="8309811" cy="4772777"/>
          </a:xfrm>
          <a:prstGeom prst="rect">
            <a:avLst/>
          </a:prstGeom>
        </p:spPr>
      </p:pic>
      <p:sp>
        <p:nvSpPr>
          <p:cNvPr id="6" name="Title 1">
            <a:extLst>
              <a:ext uri="{FF2B5EF4-FFF2-40B4-BE49-F238E27FC236}">
                <a16:creationId xmlns:a16="http://schemas.microsoft.com/office/drawing/2014/main" id="{393FB2B1-0365-4BA3-8DA0-1D68C34F713E}"/>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Number of Prescriptions TN: Buprenorphine</a:t>
            </a:r>
          </a:p>
        </p:txBody>
      </p:sp>
      <p:sp>
        <p:nvSpPr>
          <p:cNvPr id="7" name="Rectangle 6" descr="Downward trend">
            <a:extLst>
              <a:ext uri="{FF2B5EF4-FFF2-40B4-BE49-F238E27FC236}">
                <a16:creationId xmlns:a16="http://schemas.microsoft.com/office/drawing/2014/main" id="{DE9C9301-2019-4E17-9993-D061C688F4C0}"/>
              </a:ext>
            </a:extLst>
          </p:cNvPr>
          <p:cNvSpPr/>
          <p:nvPr/>
        </p:nvSpPr>
        <p:spPr>
          <a:xfrm>
            <a:off x="8250784"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72029849-3522-4771-B0AE-A09EC70DAA00}"/>
              </a:ext>
            </a:extLst>
          </p:cNvPr>
          <p:cNvSpPr txBox="1"/>
          <p:nvPr/>
        </p:nvSpPr>
        <p:spPr>
          <a:xfrm>
            <a:off x="150124" y="6283145"/>
            <a:ext cx="8721159" cy="523220"/>
          </a:xfrm>
          <a:prstGeom prst="rect">
            <a:avLst/>
          </a:prstGeom>
          <a:noFill/>
        </p:spPr>
        <p:txBody>
          <a:bodyPr wrap="square" rtlCol="0">
            <a:spAutoFit/>
          </a:bodyPr>
          <a:lstStyle/>
          <a:p>
            <a:r>
              <a:rPr lang="en-US" sz="1400" dirty="0"/>
              <a:t>2020 Buprenorphine Report. Office of Informatics and Analytics. Tennessee Department of Health, Nashville, TN. November, 2020.</a:t>
            </a:r>
          </a:p>
        </p:txBody>
      </p:sp>
    </p:spTree>
    <p:extLst>
      <p:ext uri="{BB962C8B-B14F-4D97-AF65-F5344CB8AC3E}">
        <p14:creationId xmlns:p14="http://schemas.microsoft.com/office/powerpoint/2010/main" val="3826253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80E2A4-383D-4983-B54A-F07DDB853B4C}"/>
              </a:ext>
            </a:extLst>
          </p:cNvPr>
          <p:cNvPicPr>
            <a:picLocks noChangeAspect="1"/>
          </p:cNvPicPr>
          <p:nvPr/>
        </p:nvPicPr>
        <p:blipFill>
          <a:blip r:embed="rId3"/>
          <a:stretch>
            <a:fillRect/>
          </a:stretch>
        </p:blipFill>
        <p:spPr>
          <a:xfrm>
            <a:off x="384837" y="1700964"/>
            <a:ext cx="8374326" cy="3456071"/>
          </a:xfrm>
          <a:prstGeom prst="rect">
            <a:avLst/>
          </a:prstGeom>
        </p:spPr>
      </p:pic>
      <p:sp>
        <p:nvSpPr>
          <p:cNvPr id="6" name="Title 1">
            <a:extLst>
              <a:ext uri="{FF2B5EF4-FFF2-40B4-BE49-F238E27FC236}">
                <a16:creationId xmlns:a16="http://schemas.microsoft.com/office/drawing/2014/main" id="{9D34EE39-C806-4862-9093-3203E6754EC4}"/>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Number of Prescriptions TN: Buprenorphine</a:t>
            </a:r>
          </a:p>
        </p:txBody>
      </p:sp>
      <p:sp>
        <p:nvSpPr>
          <p:cNvPr id="7" name="Rectangle 6" descr="Downward trend">
            <a:extLst>
              <a:ext uri="{FF2B5EF4-FFF2-40B4-BE49-F238E27FC236}">
                <a16:creationId xmlns:a16="http://schemas.microsoft.com/office/drawing/2014/main" id="{91935C11-4CBB-42EF-9F43-FE4EA2537B67}"/>
              </a:ext>
            </a:extLst>
          </p:cNvPr>
          <p:cNvSpPr/>
          <p:nvPr/>
        </p:nvSpPr>
        <p:spPr>
          <a:xfrm>
            <a:off x="8250784"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FEE67A1B-B9D4-4639-979B-149DDAA310F1}"/>
              </a:ext>
            </a:extLst>
          </p:cNvPr>
          <p:cNvSpPr txBox="1"/>
          <p:nvPr/>
        </p:nvSpPr>
        <p:spPr>
          <a:xfrm>
            <a:off x="150124" y="6283145"/>
            <a:ext cx="8721159" cy="523220"/>
          </a:xfrm>
          <a:prstGeom prst="rect">
            <a:avLst/>
          </a:prstGeom>
          <a:noFill/>
        </p:spPr>
        <p:txBody>
          <a:bodyPr wrap="square" rtlCol="0">
            <a:spAutoFit/>
          </a:bodyPr>
          <a:lstStyle/>
          <a:p>
            <a:r>
              <a:rPr lang="en-US" sz="1400" dirty="0"/>
              <a:t>2020 Buprenorphine Report. Office of Informatics and Analytics. Tennessee Department of Health, Nashville, TN. November, 2020.</a:t>
            </a:r>
          </a:p>
        </p:txBody>
      </p:sp>
    </p:spTree>
    <p:extLst>
      <p:ext uri="{BB962C8B-B14F-4D97-AF65-F5344CB8AC3E}">
        <p14:creationId xmlns:p14="http://schemas.microsoft.com/office/powerpoint/2010/main" val="975297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058ED-B2FF-47A1-A0FC-A55CBD0DDFFD}"/>
              </a:ext>
            </a:extLst>
          </p:cNvPr>
          <p:cNvSpPr>
            <a:spLocks noGrp="1"/>
          </p:cNvSpPr>
          <p:nvPr>
            <p:ph idx="1"/>
          </p:nvPr>
        </p:nvSpPr>
        <p:spPr>
          <a:xfrm>
            <a:off x="336884" y="1825625"/>
            <a:ext cx="8552594" cy="4351338"/>
          </a:xfrm>
        </p:spPr>
        <p:txBody>
          <a:bodyPr>
            <a:normAutofit/>
          </a:bodyPr>
          <a:lstStyle/>
          <a:p>
            <a:r>
              <a:rPr lang="en-US" dirty="0"/>
              <a:t>Buprenorphine products may only be prescribed for a use recognized by the FDA</a:t>
            </a:r>
          </a:p>
          <a:p>
            <a:r>
              <a:rPr lang="en-US" dirty="0"/>
              <a:t>Buprenorphine without naloxone </a:t>
            </a:r>
            <a:r>
              <a:rPr lang="en-US" b="1" i="1" u="sng" dirty="0"/>
              <a:t>shall</a:t>
            </a:r>
            <a:r>
              <a:rPr lang="en-US" dirty="0"/>
              <a:t> only be prescribed for patients who are:</a:t>
            </a:r>
          </a:p>
          <a:p>
            <a:pPr lvl="1"/>
            <a:r>
              <a:rPr lang="en-US" dirty="0"/>
              <a:t>Pregnant</a:t>
            </a:r>
          </a:p>
          <a:p>
            <a:pPr lvl="1"/>
            <a:r>
              <a:rPr lang="en-US" dirty="0"/>
              <a:t>Nursing*</a:t>
            </a:r>
          </a:p>
          <a:p>
            <a:pPr lvl="1"/>
            <a:r>
              <a:rPr lang="en-US" dirty="0"/>
              <a:t>Documented allergy to naloxone (&lt; 5%)</a:t>
            </a:r>
          </a:p>
          <a:p>
            <a:r>
              <a:rPr lang="en-US" dirty="0"/>
              <a:t>TN was the last remaining state to restrict the prescribing of buprenorphine as MOUD to physicians only </a:t>
            </a:r>
          </a:p>
        </p:txBody>
      </p:sp>
      <p:sp>
        <p:nvSpPr>
          <p:cNvPr id="4" name="Title 1">
            <a:extLst>
              <a:ext uri="{FF2B5EF4-FFF2-40B4-BE49-F238E27FC236}">
                <a16:creationId xmlns:a16="http://schemas.microsoft.com/office/drawing/2014/main" id="{3DDFBC68-549B-484F-B388-40B2A24588F7}"/>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TN Buprenorphine Guidelines</a:t>
            </a:r>
          </a:p>
        </p:txBody>
      </p:sp>
      <p:sp>
        <p:nvSpPr>
          <p:cNvPr id="2" name="TextBox 1">
            <a:extLst>
              <a:ext uri="{FF2B5EF4-FFF2-40B4-BE49-F238E27FC236}">
                <a16:creationId xmlns:a16="http://schemas.microsoft.com/office/drawing/2014/main" id="{993EBA0F-E738-4841-82EB-290F4A64D1C1}"/>
              </a:ext>
            </a:extLst>
          </p:cNvPr>
          <p:cNvSpPr txBox="1"/>
          <p:nvPr/>
        </p:nvSpPr>
        <p:spPr>
          <a:xfrm>
            <a:off x="1" y="6380445"/>
            <a:ext cx="8776011" cy="430887"/>
          </a:xfrm>
          <a:prstGeom prst="rect">
            <a:avLst/>
          </a:prstGeom>
          <a:noFill/>
        </p:spPr>
        <p:txBody>
          <a:bodyPr wrap="square" rtlCol="0">
            <a:spAutoFit/>
          </a:bodyPr>
          <a:lstStyle/>
          <a:p>
            <a:r>
              <a:rPr lang="en-US" sz="1100" dirty="0"/>
              <a:t>Tennessee Nonresidential Buprenorphine Treatment Guidelines. TN Department of Mental Health and Substance Abuse Services. 2018. </a:t>
            </a:r>
            <a:r>
              <a:rPr lang="en-US" sz="1100" dirty="0">
                <a:hlinkClick r:id="rId3"/>
              </a:rPr>
              <a:t>https://www.tn.gov/content/dam/tn/health/documents/2018%20Buprenorphine%20Tx%20Guidelines.PDF</a:t>
            </a:r>
            <a:endParaRPr lang="en-US" sz="1100" dirty="0"/>
          </a:p>
        </p:txBody>
      </p:sp>
      <p:sp>
        <p:nvSpPr>
          <p:cNvPr id="6" name="Rectangle 5" descr="Downward trend">
            <a:extLst>
              <a:ext uri="{FF2B5EF4-FFF2-40B4-BE49-F238E27FC236}">
                <a16:creationId xmlns:a16="http://schemas.microsoft.com/office/drawing/2014/main" id="{49BEBC9F-3916-4366-95BA-886568642B55}"/>
              </a:ext>
            </a:extLst>
          </p:cNvPr>
          <p:cNvSpPr/>
          <p:nvPr/>
        </p:nvSpPr>
        <p:spPr>
          <a:xfrm>
            <a:off x="8141225"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387976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54CB6-6391-40D3-8FF7-C77183CFAC6E}"/>
              </a:ext>
            </a:extLst>
          </p:cNvPr>
          <p:cNvSpPr>
            <a:spLocks noGrp="1"/>
          </p:cNvSpPr>
          <p:nvPr>
            <p:ph idx="1"/>
          </p:nvPr>
        </p:nvSpPr>
        <p:spPr>
          <a:xfrm>
            <a:off x="368968" y="1825625"/>
            <a:ext cx="8146382" cy="4351338"/>
          </a:xfrm>
        </p:spPr>
        <p:txBody>
          <a:bodyPr>
            <a:normAutofit fontScale="85000" lnSpcReduction="10000"/>
          </a:bodyPr>
          <a:lstStyle/>
          <a:p>
            <a:r>
              <a:rPr lang="en-US" dirty="0"/>
              <a:t>PC 761 signed into law June 30, 2020</a:t>
            </a:r>
          </a:p>
          <a:p>
            <a:r>
              <a:rPr lang="en-US" dirty="0"/>
              <a:t>Authorizes NP/PA who practices as a family, adult, or psychiatric practitioner</a:t>
            </a:r>
          </a:p>
          <a:p>
            <a:r>
              <a:rPr lang="en-US" dirty="0"/>
              <a:t>No limitations of license for previous three years</a:t>
            </a:r>
          </a:p>
          <a:p>
            <a:r>
              <a:rPr lang="en-US" dirty="0"/>
              <a:t>Employed by community mental health center or FQHC and has adopted clinical protocols for MAT</a:t>
            </a:r>
          </a:p>
          <a:p>
            <a:r>
              <a:rPr lang="en-US" dirty="0"/>
              <a:t>Cannot write for &gt;16 mg buprenorphine</a:t>
            </a:r>
          </a:p>
          <a:p>
            <a:r>
              <a:rPr lang="en-US" dirty="0"/>
              <a:t>Cannot dispense or write for buprenorphine “mono”</a:t>
            </a:r>
          </a:p>
          <a:p>
            <a:r>
              <a:rPr lang="en-US" dirty="0"/>
              <a:t>Must have a DATA waiver</a:t>
            </a:r>
          </a:p>
          <a:p>
            <a:r>
              <a:rPr lang="en-US" dirty="0"/>
              <a:t>Collaborating physician must review 100% of patient charts</a:t>
            </a:r>
          </a:p>
          <a:p>
            <a:r>
              <a:rPr lang="en-US" dirty="0"/>
              <a:t>NP/PA can only manage up to 50 patients at any given time</a:t>
            </a:r>
          </a:p>
        </p:txBody>
      </p:sp>
      <p:sp>
        <p:nvSpPr>
          <p:cNvPr id="5" name="Title 1">
            <a:extLst>
              <a:ext uri="{FF2B5EF4-FFF2-40B4-BE49-F238E27FC236}">
                <a16:creationId xmlns:a16="http://schemas.microsoft.com/office/drawing/2014/main" id="{9AEAAB64-1E45-41EF-8528-0AD49B364330}"/>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NP/PA Prescribing Buprenorphine</a:t>
            </a:r>
          </a:p>
        </p:txBody>
      </p:sp>
      <p:sp>
        <p:nvSpPr>
          <p:cNvPr id="7" name="Rectangle 6" descr="Downward trend">
            <a:extLst>
              <a:ext uri="{FF2B5EF4-FFF2-40B4-BE49-F238E27FC236}">
                <a16:creationId xmlns:a16="http://schemas.microsoft.com/office/drawing/2014/main" id="{8CF0629C-9C35-4D99-A273-DADBD382556C}"/>
              </a:ext>
            </a:extLst>
          </p:cNvPr>
          <p:cNvSpPr/>
          <p:nvPr/>
        </p:nvSpPr>
        <p:spPr>
          <a:xfrm>
            <a:off x="8141225"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TextBox 9">
            <a:extLst>
              <a:ext uri="{FF2B5EF4-FFF2-40B4-BE49-F238E27FC236}">
                <a16:creationId xmlns:a16="http://schemas.microsoft.com/office/drawing/2014/main" id="{B0550412-D090-4FDE-A9CE-D17D8074CE20}"/>
              </a:ext>
            </a:extLst>
          </p:cNvPr>
          <p:cNvSpPr txBox="1"/>
          <p:nvPr/>
        </p:nvSpPr>
        <p:spPr>
          <a:xfrm>
            <a:off x="515007" y="6176963"/>
            <a:ext cx="7886700" cy="553998"/>
          </a:xfrm>
          <a:prstGeom prst="rect">
            <a:avLst/>
          </a:prstGeom>
          <a:noFill/>
        </p:spPr>
        <p:txBody>
          <a:bodyPr wrap="square" rtlCol="0">
            <a:spAutoFit/>
          </a:bodyPr>
          <a:lstStyle/>
          <a:p>
            <a:r>
              <a:rPr lang="en-US" sz="1000" dirty="0"/>
              <a:t>Public Chapter No. 761. State of Tennessee. https://trackbill.com/bill/tennessee-house-bill-656-drugs-prescription-as-enacted-authorizes-nonphysician-healthcare-providers-who-are-otherwise-permitted-to-prescribe-schedule-ii-or-iii-drugs-to-also-prescribe-a-buprenorphine-product-for-the-treatment-of-opioid-use-disorder-if-certain-requirements-met-amends-tca-title-33-title-53-title-63-and-title-68/1672600/#/details=true</a:t>
            </a:r>
          </a:p>
        </p:txBody>
      </p:sp>
    </p:spTree>
    <p:extLst>
      <p:ext uri="{BB962C8B-B14F-4D97-AF65-F5344CB8AC3E}">
        <p14:creationId xmlns:p14="http://schemas.microsoft.com/office/powerpoint/2010/main" val="34616889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196B21-F5C0-44B7-8CCC-56DF660788F6}"/>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Need For MOUD Providers in TN?</a:t>
            </a:r>
          </a:p>
        </p:txBody>
      </p:sp>
      <p:sp>
        <p:nvSpPr>
          <p:cNvPr id="11" name="Rectangle 10" descr="Downward trend">
            <a:extLst>
              <a:ext uri="{FF2B5EF4-FFF2-40B4-BE49-F238E27FC236}">
                <a16:creationId xmlns:a16="http://schemas.microsoft.com/office/drawing/2014/main" id="{315A0D8F-29DC-4C53-B7D8-48833B721960}"/>
              </a:ext>
            </a:extLst>
          </p:cNvPr>
          <p:cNvSpPr/>
          <p:nvPr/>
        </p:nvSpPr>
        <p:spPr>
          <a:xfrm>
            <a:off x="8267349"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3" name="Picture 2">
            <a:extLst>
              <a:ext uri="{FF2B5EF4-FFF2-40B4-BE49-F238E27FC236}">
                <a16:creationId xmlns:a16="http://schemas.microsoft.com/office/drawing/2014/main" id="{690610BF-5A8C-42F3-954B-46F065455DFA}"/>
              </a:ext>
            </a:extLst>
          </p:cNvPr>
          <p:cNvPicPr>
            <a:picLocks noChangeAspect="1"/>
          </p:cNvPicPr>
          <p:nvPr/>
        </p:nvPicPr>
        <p:blipFill>
          <a:blip r:embed="rId5"/>
          <a:stretch>
            <a:fillRect/>
          </a:stretch>
        </p:blipFill>
        <p:spPr>
          <a:xfrm>
            <a:off x="62223" y="2457450"/>
            <a:ext cx="9083031" cy="3012908"/>
          </a:xfrm>
          <a:prstGeom prst="rect">
            <a:avLst/>
          </a:prstGeom>
        </p:spPr>
      </p:pic>
      <p:sp>
        <p:nvSpPr>
          <p:cNvPr id="8" name="TextBox 7">
            <a:extLst>
              <a:ext uri="{FF2B5EF4-FFF2-40B4-BE49-F238E27FC236}">
                <a16:creationId xmlns:a16="http://schemas.microsoft.com/office/drawing/2014/main" id="{998A02C3-D367-4C63-9D86-2C46F4F0CB39}"/>
              </a:ext>
            </a:extLst>
          </p:cNvPr>
          <p:cNvSpPr txBox="1"/>
          <p:nvPr/>
        </p:nvSpPr>
        <p:spPr>
          <a:xfrm>
            <a:off x="150124" y="6283145"/>
            <a:ext cx="8721159" cy="523220"/>
          </a:xfrm>
          <a:prstGeom prst="rect">
            <a:avLst/>
          </a:prstGeom>
          <a:noFill/>
        </p:spPr>
        <p:txBody>
          <a:bodyPr wrap="square" rtlCol="0">
            <a:spAutoFit/>
          </a:bodyPr>
          <a:lstStyle/>
          <a:p>
            <a:r>
              <a:rPr lang="en-US" sz="1400" dirty="0"/>
              <a:t>2020 Buprenorphine Report. Office of Informatics and Analytics. Tennessee Department of Health, Nashville, TN. November, 2020.</a:t>
            </a:r>
          </a:p>
        </p:txBody>
      </p:sp>
    </p:spTree>
    <p:extLst>
      <p:ext uri="{BB962C8B-B14F-4D97-AF65-F5344CB8AC3E}">
        <p14:creationId xmlns:p14="http://schemas.microsoft.com/office/powerpoint/2010/main" val="46700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C38706-D58C-47AE-86D6-36C5E404CF72}"/>
              </a:ext>
            </a:extLst>
          </p:cNvPr>
          <p:cNvSpPr txBox="1">
            <a:spLocks/>
          </p:cNvSpPr>
          <p:nvPr/>
        </p:nvSpPr>
        <p:spPr>
          <a:xfrm>
            <a:off x="0" y="2"/>
            <a:ext cx="9144000" cy="1060260"/>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Current Landscape</a:t>
            </a:r>
          </a:p>
        </p:txBody>
      </p:sp>
      <p:sp>
        <p:nvSpPr>
          <p:cNvPr id="6" name="Rectangle 5" descr="Hill scene">
            <a:extLst>
              <a:ext uri="{FF2B5EF4-FFF2-40B4-BE49-F238E27FC236}">
                <a16:creationId xmlns:a16="http://schemas.microsoft.com/office/drawing/2014/main" id="{B8852376-FC2A-419B-A2A9-BBC35EEDC2EC}"/>
              </a:ext>
            </a:extLst>
          </p:cNvPr>
          <p:cNvSpPr/>
          <p:nvPr/>
        </p:nvSpPr>
        <p:spPr>
          <a:xfrm>
            <a:off x="8370979" y="343161"/>
            <a:ext cx="496695" cy="506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8" name="Picture 7">
            <a:extLst>
              <a:ext uri="{FF2B5EF4-FFF2-40B4-BE49-F238E27FC236}">
                <a16:creationId xmlns:a16="http://schemas.microsoft.com/office/drawing/2014/main" id="{D60D8660-E927-4A18-9A32-056184467D34}"/>
              </a:ext>
            </a:extLst>
          </p:cNvPr>
          <p:cNvPicPr>
            <a:picLocks noChangeAspect="1"/>
          </p:cNvPicPr>
          <p:nvPr/>
        </p:nvPicPr>
        <p:blipFill>
          <a:blip r:embed="rId5"/>
          <a:stretch>
            <a:fillRect/>
          </a:stretch>
        </p:blipFill>
        <p:spPr>
          <a:xfrm>
            <a:off x="308429" y="1060262"/>
            <a:ext cx="7124805" cy="1720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5FAECD24-A40E-4E98-B794-0BA4A981D02F}"/>
              </a:ext>
            </a:extLst>
          </p:cNvPr>
          <p:cNvPicPr>
            <a:picLocks noChangeAspect="1"/>
          </p:cNvPicPr>
          <p:nvPr/>
        </p:nvPicPr>
        <p:blipFill>
          <a:blip r:embed="rId6"/>
          <a:stretch>
            <a:fillRect/>
          </a:stretch>
        </p:blipFill>
        <p:spPr>
          <a:xfrm>
            <a:off x="896814" y="2753480"/>
            <a:ext cx="8247185" cy="151587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5F358C5-ECD7-4639-88EF-855B22FF02D3}"/>
              </a:ext>
            </a:extLst>
          </p:cNvPr>
          <p:cNvPicPr>
            <a:picLocks noChangeAspect="1"/>
          </p:cNvPicPr>
          <p:nvPr/>
        </p:nvPicPr>
        <p:blipFill>
          <a:blip r:embed="rId7"/>
          <a:stretch>
            <a:fillRect/>
          </a:stretch>
        </p:blipFill>
        <p:spPr>
          <a:xfrm>
            <a:off x="4091641" y="3836578"/>
            <a:ext cx="5169590" cy="106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70379C9C-D4D3-44C0-8DEC-4FF8850DEB99}"/>
              </a:ext>
            </a:extLst>
          </p:cNvPr>
          <p:cNvPicPr>
            <a:picLocks noChangeAspect="1"/>
          </p:cNvPicPr>
          <p:nvPr/>
        </p:nvPicPr>
        <p:blipFill>
          <a:blip r:embed="rId8"/>
          <a:stretch>
            <a:fillRect/>
          </a:stretch>
        </p:blipFill>
        <p:spPr>
          <a:xfrm>
            <a:off x="0" y="4514387"/>
            <a:ext cx="4243754" cy="120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C13385B-8228-4706-9344-3F412F9F9860}"/>
              </a:ext>
            </a:extLst>
          </p:cNvPr>
          <p:cNvPicPr>
            <a:picLocks noChangeAspect="1"/>
          </p:cNvPicPr>
          <p:nvPr/>
        </p:nvPicPr>
        <p:blipFill>
          <a:blip r:embed="rId9"/>
          <a:stretch>
            <a:fillRect/>
          </a:stretch>
        </p:blipFill>
        <p:spPr>
          <a:xfrm>
            <a:off x="4157051" y="5087815"/>
            <a:ext cx="5104179" cy="1770185"/>
          </a:xfrm>
          <a:prstGeom prst="rect">
            <a:avLst/>
          </a:prstGeom>
          <a:ln>
            <a:solidFill>
              <a:schemeClr val="tx1"/>
            </a:solidFill>
          </a:ln>
        </p:spPr>
      </p:pic>
    </p:spTree>
    <p:extLst>
      <p:ext uri="{BB962C8B-B14F-4D97-AF65-F5344CB8AC3E}">
        <p14:creationId xmlns:p14="http://schemas.microsoft.com/office/powerpoint/2010/main" val="3497661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92378-AD9B-4C27-8504-BFED2356B4E9}"/>
              </a:ext>
            </a:extLst>
          </p:cNvPr>
          <p:cNvSpPr>
            <a:spLocks noGrp="1"/>
          </p:cNvSpPr>
          <p:nvPr>
            <p:ph idx="1"/>
          </p:nvPr>
        </p:nvSpPr>
        <p:spPr/>
        <p:txBody>
          <a:bodyPr/>
          <a:lstStyle/>
          <a:p>
            <a:r>
              <a:rPr lang="en-US" dirty="0"/>
              <a:t>No clear recommendation on treatment duration</a:t>
            </a:r>
          </a:p>
          <a:p>
            <a:pPr lvl="1"/>
            <a:r>
              <a:rPr lang="en-US" dirty="0"/>
              <a:t>Payor caps</a:t>
            </a:r>
          </a:p>
          <a:p>
            <a:r>
              <a:rPr lang="en-US" dirty="0"/>
              <a:t>Must compare the </a:t>
            </a:r>
            <a:r>
              <a:rPr lang="en-US" dirty="0" err="1"/>
              <a:t>risk:benefit</a:t>
            </a:r>
            <a:r>
              <a:rPr lang="en-US" dirty="0"/>
              <a:t> when tapering/discontinuing</a:t>
            </a:r>
          </a:p>
          <a:p>
            <a:r>
              <a:rPr lang="en-US" dirty="0"/>
              <a:t>Discontinuing too early can increase risk of relapse</a:t>
            </a:r>
          </a:p>
        </p:txBody>
      </p:sp>
      <p:sp>
        <p:nvSpPr>
          <p:cNvPr id="5" name="Title 1">
            <a:extLst>
              <a:ext uri="{FF2B5EF4-FFF2-40B4-BE49-F238E27FC236}">
                <a16:creationId xmlns:a16="http://schemas.microsoft.com/office/drawing/2014/main" id="{685005C6-CF4B-43F2-983C-38170703E453}"/>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Discontinuing/Tapering Buprenorphine</a:t>
            </a:r>
          </a:p>
        </p:txBody>
      </p:sp>
      <p:sp>
        <p:nvSpPr>
          <p:cNvPr id="7" name="Rectangle 6" descr="Downward trend">
            <a:extLst>
              <a:ext uri="{FF2B5EF4-FFF2-40B4-BE49-F238E27FC236}">
                <a16:creationId xmlns:a16="http://schemas.microsoft.com/office/drawing/2014/main" id="{9D1CAEE3-FF11-4602-A808-9E9C2119E4D3}"/>
              </a:ext>
            </a:extLst>
          </p:cNvPr>
          <p:cNvSpPr/>
          <p:nvPr/>
        </p:nvSpPr>
        <p:spPr>
          <a:xfrm>
            <a:off x="8267349"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4EE89683-7D5D-48E6-A78A-3DB8D83748D0}"/>
              </a:ext>
            </a:extLst>
          </p:cNvPr>
          <p:cNvSpPr txBox="1"/>
          <p:nvPr/>
        </p:nvSpPr>
        <p:spPr>
          <a:xfrm>
            <a:off x="1" y="6380445"/>
            <a:ext cx="8776011" cy="430887"/>
          </a:xfrm>
          <a:prstGeom prst="rect">
            <a:avLst/>
          </a:prstGeom>
          <a:noFill/>
        </p:spPr>
        <p:txBody>
          <a:bodyPr wrap="square" rtlCol="0">
            <a:spAutoFit/>
          </a:bodyPr>
          <a:lstStyle/>
          <a:p>
            <a:r>
              <a:rPr lang="en-US" sz="1100" dirty="0"/>
              <a:t>Tennessee Nonresidential Buprenorphine Treatment Guidelines. TN Department of Mental Health and Substance Abuse Services. 2018. </a:t>
            </a:r>
            <a:r>
              <a:rPr lang="en-US" sz="1100" dirty="0">
                <a:hlinkClick r:id="rId5"/>
              </a:rPr>
              <a:t>https://www.tn.gov/content/dam/tn/health/documents/2018%20Buprenorphine%20Tx%20Guidelines.PDF</a:t>
            </a:r>
            <a:endParaRPr lang="en-US" sz="1100" dirty="0"/>
          </a:p>
        </p:txBody>
      </p:sp>
    </p:spTree>
    <p:extLst>
      <p:ext uri="{BB962C8B-B14F-4D97-AF65-F5344CB8AC3E}">
        <p14:creationId xmlns:p14="http://schemas.microsoft.com/office/powerpoint/2010/main" val="3265098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2D093-49E2-450E-85DA-DF1739078F8C}"/>
              </a:ext>
            </a:extLst>
          </p:cNvPr>
          <p:cNvPicPr>
            <a:picLocks noChangeAspect="1"/>
          </p:cNvPicPr>
          <p:nvPr/>
        </p:nvPicPr>
        <p:blipFill>
          <a:blip r:embed="rId3"/>
          <a:stretch>
            <a:fillRect/>
          </a:stretch>
        </p:blipFill>
        <p:spPr>
          <a:xfrm>
            <a:off x="201699" y="1812758"/>
            <a:ext cx="8740602" cy="3646279"/>
          </a:xfrm>
          <a:prstGeom prst="rect">
            <a:avLst/>
          </a:prstGeom>
        </p:spPr>
      </p:pic>
      <p:sp>
        <p:nvSpPr>
          <p:cNvPr id="6" name="TextBox 5">
            <a:extLst>
              <a:ext uri="{FF2B5EF4-FFF2-40B4-BE49-F238E27FC236}">
                <a16:creationId xmlns:a16="http://schemas.microsoft.com/office/drawing/2014/main" id="{9C79AFCE-021A-4BD3-8822-AE8562D3CFB7}"/>
              </a:ext>
            </a:extLst>
          </p:cNvPr>
          <p:cNvSpPr txBox="1"/>
          <p:nvPr/>
        </p:nvSpPr>
        <p:spPr>
          <a:xfrm>
            <a:off x="201699" y="6262041"/>
            <a:ext cx="8573333" cy="461665"/>
          </a:xfrm>
          <a:prstGeom prst="rect">
            <a:avLst/>
          </a:prstGeom>
          <a:noFill/>
        </p:spPr>
        <p:txBody>
          <a:bodyPr wrap="square" rtlCol="0">
            <a:spAutoFit/>
          </a:bodyPr>
          <a:lstStyle/>
          <a:p>
            <a:r>
              <a:rPr lang="en-US" sz="1200" dirty="0"/>
              <a:t>Mark TL et al. Association between Medicare and FDA policies and prior authorization requirements for buprenorphine products in Medicare Part D Plans. JAMA. 9 July, 2019. file:///C:/Users/tdougherty/Downloads/jama_mark_2019_ld_190024%20(1).pdf</a:t>
            </a:r>
          </a:p>
        </p:txBody>
      </p:sp>
      <p:sp>
        <p:nvSpPr>
          <p:cNvPr id="7" name="Title 1">
            <a:extLst>
              <a:ext uri="{FF2B5EF4-FFF2-40B4-BE49-F238E27FC236}">
                <a16:creationId xmlns:a16="http://schemas.microsoft.com/office/drawing/2014/main" id="{29F929C3-94AD-48EB-A453-2DC6EA10B3CA}"/>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Payment Reform for MOUD</a:t>
            </a:r>
          </a:p>
        </p:txBody>
      </p:sp>
      <p:sp>
        <p:nvSpPr>
          <p:cNvPr id="8" name="Rectangle 7" descr="Downward trend">
            <a:extLst>
              <a:ext uri="{FF2B5EF4-FFF2-40B4-BE49-F238E27FC236}">
                <a16:creationId xmlns:a16="http://schemas.microsoft.com/office/drawing/2014/main" id="{644DF8A6-9380-432A-987D-CCB2675CB1FC}"/>
              </a:ext>
            </a:extLst>
          </p:cNvPr>
          <p:cNvSpPr/>
          <p:nvPr/>
        </p:nvSpPr>
        <p:spPr>
          <a:xfrm>
            <a:off x="8267349" y="313245"/>
            <a:ext cx="748253" cy="69907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697607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D079FC2-E1AA-481F-959D-D7D2019F69AC}"/>
              </a:ext>
            </a:extLst>
          </p:cNvPr>
          <p:cNvGraphicFramePr>
            <a:graphicFrameLocks noGrp="1"/>
          </p:cNvGraphicFramePr>
          <p:nvPr>
            <p:ph idx="1"/>
          </p:nvPr>
        </p:nvGraphicFramePr>
        <p:xfrm>
          <a:off x="138023" y="1176612"/>
          <a:ext cx="8867961" cy="5643863"/>
        </p:xfrm>
        <a:graphic>
          <a:graphicData uri="http://schemas.openxmlformats.org/drawingml/2006/table">
            <a:tbl>
              <a:tblPr firstRow="1" bandRow="1">
                <a:tableStyleId>{5C22544A-7EE6-4342-B048-85BDC9FD1C3A}</a:tableStyleId>
              </a:tblPr>
              <a:tblGrid>
                <a:gridCol w="2691443">
                  <a:extLst>
                    <a:ext uri="{9D8B030D-6E8A-4147-A177-3AD203B41FA5}">
                      <a16:colId xmlns:a16="http://schemas.microsoft.com/office/drawing/2014/main" val="1444701017"/>
                    </a:ext>
                  </a:extLst>
                </a:gridCol>
                <a:gridCol w="1742536">
                  <a:extLst>
                    <a:ext uri="{9D8B030D-6E8A-4147-A177-3AD203B41FA5}">
                      <a16:colId xmlns:a16="http://schemas.microsoft.com/office/drawing/2014/main" val="3836773098"/>
                    </a:ext>
                  </a:extLst>
                </a:gridCol>
                <a:gridCol w="2216991">
                  <a:extLst>
                    <a:ext uri="{9D8B030D-6E8A-4147-A177-3AD203B41FA5}">
                      <a16:colId xmlns:a16="http://schemas.microsoft.com/office/drawing/2014/main" val="3496895071"/>
                    </a:ext>
                  </a:extLst>
                </a:gridCol>
                <a:gridCol w="2216991">
                  <a:extLst>
                    <a:ext uri="{9D8B030D-6E8A-4147-A177-3AD203B41FA5}">
                      <a16:colId xmlns:a16="http://schemas.microsoft.com/office/drawing/2014/main" val="2136305722"/>
                    </a:ext>
                  </a:extLst>
                </a:gridCol>
              </a:tblGrid>
              <a:tr h="347315">
                <a:tc>
                  <a:txBody>
                    <a:bodyPr/>
                    <a:lstStyle/>
                    <a:p>
                      <a:pPr algn="ctr"/>
                      <a:r>
                        <a:rPr lang="en-US" sz="1600" dirty="0"/>
                        <a:t>Name</a:t>
                      </a:r>
                    </a:p>
                  </a:txBody>
                  <a:tcPr>
                    <a:solidFill>
                      <a:srgbClr val="0070C0"/>
                    </a:solidFill>
                  </a:tcPr>
                </a:tc>
                <a:tc>
                  <a:txBody>
                    <a:bodyPr/>
                    <a:lstStyle/>
                    <a:p>
                      <a:pPr algn="ctr"/>
                      <a:r>
                        <a:rPr lang="en-US" sz="1600" dirty="0"/>
                        <a:t>Dosage Form</a:t>
                      </a:r>
                    </a:p>
                  </a:txBody>
                  <a:tcPr>
                    <a:solidFill>
                      <a:srgbClr val="0070C0"/>
                    </a:solidFill>
                  </a:tcPr>
                </a:tc>
                <a:tc>
                  <a:txBody>
                    <a:bodyPr/>
                    <a:lstStyle/>
                    <a:p>
                      <a:pPr algn="ctr"/>
                      <a:r>
                        <a:rPr lang="en-US" sz="1600" dirty="0"/>
                        <a:t>Strength (mg)</a:t>
                      </a:r>
                    </a:p>
                  </a:txBody>
                  <a:tcPr>
                    <a:solidFill>
                      <a:srgbClr val="0070C0"/>
                    </a:solidFill>
                  </a:tcPr>
                </a:tc>
                <a:tc>
                  <a:txBody>
                    <a:bodyPr/>
                    <a:lstStyle/>
                    <a:p>
                      <a:pPr algn="ctr"/>
                      <a:r>
                        <a:rPr lang="en-US" sz="1600" dirty="0"/>
                        <a:t>Manufacturer</a:t>
                      </a:r>
                    </a:p>
                  </a:txBody>
                  <a:tcPr>
                    <a:solidFill>
                      <a:srgbClr val="0070C0"/>
                    </a:solidFill>
                  </a:tcPr>
                </a:tc>
                <a:extLst>
                  <a:ext uri="{0D108BD9-81ED-4DB2-BD59-A6C34878D82A}">
                    <a16:rowId xmlns:a16="http://schemas.microsoft.com/office/drawing/2014/main" val="926831088"/>
                  </a:ext>
                </a:extLst>
              </a:tr>
              <a:tr h="868287">
                <a:tc>
                  <a:txBody>
                    <a:bodyPr/>
                    <a:lstStyle/>
                    <a:p>
                      <a:pPr algn="ctr"/>
                      <a:r>
                        <a:rPr lang="en-US" sz="1600" dirty="0" err="1"/>
                        <a:t>Zubsolv</a:t>
                      </a:r>
                      <a:endParaRPr lang="en-US" sz="1600" dirty="0"/>
                    </a:p>
                  </a:txBody>
                  <a:tcPr/>
                </a:tc>
                <a:tc>
                  <a:txBody>
                    <a:bodyPr/>
                    <a:lstStyle/>
                    <a:p>
                      <a:pPr algn="ctr"/>
                      <a:r>
                        <a:rPr lang="en-US" sz="1600" dirty="0"/>
                        <a:t>SL Tablet</a:t>
                      </a:r>
                    </a:p>
                  </a:txBody>
                  <a:tcPr/>
                </a:tc>
                <a:tc>
                  <a:txBody>
                    <a:bodyPr/>
                    <a:lstStyle/>
                    <a:p>
                      <a:pPr algn="ctr"/>
                      <a:r>
                        <a:rPr lang="en-US" sz="1600" dirty="0"/>
                        <a:t>0.7/0.18, 1.4/0.36, 2.9/0.71, 5.7/1.4, 8.6/2.1, 11.4/2.9 mg</a:t>
                      </a:r>
                    </a:p>
                  </a:txBody>
                  <a:tcPr/>
                </a:tc>
                <a:tc>
                  <a:txBody>
                    <a:bodyPr/>
                    <a:lstStyle/>
                    <a:p>
                      <a:pPr algn="ctr"/>
                      <a:r>
                        <a:rPr lang="en-US" sz="1600" dirty="0" err="1"/>
                        <a:t>Orexo</a:t>
                      </a:r>
                      <a:endParaRPr lang="en-US" sz="1600" dirty="0"/>
                    </a:p>
                  </a:txBody>
                  <a:tcPr/>
                </a:tc>
                <a:extLst>
                  <a:ext uri="{0D108BD9-81ED-4DB2-BD59-A6C34878D82A}">
                    <a16:rowId xmlns:a16="http://schemas.microsoft.com/office/drawing/2014/main" val="4217322868"/>
                  </a:ext>
                </a:extLst>
              </a:tr>
              <a:tr h="868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Bunavail</a:t>
                      </a:r>
                      <a:r>
                        <a:rPr lang="en-US" sz="1600" dirty="0"/>
                        <a:t> (Buprenorphine/Naloxone</a:t>
                      </a:r>
                    </a:p>
                    <a:p>
                      <a:pPr algn="ctr"/>
                      <a:endParaRPr lang="en-US" sz="1600" dirty="0"/>
                    </a:p>
                  </a:txBody>
                  <a:tcPr/>
                </a:tc>
                <a:tc>
                  <a:txBody>
                    <a:bodyPr/>
                    <a:lstStyle/>
                    <a:p>
                      <a:pPr algn="ctr"/>
                      <a:r>
                        <a:rPr lang="en-US" sz="1600" dirty="0"/>
                        <a:t>Buccal Film</a:t>
                      </a:r>
                    </a:p>
                  </a:txBody>
                  <a:tcPr/>
                </a:tc>
                <a:tc>
                  <a:txBody>
                    <a:bodyPr/>
                    <a:lstStyle/>
                    <a:p>
                      <a:pPr algn="ctr"/>
                      <a:r>
                        <a:rPr lang="en-US" sz="1600" dirty="0"/>
                        <a:t>2.1/0.3, 4.2/0.7, 6.3/1.0 mg</a:t>
                      </a:r>
                    </a:p>
                  </a:txBody>
                  <a:tcPr/>
                </a:tc>
                <a:tc>
                  <a:txBody>
                    <a:bodyPr/>
                    <a:lstStyle/>
                    <a:p>
                      <a:pPr algn="ctr"/>
                      <a:r>
                        <a:rPr lang="en-US" sz="1600" dirty="0" err="1"/>
                        <a:t>BioDelivery</a:t>
                      </a:r>
                      <a:r>
                        <a:rPr lang="en-US" sz="1600" dirty="0"/>
                        <a:t> Sciences International</a:t>
                      </a:r>
                    </a:p>
                  </a:txBody>
                  <a:tcPr/>
                </a:tc>
                <a:extLst>
                  <a:ext uri="{0D108BD9-81ED-4DB2-BD59-A6C34878D82A}">
                    <a16:rowId xmlns:a16="http://schemas.microsoft.com/office/drawing/2014/main" val="593554007"/>
                  </a:ext>
                </a:extLst>
              </a:tr>
              <a:tr h="868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Suboxone (Buprenorphine/Naloxone</a:t>
                      </a:r>
                    </a:p>
                    <a:p>
                      <a:pPr algn="ctr"/>
                      <a:endParaRPr lang="en-US" sz="1600" dirty="0"/>
                    </a:p>
                  </a:txBody>
                  <a:tcPr/>
                </a:tc>
                <a:tc>
                  <a:txBody>
                    <a:bodyPr/>
                    <a:lstStyle/>
                    <a:p>
                      <a:pPr algn="ctr"/>
                      <a:r>
                        <a:rPr lang="en-US" sz="1600" dirty="0"/>
                        <a:t>SL Film</a:t>
                      </a:r>
                    </a:p>
                  </a:txBody>
                  <a:tcPr/>
                </a:tc>
                <a:tc>
                  <a:txBody>
                    <a:bodyPr/>
                    <a:lstStyle/>
                    <a:p>
                      <a:pPr algn="ctr"/>
                      <a:r>
                        <a:rPr lang="en-US" sz="1600" dirty="0"/>
                        <a:t>2.0/0.5, 4.0/1.0, 8.0/2.0, 12.0/3.0 mg</a:t>
                      </a:r>
                    </a:p>
                  </a:txBody>
                  <a:tcPr/>
                </a:tc>
                <a:tc>
                  <a:txBody>
                    <a:bodyPr/>
                    <a:lstStyle/>
                    <a:p>
                      <a:pPr algn="ctr"/>
                      <a:r>
                        <a:rPr lang="en-US" sz="1600" dirty="0"/>
                        <a:t>Indivior, Sandoz, Mylan, Dr. Reddy’s</a:t>
                      </a:r>
                    </a:p>
                  </a:txBody>
                  <a:tcPr/>
                </a:tc>
                <a:extLst>
                  <a:ext uri="{0D108BD9-81ED-4DB2-BD59-A6C34878D82A}">
                    <a16:rowId xmlns:a16="http://schemas.microsoft.com/office/drawing/2014/main" val="896716625"/>
                  </a:ext>
                </a:extLst>
              </a:tr>
              <a:tr h="868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Suboxone (Buprenorphine/Naloxone)</a:t>
                      </a:r>
                    </a:p>
                    <a:p>
                      <a:pPr algn="ctr"/>
                      <a:endParaRPr lang="en-US" sz="1600" dirty="0"/>
                    </a:p>
                  </a:txBody>
                  <a:tcPr/>
                </a:tc>
                <a:tc>
                  <a:txBody>
                    <a:bodyPr/>
                    <a:lstStyle/>
                    <a:p>
                      <a:pPr algn="ctr"/>
                      <a:r>
                        <a:rPr lang="en-US" sz="1600" dirty="0"/>
                        <a:t>SL Tablet</a:t>
                      </a:r>
                    </a:p>
                  </a:txBody>
                  <a:tcPr/>
                </a:tc>
                <a:tc>
                  <a:txBody>
                    <a:bodyPr/>
                    <a:lstStyle/>
                    <a:p>
                      <a:pPr algn="ctr"/>
                      <a:r>
                        <a:rPr lang="en-US" sz="1600" dirty="0"/>
                        <a:t>2.0/0.5, 8.0/2.0 mg</a:t>
                      </a:r>
                    </a:p>
                  </a:txBody>
                  <a:tcPr/>
                </a:tc>
                <a:tc>
                  <a:txBody>
                    <a:bodyPr/>
                    <a:lstStyle/>
                    <a:p>
                      <a:pPr algn="ctr"/>
                      <a:r>
                        <a:rPr lang="en-US" sz="1600" dirty="0"/>
                        <a:t>Actavis, </a:t>
                      </a:r>
                      <a:r>
                        <a:rPr lang="en-US" sz="1600" dirty="0" err="1"/>
                        <a:t>Amneal</a:t>
                      </a:r>
                      <a:r>
                        <a:rPr lang="en-US" sz="1600" dirty="0"/>
                        <a:t>, </a:t>
                      </a:r>
                      <a:r>
                        <a:rPr lang="en-US" sz="1600" dirty="0" err="1"/>
                        <a:t>Ethypharm</a:t>
                      </a:r>
                      <a:r>
                        <a:rPr lang="en-US" sz="1600" dirty="0"/>
                        <a:t>, TEVA</a:t>
                      </a:r>
                    </a:p>
                  </a:txBody>
                  <a:tcPr/>
                </a:tc>
                <a:extLst>
                  <a:ext uri="{0D108BD9-81ED-4DB2-BD59-A6C34878D82A}">
                    <a16:rowId xmlns:a16="http://schemas.microsoft.com/office/drawing/2014/main" val="661993526"/>
                  </a:ext>
                </a:extLst>
              </a:tr>
              <a:tr h="607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Subutex (Buprenorphine/Naloxone)</a:t>
                      </a:r>
                    </a:p>
                  </a:txBody>
                  <a:tcPr/>
                </a:tc>
                <a:tc>
                  <a:txBody>
                    <a:bodyPr/>
                    <a:lstStyle/>
                    <a:p>
                      <a:pPr algn="ctr"/>
                      <a:r>
                        <a:rPr lang="en-US" sz="1600" dirty="0"/>
                        <a:t>SL Tablet</a:t>
                      </a:r>
                    </a:p>
                  </a:txBody>
                  <a:tcPr/>
                </a:tc>
                <a:tc>
                  <a:txBody>
                    <a:bodyPr/>
                    <a:lstStyle/>
                    <a:p>
                      <a:pPr algn="ctr"/>
                      <a:r>
                        <a:rPr lang="en-US" sz="1600" dirty="0"/>
                        <a:t>2, 8 mg</a:t>
                      </a:r>
                    </a:p>
                  </a:txBody>
                  <a:tcPr/>
                </a:tc>
                <a:tc>
                  <a:txBody>
                    <a:bodyPr/>
                    <a:lstStyle/>
                    <a:p>
                      <a:pPr algn="ctr"/>
                      <a:r>
                        <a:rPr lang="en-US" sz="1600" dirty="0"/>
                        <a:t>Actavis, Barr, Mylan, Sun, Rhodes</a:t>
                      </a:r>
                    </a:p>
                  </a:txBody>
                  <a:tcPr/>
                </a:tc>
                <a:extLst>
                  <a:ext uri="{0D108BD9-81ED-4DB2-BD59-A6C34878D82A}">
                    <a16:rowId xmlns:a16="http://schemas.microsoft.com/office/drawing/2014/main" val="1112874585"/>
                  </a:ext>
                </a:extLst>
              </a:tr>
              <a:tr h="607800">
                <a:tc>
                  <a:txBody>
                    <a:bodyPr/>
                    <a:lstStyle/>
                    <a:p>
                      <a:pPr algn="ctr"/>
                      <a:r>
                        <a:rPr lang="en-US" sz="1600" dirty="0" err="1"/>
                        <a:t>Sublocade</a:t>
                      </a:r>
                      <a:endParaRPr lang="en-US" sz="1600" dirty="0"/>
                    </a:p>
                  </a:txBody>
                  <a:tcPr/>
                </a:tc>
                <a:tc>
                  <a:txBody>
                    <a:bodyPr/>
                    <a:lstStyle/>
                    <a:p>
                      <a:pPr algn="ctr"/>
                      <a:r>
                        <a:rPr lang="en-US" sz="1600" dirty="0"/>
                        <a:t>SQ Injection (monthly)</a:t>
                      </a:r>
                    </a:p>
                  </a:txBody>
                  <a:tcPr/>
                </a:tc>
                <a:tc>
                  <a:txBody>
                    <a:bodyPr/>
                    <a:lstStyle/>
                    <a:p>
                      <a:pPr algn="ctr"/>
                      <a:r>
                        <a:rPr lang="en-US" sz="1600" dirty="0"/>
                        <a:t>100 mg/0.5ml, 300 mg/1.5ml</a:t>
                      </a:r>
                    </a:p>
                  </a:txBody>
                  <a:tcPr/>
                </a:tc>
                <a:tc>
                  <a:txBody>
                    <a:bodyPr/>
                    <a:lstStyle/>
                    <a:p>
                      <a:pPr algn="ctr"/>
                      <a:r>
                        <a:rPr lang="en-US" sz="1600" dirty="0"/>
                        <a:t>Indivior</a:t>
                      </a:r>
                    </a:p>
                  </a:txBody>
                  <a:tcPr/>
                </a:tc>
                <a:extLst>
                  <a:ext uri="{0D108BD9-81ED-4DB2-BD59-A6C34878D82A}">
                    <a16:rowId xmlns:a16="http://schemas.microsoft.com/office/drawing/2014/main" val="97838834"/>
                  </a:ext>
                </a:extLst>
              </a:tr>
              <a:tr h="607800">
                <a:tc>
                  <a:txBody>
                    <a:bodyPr/>
                    <a:lstStyle/>
                    <a:p>
                      <a:pPr algn="ctr"/>
                      <a:r>
                        <a:rPr lang="en-US" sz="1600" dirty="0" err="1"/>
                        <a:t>Probuphine</a:t>
                      </a:r>
                      <a:endParaRPr lang="en-US" sz="1600" dirty="0"/>
                    </a:p>
                  </a:txBody>
                  <a:tcPr/>
                </a:tc>
                <a:tc>
                  <a:txBody>
                    <a:bodyPr/>
                    <a:lstStyle/>
                    <a:p>
                      <a:pPr algn="ctr"/>
                      <a:r>
                        <a:rPr lang="en-US" sz="1600" dirty="0"/>
                        <a:t>Implant (6 months)</a:t>
                      </a:r>
                    </a:p>
                  </a:txBody>
                  <a:tcPr/>
                </a:tc>
                <a:tc>
                  <a:txBody>
                    <a:bodyPr/>
                    <a:lstStyle/>
                    <a:p>
                      <a:pPr algn="ctr"/>
                      <a:r>
                        <a:rPr lang="en-US" sz="1600" dirty="0"/>
                        <a:t>74.2 mg (4 implants)</a:t>
                      </a:r>
                    </a:p>
                  </a:txBody>
                  <a:tcPr/>
                </a:tc>
                <a:tc>
                  <a:txBody>
                    <a:bodyPr/>
                    <a:lstStyle/>
                    <a:p>
                      <a:pPr algn="ctr"/>
                      <a:r>
                        <a:rPr lang="en-US" sz="1600" dirty="0"/>
                        <a:t>Braeburn</a:t>
                      </a:r>
                    </a:p>
                  </a:txBody>
                  <a:tcPr/>
                </a:tc>
                <a:extLst>
                  <a:ext uri="{0D108BD9-81ED-4DB2-BD59-A6C34878D82A}">
                    <a16:rowId xmlns:a16="http://schemas.microsoft.com/office/drawing/2014/main" val="80912801"/>
                  </a:ext>
                </a:extLst>
              </a:tr>
            </a:tbl>
          </a:graphicData>
        </a:graphic>
      </p:graphicFrame>
      <p:sp>
        <p:nvSpPr>
          <p:cNvPr id="5" name="Title 1">
            <a:extLst>
              <a:ext uri="{FF2B5EF4-FFF2-40B4-BE49-F238E27FC236}">
                <a16:creationId xmlns:a16="http://schemas.microsoft.com/office/drawing/2014/main" id="{E2871E23-D6B4-4707-BA32-936307E185EE}"/>
              </a:ext>
            </a:extLst>
          </p:cNvPr>
          <p:cNvSpPr txBox="1">
            <a:spLocks/>
          </p:cNvSpPr>
          <p:nvPr/>
        </p:nvSpPr>
        <p:spPr>
          <a:xfrm>
            <a:off x="0" y="1"/>
            <a:ext cx="9144000" cy="1032987"/>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Cambria" panose="02040503050406030204" pitchFamily="18" charset="0"/>
              </a:rPr>
              <a:t>Buprenorphine Approved for MOUD</a:t>
            </a:r>
          </a:p>
        </p:txBody>
      </p:sp>
      <p:sp>
        <p:nvSpPr>
          <p:cNvPr id="2" name="Rectangle 1" descr="Downward trend">
            <a:extLst>
              <a:ext uri="{FF2B5EF4-FFF2-40B4-BE49-F238E27FC236}">
                <a16:creationId xmlns:a16="http://schemas.microsoft.com/office/drawing/2014/main" id="{69580C6D-7372-4C9A-AED7-1C7D77D83AAD}"/>
              </a:ext>
            </a:extLst>
          </p:cNvPr>
          <p:cNvSpPr/>
          <p:nvPr/>
        </p:nvSpPr>
        <p:spPr>
          <a:xfrm>
            <a:off x="8162247" y="166956"/>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461597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0D533E-E44F-4287-98FF-B45AD4CB4348}"/>
              </a:ext>
            </a:extLst>
          </p:cNvPr>
          <p:cNvSpPr>
            <a:spLocks noGrp="1"/>
          </p:cNvSpPr>
          <p:nvPr>
            <p:ph idx="1"/>
          </p:nvPr>
        </p:nvSpPr>
        <p:spPr>
          <a:xfrm>
            <a:off x="315184" y="1747662"/>
            <a:ext cx="5508100" cy="4351338"/>
          </a:xfrm>
        </p:spPr>
        <p:txBody>
          <a:bodyPr>
            <a:normAutofit fontScale="92500" lnSpcReduction="10000"/>
          </a:bodyPr>
          <a:lstStyle/>
          <a:p>
            <a:r>
              <a:rPr lang="en-US" dirty="0"/>
              <a:t>Insurance coverage</a:t>
            </a:r>
          </a:p>
          <a:p>
            <a:pPr lvl="1"/>
            <a:r>
              <a:rPr lang="en-US" dirty="0"/>
              <a:t>SUPPORT ACT</a:t>
            </a:r>
          </a:p>
          <a:p>
            <a:r>
              <a:rPr lang="en-US" dirty="0"/>
              <a:t>Accessible providers</a:t>
            </a:r>
          </a:p>
          <a:p>
            <a:pPr lvl="1"/>
            <a:r>
              <a:rPr lang="en-US" dirty="0"/>
              <a:t>83,000 MDs nation wide with DATA waiver</a:t>
            </a:r>
          </a:p>
          <a:p>
            <a:r>
              <a:rPr lang="en-US" dirty="0"/>
              <a:t>Access to affordable treatment</a:t>
            </a:r>
          </a:p>
          <a:p>
            <a:pPr lvl="1"/>
            <a:r>
              <a:rPr lang="en-US" dirty="0"/>
              <a:t>Pregnant females</a:t>
            </a:r>
          </a:p>
          <a:p>
            <a:r>
              <a:rPr lang="en-US" dirty="0"/>
              <a:t>Continuity of care</a:t>
            </a:r>
          </a:p>
          <a:p>
            <a:pPr lvl="1"/>
            <a:r>
              <a:rPr lang="en-US" dirty="0"/>
              <a:t>ER discharge</a:t>
            </a:r>
          </a:p>
          <a:p>
            <a:pPr lvl="1"/>
            <a:r>
              <a:rPr lang="en-US" dirty="0"/>
              <a:t>Confidentiality: HHS 42 CFR Part 2 </a:t>
            </a:r>
          </a:p>
          <a:p>
            <a:r>
              <a:rPr lang="en-US" dirty="0"/>
              <a:t>Diversion: brand street value</a:t>
            </a:r>
          </a:p>
        </p:txBody>
      </p:sp>
      <p:sp>
        <p:nvSpPr>
          <p:cNvPr id="5" name="Title 1">
            <a:extLst>
              <a:ext uri="{FF2B5EF4-FFF2-40B4-BE49-F238E27FC236}">
                <a16:creationId xmlns:a16="http://schemas.microsoft.com/office/drawing/2014/main" id="{A10FFED9-FAEB-4765-9FF5-2F45DEB412E2}"/>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Challenges with MOUD</a:t>
            </a:r>
          </a:p>
        </p:txBody>
      </p:sp>
      <p:sp>
        <p:nvSpPr>
          <p:cNvPr id="2" name="Rectangle 1" descr="Downward trend">
            <a:extLst>
              <a:ext uri="{FF2B5EF4-FFF2-40B4-BE49-F238E27FC236}">
                <a16:creationId xmlns:a16="http://schemas.microsoft.com/office/drawing/2014/main" id="{28FB611D-D80F-4E78-9B45-79FCC1A83C99}"/>
              </a:ext>
            </a:extLst>
          </p:cNvPr>
          <p:cNvSpPr/>
          <p:nvPr/>
        </p:nvSpPr>
        <p:spPr>
          <a:xfrm>
            <a:off x="8141225"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7EED4C14-3498-4B3C-8DC7-33E62B14F946}"/>
              </a:ext>
            </a:extLst>
          </p:cNvPr>
          <p:cNvSpPr txBox="1"/>
          <p:nvPr/>
        </p:nvSpPr>
        <p:spPr>
          <a:xfrm>
            <a:off x="231230" y="6273454"/>
            <a:ext cx="8658248" cy="600164"/>
          </a:xfrm>
          <a:prstGeom prst="rect">
            <a:avLst/>
          </a:prstGeom>
          <a:noFill/>
        </p:spPr>
        <p:txBody>
          <a:bodyPr wrap="square" rtlCol="0">
            <a:spAutoFit/>
          </a:bodyPr>
          <a:lstStyle/>
          <a:p>
            <a:r>
              <a:rPr lang="en-US" sz="1100" dirty="0"/>
              <a:t>Patrick S, et al. Association of Pregnancy and Insurance Status with Treatment Access for Opioid Use Disorder. JAMA Network Open. 2020;3(8).</a:t>
            </a:r>
          </a:p>
          <a:p>
            <a:r>
              <a:rPr lang="en-US" sz="1100" dirty="0"/>
              <a:t>2020 Buprenorphine Report. Office of Informatics and Analytics. Tennessee Department of Health, Nashville, TN. November, 2020.</a:t>
            </a:r>
          </a:p>
          <a:p>
            <a:endParaRPr lang="en-US" sz="1100" dirty="0"/>
          </a:p>
        </p:txBody>
      </p:sp>
      <p:pic>
        <p:nvPicPr>
          <p:cNvPr id="6" name="Picture 5">
            <a:extLst>
              <a:ext uri="{FF2B5EF4-FFF2-40B4-BE49-F238E27FC236}">
                <a16:creationId xmlns:a16="http://schemas.microsoft.com/office/drawing/2014/main" id="{353FC70B-C35F-4D31-8CF0-095815EC8CD2}"/>
              </a:ext>
            </a:extLst>
          </p:cNvPr>
          <p:cNvPicPr>
            <a:picLocks noChangeAspect="1"/>
          </p:cNvPicPr>
          <p:nvPr/>
        </p:nvPicPr>
        <p:blipFill>
          <a:blip r:embed="rId5"/>
          <a:stretch>
            <a:fillRect/>
          </a:stretch>
        </p:blipFill>
        <p:spPr>
          <a:xfrm>
            <a:off x="5481029" y="2402305"/>
            <a:ext cx="3219450" cy="2409825"/>
          </a:xfrm>
          <a:prstGeom prst="rect">
            <a:avLst/>
          </a:prstGeom>
        </p:spPr>
      </p:pic>
    </p:spTree>
    <p:extLst>
      <p:ext uri="{BB962C8B-B14F-4D97-AF65-F5344CB8AC3E}">
        <p14:creationId xmlns:p14="http://schemas.microsoft.com/office/powerpoint/2010/main" val="26596998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31DB71-E416-4F38-91CF-712D739E6947}"/>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Changes with MOUD</a:t>
            </a:r>
          </a:p>
        </p:txBody>
      </p:sp>
      <p:sp>
        <p:nvSpPr>
          <p:cNvPr id="6" name="Rectangle 5" descr="Downward trend">
            <a:extLst>
              <a:ext uri="{FF2B5EF4-FFF2-40B4-BE49-F238E27FC236}">
                <a16:creationId xmlns:a16="http://schemas.microsoft.com/office/drawing/2014/main" id="{BD7CAF69-16FE-42CC-80D6-BF2BC98A90D0}"/>
              </a:ext>
            </a:extLst>
          </p:cNvPr>
          <p:cNvSpPr/>
          <p:nvPr/>
        </p:nvSpPr>
        <p:spPr>
          <a:xfrm>
            <a:off x="8141225"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8" name="Picture 7">
            <a:extLst>
              <a:ext uri="{FF2B5EF4-FFF2-40B4-BE49-F238E27FC236}">
                <a16:creationId xmlns:a16="http://schemas.microsoft.com/office/drawing/2014/main" id="{E7FD62CF-4B32-46C7-8399-69DA85D39BAA}"/>
              </a:ext>
            </a:extLst>
          </p:cNvPr>
          <p:cNvPicPr>
            <a:picLocks noChangeAspect="1"/>
          </p:cNvPicPr>
          <p:nvPr/>
        </p:nvPicPr>
        <p:blipFill>
          <a:blip r:embed="rId5"/>
          <a:stretch>
            <a:fillRect/>
          </a:stretch>
        </p:blipFill>
        <p:spPr>
          <a:xfrm>
            <a:off x="0" y="1767298"/>
            <a:ext cx="9144000" cy="3323403"/>
          </a:xfrm>
          <a:prstGeom prst="rect">
            <a:avLst/>
          </a:prstGeom>
        </p:spPr>
      </p:pic>
      <p:sp>
        <p:nvSpPr>
          <p:cNvPr id="9" name="TextBox 8">
            <a:extLst>
              <a:ext uri="{FF2B5EF4-FFF2-40B4-BE49-F238E27FC236}">
                <a16:creationId xmlns:a16="http://schemas.microsoft.com/office/drawing/2014/main" id="{4B18A66F-3F97-462B-B1B4-D750631266FB}"/>
              </a:ext>
            </a:extLst>
          </p:cNvPr>
          <p:cNvSpPr txBox="1"/>
          <p:nvPr/>
        </p:nvSpPr>
        <p:spPr>
          <a:xfrm>
            <a:off x="0" y="6313922"/>
            <a:ext cx="8696973" cy="461665"/>
          </a:xfrm>
          <a:prstGeom prst="rect">
            <a:avLst/>
          </a:prstGeom>
          <a:noFill/>
        </p:spPr>
        <p:txBody>
          <a:bodyPr wrap="square" rtlCol="0">
            <a:spAutoFit/>
          </a:bodyPr>
          <a:lstStyle/>
          <a:p>
            <a:r>
              <a:rPr lang="en-US" sz="1200" dirty="0"/>
              <a:t>https://www.federalregister.gov/documents/2021/04/28/2021-08961/practice-guidelines-for-the-administration-of-buprenorphine-for-treating-opioid-use-disorder</a:t>
            </a:r>
          </a:p>
        </p:txBody>
      </p:sp>
    </p:spTree>
    <p:extLst>
      <p:ext uri="{BB962C8B-B14F-4D97-AF65-F5344CB8AC3E}">
        <p14:creationId xmlns:p14="http://schemas.microsoft.com/office/powerpoint/2010/main" val="41918150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0FFED9-FAEB-4765-9FF5-2F45DEB412E2}"/>
              </a:ext>
            </a:extLst>
          </p:cNvPr>
          <p:cNvSpPr txBox="1">
            <a:spLocks/>
          </p:cNvSpPr>
          <p:nvPr/>
        </p:nvSpPr>
        <p:spPr>
          <a:xfrm>
            <a:off x="0" y="2"/>
            <a:ext cx="91440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How to Obtain a DATA Waiver </a:t>
            </a:r>
          </a:p>
        </p:txBody>
      </p:sp>
      <p:sp>
        <p:nvSpPr>
          <p:cNvPr id="2" name="Rectangle 1" descr="Downward trend">
            <a:extLst>
              <a:ext uri="{FF2B5EF4-FFF2-40B4-BE49-F238E27FC236}">
                <a16:creationId xmlns:a16="http://schemas.microsoft.com/office/drawing/2014/main" id="{DEECB856-A34C-440B-8D37-A00358C5D709}"/>
              </a:ext>
            </a:extLst>
          </p:cNvPr>
          <p:cNvSpPr/>
          <p:nvPr/>
        </p:nvSpPr>
        <p:spPr>
          <a:xfrm>
            <a:off x="8141225" y="313245"/>
            <a:ext cx="748253" cy="6990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Content Placeholder 10">
            <a:extLst>
              <a:ext uri="{FF2B5EF4-FFF2-40B4-BE49-F238E27FC236}">
                <a16:creationId xmlns:a16="http://schemas.microsoft.com/office/drawing/2014/main" id="{3B2409F5-1A67-4902-B9D0-48C15CD77ED0}"/>
              </a:ext>
            </a:extLst>
          </p:cNvPr>
          <p:cNvSpPr>
            <a:spLocks noGrp="1"/>
          </p:cNvSpPr>
          <p:nvPr>
            <p:ph idx="1"/>
          </p:nvPr>
        </p:nvSpPr>
        <p:spPr/>
        <p:txBody>
          <a:bodyPr/>
          <a:lstStyle/>
          <a:p>
            <a:pPr marL="514338" indent="-514338">
              <a:buFont typeface="+mj-lt"/>
              <a:buAutoNum type="arabicPeriod"/>
            </a:pPr>
            <a:r>
              <a:rPr lang="en-US" dirty="0"/>
              <a:t>Must have a valid DEA number</a:t>
            </a:r>
          </a:p>
          <a:p>
            <a:pPr marL="514338" indent="-514338">
              <a:buFont typeface="+mj-lt"/>
              <a:buAutoNum type="arabicPeriod"/>
            </a:pPr>
            <a:r>
              <a:rPr lang="en-US" dirty="0"/>
              <a:t>Take 8-hour MOUD waiver course</a:t>
            </a:r>
          </a:p>
          <a:p>
            <a:pPr marL="514338" indent="-514338">
              <a:buFont typeface="+mj-lt"/>
              <a:buAutoNum type="arabicPeriod"/>
            </a:pPr>
            <a:r>
              <a:rPr lang="en-US" dirty="0"/>
              <a:t>Complete Notice of Intent Form online and submit to SAMSHA</a:t>
            </a:r>
          </a:p>
          <a:p>
            <a:pPr marL="514338" indent="-514338">
              <a:buFont typeface="+mj-lt"/>
              <a:buAutoNum type="arabicPeriod"/>
            </a:pPr>
            <a:r>
              <a:rPr lang="en-US" dirty="0"/>
              <a:t>Forward Certificate of Completion of 8-hour training to SAMSHA</a:t>
            </a:r>
          </a:p>
        </p:txBody>
      </p:sp>
      <p:sp>
        <p:nvSpPr>
          <p:cNvPr id="12" name="TextBox 11">
            <a:extLst>
              <a:ext uri="{FF2B5EF4-FFF2-40B4-BE49-F238E27FC236}">
                <a16:creationId xmlns:a16="http://schemas.microsoft.com/office/drawing/2014/main" id="{F939CF98-C751-483F-9FD6-957813AA61E4}"/>
              </a:ext>
            </a:extLst>
          </p:cNvPr>
          <p:cNvSpPr txBox="1"/>
          <p:nvPr/>
        </p:nvSpPr>
        <p:spPr>
          <a:xfrm>
            <a:off x="262761" y="6544759"/>
            <a:ext cx="8618483" cy="261610"/>
          </a:xfrm>
          <a:prstGeom prst="rect">
            <a:avLst/>
          </a:prstGeom>
          <a:noFill/>
        </p:spPr>
        <p:txBody>
          <a:bodyPr wrap="square" rtlCol="0">
            <a:spAutoFit/>
          </a:bodyPr>
          <a:lstStyle/>
          <a:p>
            <a:r>
              <a:rPr lang="en-US" sz="1100" dirty="0"/>
              <a:t>Steps to Obtain Your MAT Waiver. PCSS. http://www.narcad.org/uploads/5/7/9/5/57955981/physicians_mat_waiver_how_to_1_pager.pdf</a:t>
            </a:r>
          </a:p>
        </p:txBody>
      </p:sp>
    </p:spTree>
    <p:extLst>
      <p:ext uri="{BB962C8B-B14F-4D97-AF65-F5344CB8AC3E}">
        <p14:creationId xmlns:p14="http://schemas.microsoft.com/office/powerpoint/2010/main" val="33961842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D49516-58DB-44E6-8427-74DF3A8417DC}"/>
              </a:ext>
            </a:extLst>
          </p:cNvPr>
          <p:cNvSpPr txBox="1">
            <a:spLocks/>
          </p:cNvSpPr>
          <p:nvPr/>
        </p:nvSpPr>
        <p:spPr>
          <a:xfrm>
            <a:off x="0" y="4"/>
            <a:ext cx="9144000" cy="914399"/>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Future Directions</a:t>
            </a:r>
          </a:p>
        </p:txBody>
      </p:sp>
      <p:sp>
        <p:nvSpPr>
          <p:cNvPr id="6" name="Rectangle 5" descr="Head with Gears">
            <a:extLst>
              <a:ext uri="{FF2B5EF4-FFF2-40B4-BE49-F238E27FC236}">
                <a16:creationId xmlns:a16="http://schemas.microsoft.com/office/drawing/2014/main" id="{C84697B5-D290-4968-8770-DA5FAF928989}"/>
              </a:ext>
            </a:extLst>
          </p:cNvPr>
          <p:cNvSpPr/>
          <p:nvPr/>
        </p:nvSpPr>
        <p:spPr>
          <a:xfrm>
            <a:off x="8243043" y="119779"/>
            <a:ext cx="649720" cy="6748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0" name="Rounded Rectangle 3">
            <a:extLst>
              <a:ext uri="{FF2B5EF4-FFF2-40B4-BE49-F238E27FC236}">
                <a16:creationId xmlns:a16="http://schemas.microsoft.com/office/drawing/2014/main" id="{58086A29-02B8-4B88-926E-26C62DAF0E1A}"/>
              </a:ext>
            </a:extLst>
          </p:cNvPr>
          <p:cNvSpPr/>
          <p:nvPr/>
        </p:nvSpPr>
        <p:spPr>
          <a:xfrm>
            <a:off x="3536178" y="2116061"/>
            <a:ext cx="1906923" cy="2030540"/>
          </a:xfrm>
          <a:prstGeom prst="roundRect">
            <a:avLst/>
          </a:prstGeom>
          <a:solidFill>
            <a:srgbClr val="FF0000"/>
          </a:solidFill>
          <a:ln w="38100" cap="flat" cmpd="sng" algn="ctr">
            <a:solidFill>
              <a:schemeClr val="dk1"/>
            </a:solidFill>
            <a:prstDash val="solid"/>
            <a:round/>
            <a:headEnd type="none" w="med" len="med"/>
            <a:tailEnd type="none" w="med" len="med"/>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sz="1351"/>
          </a:p>
        </p:txBody>
      </p:sp>
      <p:sp>
        <p:nvSpPr>
          <p:cNvPr id="22" name="Rectangle 21" descr="Head with Gears">
            <a:extLst>
              <a:ext uri="{FF2B5EF4-FFF2-40B4-BE49-F238E27FC236}">
                <a16:creationId xmlns:a16="http://schemas.microsoft.com/office/drawing/2014/main" id="{EC909B26-F027-4AA5-9288-6FA70CE41AAA}"/>
              </a:ext>
            </a:extLst>
          </p:cNvPr>
          <p:cNvSpPr/>
          <p:nvPr/>
        </p:nvSpPr>
        <p:spPr>
          <a:xfrm>
            <a:off x="3942575" y="2612938"/>
            <a:ext cx="1094135" cy="103678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0FC7B8BA-BCD8-4E8B-A87C-8A5BFAC0DDB4}"/>
              </a:ext>
            </a:extLst>
          </p:cNvPr>
          <p:cNvSpPr txBox="1"/>
          <p:nvPr/>
        </p:nvSpPr>
        <p:spPr>
          <a:xfrm>
            <a:off x="3400803" y="4547770"/>
            <a:ext cx="2642647" cy="2215991"/>
          </a:xfrm>
          <a:prstGeom prst="rect">
            <a:avLst/>
          </a:prstGeom>
          <a:noFill/>
        </p:spPr>
        <p:txBody>
          <a:bodyPr wrap="square" rtlCol="0">
            <a:spAutoFit/>
          </a:bodyPr>
          <a:lstStyle/>
          <a:p>
            <a:pPr marL="285744" indent="-285744">
              <a:buFont typeface="Arial" panose="020B0604020202020204" pitchFamily="34" charset="0"/>
              <a:buChar char="•"/>
            </a:pPr>
            <a:r>
              <a:rPr lang="en-US" sz="2400" b="1" dirty="0"/>
              <a:t>Legislation</a:t>
            </a:r>
          </a:p>
          <a:p>
            <a:pPr marL="285744" indent="-285744">
              <a:buFont typeface="Arial" panose="020B0604020202020204" pitchFamily="34" charset="0"/>
              <a:buChar char="•"/>
            </a:pPr>
            <a:r>
              <a:rPr lang="en-US" sz="2400" b="1" dirty="0"/>
              <a:t>MOUD changes</a:t>
            </a:r>
          </a:p>
          <a:p>
            <a:pPr marL="285744" indent="-285744">
              <a:buFont typeface="Arial" panose="020B0604020202020204" pitchFamily="34" charset="0"/>
              <a:buChar char="•"/>
            </a:pPr>
            <a:r>
              <a:rPr lang="en-US" sz="2400" b="1" dirty="0"/>
              <a:t>Safe disposal</a:t>
            </a:r>
          </a:p>
          <a:p>
            <a:pPr marL="285744" indent="-285744">
              <a:buFont typeface="Arial" panose="020B0604020202020204" pitchFamily="34" charset="0"/>
              <a:buChar char="•"/>
            </a:pPr>
            <a:r>
              <a:rPr lang="en-US" sz="2400" b="1" dirty="0"/>
              <a:t>Academic detailing</a:t>
            </a:r>
          </a:p>
          <a:p>
            <a:endParaRPr lang="en-US" dirty="0"/>
          </a:p>
        </p:txBody>
      </p:sp>
    </p:spTree>
    <p:extLst>
      <p:ext uri="{BB962C8B-B14F-4D97-AF65-F5344CB8AC3E}">
        <p14:creationId xmlns:p14="http://schemas.microsoft.com/office/powerpoint/2010/main" val="4037453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831F4-8275-4A77-BA8D-C10B212D04F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9269097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D49516-58DB-44E6-8427-74DF3A8417DC}"/>
              </a:ext>
            </a:extLst>
          </p:cNvPr>
          <p:cNvSpPr txBox="1">
            <a:spLocks/>
          </p:cNvSpPr>
          <p:nvPr/>
        </p:nvSpPr>
        <p:spPr>
          <a:xfrm>
            <a:off x="0" y="4"/>
            <a:ext cx="9144000" cy="914399"/>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Future Directions</a:t>
            </a:r>
          </a:p>
        </p:txBody>
      </p:sp>
      <p:sp>
        <p:nvSpPr>
          <p:cNvPr id="6" name="Rectangle 5" descr="Head with Gears">
            <a:extLst>
              <a:ext uri="{FF2B5EF4-FFF2-40B4-BE49-F238E27FC236}">
                <a16:creationId xmlns:a16="http://schemas.microsoft.com/office/drawing/2014/main" id="{C84697B5-D290-4968-8770-DA5FAF928989}"/>
              </a:ext>
            </a:extLst>
          </p:cNvPr>
          <p:cNvSpPr/>
          <p:nvPr/>
        </p:nvSpPr>
        <p:spPr>
          <a:xfrm>
            <a:off x="8243043" y="119779"/>
            <a:ext cx="649720" cy="67484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Content Placeholder 4">
            <a:extLst>
              <a:ext uri="{FF2B5EF4-FFF2-40B4-BE49-F238E27FC236}">
                <a16:creationId xmlns:a16="http://schemas.microsoft.com/office/drawing/2014/main" id="{E7E623DF-A698-4AEE-8F7F-7EF2836D4BEC}"/>
              </a:ext>
            </a:extLst>
          </p:cNvPr>
          <p:cNvSpPr>
            <a:spLocks noGrp="1"/>
          </p:cNvSpPr>
          <p:nvPr>
            <p:ph idx="1"/>
          </p:nvPr>
        </p:nvSpPr>
        <p:spPr>
          <a:xfrm>
            <a:off x="241739" y="1253332"/>
            <a:ext cx="8326164" cy="4351339"/>
          </a:xfrm>
        </p:spPr>
        <p:txBody>
          <a:bodyPr>
            <a:normAutofit lnSpcReduction="10000"/>
          </a:bodyPr>
          <a:lstStyle/>
          <a:p>
            <a:r>
              <a:rPr lang="en-US" dirty="0"/>
              <a:t>Federal SUPPORT Act: C-II-V controlled substances must be e-prescribed for Medicare patients (January 1, 2021)</a:t>
            </a:r>
          </a:p>
          <a:p>
            <a:r>
              <a:rPr lang="en-US" dirty="0"/>
              <a:t>Prior to 2019, state of Tennessee planned to require C-II prescriptions to be electronically prescribed by January 1, 2020.</a:t>
            </a:r>
          </a:p>
          <a:p>
            <a:r>
              <a:rPr lang="en-US" dirty="0"/>
              <a:t>In 2019, TN General Assembly enacted Public Chapter 124</a:t>
            </a:r>
          </a:p>
          <a:p>
            <a:pPr lvl="1"/>
            <a:r>
              <a:rPr lang="en-US" dirty="0"/>
              <a:t>Brought TN into alignment with SUPPORT Act</a:t>
            </a:r>
          </a:p>
          <a:p>
            <a:pPr lvl="1"/>
            <a:r>
              <a:rPr lang="en-US" dirty="0"/>
              <a:t>Included C-III-V controlled substances</a:t>
            </a:r>
          </a:p>
          <a:p>
            <a:pPr lvl="1"/>
            <a:r>
              <a:rPr lang="en-US" dirty="0"/>
              <a:t>Provides for some exemptions</a:t>
            </a:r>
          </a:p>
          <a:p>
            <a:endParaRPr lang="en-US" dirty="0"/>
          </a:p>
        </p:txBody>
      </p:sp>
      <p:sp>
        <p:nvSpPr>
          <p:cNvPr id="8" name="TextBox 7">
            <a:extLst>
              <a:ext uri="{FF2B5EF4-FFF2-40B4-BE49-F238E27FC236}">
                <a16:creationId xmlns:a16="http://schemas.microsoft.com/office/drawing/2014/main" id="{B848A357-E95D-412C-9A60-F72C3FB0BB9F}"/>
              </a:ext>
            </a:extLst>
          </p:cNvPr>
          <p:cNvSpPr txBox="1"/>
          <p:nvPr/>
        </p:nvSpPr>
        <p:spPr>
          <a:xfrm>
            <a:off x="2" y="6526545"/>
            <a:ext cx="9144001" cy="230832"/>
          </a:xfrm>
          <a:prstGeom prst="rect">
            <a:avLst/>
          </a:prstGeom>
          <a:noFill/>
        </p:spPr>
        <p:txBody>
          <a:bodyPr wrap="square" rtlCol="0">
            <a:spAutoFit/>
          </a:bodyPr>
          <a:lstStyle/>
          <a:p>
            <a:r>
              <a:rPr lang="en-US" sz="900" dirty="0"/>
              <a:t>The SUPPORT for Patients and Communities Act (H.R. 6). American Society of Addiction Medicine. </a:t>
            </a:r>
            <a:r>
              <a:rPr lang="en-US" sz="900" dirty="0">
                <a:hlinkClick r:id="rId5"/>
              </a:rPr>
              <a:t>https://www.asam.org/advocacy/the-support-for-patients-and-communities-act-(h.r.-6)</a:t>
            </a:r>
            <a:endParaRPr lang="en-US" sz="900" dirty="0"/>
          </a:p>
        </p:txBody>
      </p:sp>
    </p:spTree>
    <p:extLst>
      <p:ext uri="{BB962C8B-B14F-4D97-AF65-F5344CB8AC3E}">
        <p14:creationId xmlns:p14="http://schemas.microsoft.com/office/powerpoint/2010/main" val="41292231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8F054-1D74-4D32-8A23-AB5A3FDA0DCD}"/>
              </a:ext>
            </a:extLst>
          </p:cNvPr>
          <p:cNvPicPr>
            <a:picLocks noChangeAspect="1"/>
          </p:cNvPicPr>
          <p:nvPr/>
        </p:nvPicPr>
        <p:blipFill>
          <a:blip r:embed="rId3"/>
          <a:stretch>
            <a:fillRect/>
          </a:stretch>
        </p:blipFill>
        <p:spPr>
          <a:xfrm>
            <a:off x="998680" y="1034179"/>
            <a:ext cx="7244363" cy="5013696"/>
          </a:xfrm>
          <a:prstGeom prst="rect">
            <a:avLst/>
          </a:prstGeom>
        </p:spPr>
      </p:pic>
      <p:sp>
        <p:nvSpPr>
          <p:cNvPr id="4" name="Title 1">
            <a:extLst>
              <a:ext uri="{FF2B5EF4-FFF2-40B4-BE49-F238E27FC236}">
                <a16:creationId xmlns:a16="http://schemas.microsoft.com/office/drawing/2014/main" id="{7AD49516-58DB-44E6-8427-74DF3A8417DC}"/>
              </a:ext>
            </a:extLst>
          </p:cNvPr>
          <p:cNvSpPr txBox="1">
            <a:spLocks/>
          </p:cNvSpPr>
          <p:nvPr/>
        </p:nvSpPr>
        <p:spPr>
          <a:xfrm>
            <a:off x="0" y="4"/>
            <a:ext cx="9144000" cy="914399"/>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mn-lt"/>
              </a:rPr>
              <a:t>Future Directions</a:t>
            </a:r>
          </a:p>
        </p:txBody>
      </p:sp>
      <p:sp>
        <p:nvSpPr>
          <p:cNvPr id="6" name="Rectangle 5" descr="Head with Gears">
            <a:extLst>
              <a:ext uri="{FF2B5EF4-FFF2-40B4-BE49-F238E27FC236}">
                <a16:creationId xmlns:a16="http://schemas.microsoft.com/office/drawing/2014/main" id="{C84697B5-D290-4968-8770-DA5FAF928989}"/>
              </a:ext>
            </a:extLst>
          </p:cNvPr>
          <p:cNvSpPr/>
          <p:nvPr/>
        </p:nvSpPr>
        <p:spPr>
          <a:xfrm>
            <a:off x="8243043" y="119779"/>
            <a:ext cx="649720" cy="67484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 name="TextBox 2">
            <a:extLst>
              <a:ext uri="{FF2B5EF4-FFF2-40B4-BE49-F238E27FC236}">
                <a16:creationId xmlns:a16="http://schemas.microsoft.com/office/drawing/2014/main" id="{583CB599-9443-40B5-A109-E29AD832BD03}"/>
              </a:ext>
            </a:extLst>
          </p:cNvPr>
          <p:cNvSpPr txBox="1"/>
          <p:nvPr/>
        </p:nvSpPr>
        <p:spPr>
          <a:xfrm>
            <a:off x="367861" y="6167651"/>
            <a:ext cx="8776139" cy="600164"/>
          </a:xfrm>
          <a:prstGeom prst="rect">
            <a:avLst/>
          </a:prstGeom>
          <a:noFill/>
        </p:spPr>
        <p:txBody>
          <a:bodyPr wrap="square" rtlCol="0">
            <a:spAutoFit/>
          </a:bodyPr>
          <a:lstStyle/>
          <a:p>
            <a:r>
              <a:rPr lang="en-US" sz="1100" dirty="0"/>
              <a:t>Exemptions to controlled substance e-prescribing mandate. Tennessee Pharmacist Association</a:t>
            </a:r>
          </a:p>
          <a:p>
            <a:r>
              <a:rPr lang="en-US" sz="1100" b="1" dirty="0">
                <a:hlinkClick r:id="rId6"/>
              </a:rPr>
              <a:t>WAIVER LINK: https://tennessee.na1.echosign.com/public/esignWidget?wid=CBFCIBAA3AAABLblqZhCupjadFM1Fh2AmAc-RFlR2N2LS-yKQ5TJcIx80T5K5BzcXigkPNmPxDhKRkFCbTeQ*</a:t>
            </a:r>
            <a:r>
              <a:rPr lang="en-US" sz="1100" b="1" dirty="0"/>
              <a:t> . </a:t>
            </a:r>
          </a:p>
        </p:txBody>
      </p:sp>
    </p:spTree>
    <p:extLst>
      <p:ext uri="{BB962C8B-B14F-4D97-AF65-F5344CB8AC3E}">
        <p14:creationId xmlns:p14="http://schemas.microsoft.com/office/powerpoint/2010/main" val="3332040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323de6df-e658-4e1c-b212-d8d327cfe200"/>
</p:tagLst>
</file>

<file path=ppt/tags/tag10.xml><?xml version="1.0" encoding="utf-8"?>
<p:tagLst xmlns:a="http://schemas.openxmlformats.org/drawingml/2006/main" xmlns:r="http://schemas.openxmlformats.org/officeDocument/2006/relationships" xmlns:p="http://schemas.openxmlformats.org/presentationml/2006/main">
  <p:tag name="__PE_POLL_EMBED_ID" val="1592bc9f-4b0e-479b-abb8-31c648849564"/>
</p:tagLst>
</file>

<file path=ppt/tags/tag11.xml><?xml version="1.0" encoding="utf-8"?>
<p:tagLst xmlns:a="http://schemas.openxmlformats.org/drawingml/2006/main" xmlns:r="http://schemas.openxmlformats.org/officeDocument/2006/relationships" xmlns:p="http://schemas.openxmlformats.org/presentationml/2006/main">
  <p:tag name="__PE_POLL_EMBED_ID" val="8376a8f6-8687-4eb1-ade0-eda6f257ddcb"/>
</p:tagLst>
</file>

<file path=ppt/tags/tag12.xml><?xml version="1.0" encoding="utf-8"?>
<p:tagLst xmlns:a="http://schemas.openxmlformats.org/drawingml/2006/main" xmlns:r="http://schemas.openxmlformats.org/officeDocument/2006/relationships" xmlns:p="http://schemas.openxmlformats.org/presentationml/2006/main">
  <p:tag name="__PE_POLL_EMBED_ID" val="97afd88d-9621-494c-87f7-150685ebbc18"/>
</p:tagLst>
</file>

<file path=ppt/tags/tag2.xml><?xml version="1.0" encoding="utf-8"?>
<p:tagLst xmlns:a="http://schemas.openxmlformats.org/drawingml/2006/main" xmlns:r="http://schemas.openxmlformats.org/officeDocument/2006/relationships" xmlns:p="http://schemas.openxmlformats.org/presentationml/2006/main">
  <p:tag name="__PE_POLL_EMBED_ID" val="1949e830-e49b-48ff-af20-26bd2d67d881"/>
</p:tagLst>
</file>

<file path=ppt/tags/tag3.xml><?xml version="1.0" encoding="utf-8"?>
<p:tagLst xmlns:a="http://schemas.openxmlformats.org/drawingml/2006/main" xmlns:r="http://schemas.openxmlformats.org/officeDocument/2006/relationships" xmlns:p="http://schemas.openxmlformats.org/presentationml/2006/main">
  <p:tag name="__PE_POLL_EMBED_ID" val="43f6b755-c2ef-40d7-bd70-2a7b01b141c1"/>
</p:tagLst>
</file>

<file path=ppt/tags/tag4.xml><?xml version="1.0" encoding="utf-8"?>
<p:tagLst xmlns:a="http://schemas.openxmlformats.org/drawingml/2006/main" xmlns:r="http://schemas.openxmlformats.org/officeDocument/2006/relationships" xmlns:p="http://schemas.openxmlformats.org/presentationml/2006/main">
  <p:tag name="__PE_POLL_EMBED_ID" val="07e31f82-d46e-4017-9221-15d4e73a2e40"/>
</p:tagLst>
</file>

<file path=ppt/tags/tag5.xml><?xml version="1.0" encoding="utf-8"?>
<p:tagLst xmlns:a="http://schemas.openxmlformats.org/drawingml/2006/main" xmlns:r="http://schemas.openxmlformats.org/officeDocument/2006/relationships" xmlns:p="http://schemas.openxmlformats.org/presentationml/2006/main">
  <p:tag name="__PE_POLL_EMBED_ID" val="8bb2f2af-4c03-4a22-b192-d7c8b6f7cbb4"/>
</p:tagLst>
</file>

<file path=ppt/tags/tag6.xml><?xml version="1.0" encoding="utf-8"?>
<p:tagLst xmlns:a="http://schemas.openxmlformats.org/drawingml/2006/main" xmlns:r="http://schemas.openxmlformats.org/officeDocument/2006/relationships" xmlns:p="http://schemas.openxmlformats.org/presentationml/2006/main">
  <p:tag name="__PE_POLL_EMBED_ID" val="1f129a80-0ecf-4b49-a1a3-5fdedb34a0a0"/>
</p:tagLst>
</file>

<file path=ppt/tags/tag7.xml><?xml version="1.0" encoding="utf-8"?>
<p:tagLst xmlns:a="http://schemas.openxmlformats.org/drawingml/2006/main" xmlns:r="http://schemas.openxmlformats.org/officeDocument/2006/relationships" xmlns:p="http://schemas.openxmlformats.org/presentationml/2006/main">
  <p:tag name="__PE_POLL_EMBED_ID" val="2d831de9-db2a-4f3e-8d30-a08415d95557"/>
</p:tagLst>
</file>

<file path=ppt/tags/tag8.xml><?xml version="1.0" encoding="utf-8"?>
<p:tagLst xmlns:a="http://schemas.openxmlformats.org/drawingml/2006/main" xmlns:r="http://schemas.openxmlformats.org/officeDocument/2006/relationships" xmlns:p="http://schemas.openxmlformats.org/presentationml/2006/main">
  <p:tag name="__PE_POLL_EMBED_ID" val="8f767a07-5b2f-4a4d-915d-a5bfa063e059"/>
</p:tagLst>
</file>

<file path=ppt/tags/tag9.xml><?xml version="1.0" encoding="utf-8"?>
<p:tagLst xmlns:a="http://schemas.openxmlformats.org/drawingml/2006/main" xmlns:r="http://schemas.openxmlformats.org/officeDocument/2006/relationships" xmlns:p="http://schemas.openxmlformats.org/presentationml/2006/main">
  <p:tag name="__PE_POLL_EMBED_ID" val="d0a7c120-e481-4024-9153-edc43ba352d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11069</Words>
  <Application>Microsoft Office PowerPoint</Application>
  <PresentationFormat>On-screen Show (4:3)</PresentationFormat>
  <Paragraphs>897</Paragraphs>
  <Slides>109</Slides>
  <Notes>106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109</vt:i4>
      </vt:variant>
    </vt:vector>
  </HeadingPairs>
  <TitlesOfParts>
    <vt:vector size="122" baseType="lpstr">
      <vt:lpstr>Arial</vt:lpstr>
      <vt:lpstr>Arial Rounded MT Bold</vt:lpstr>
      <vt:lpstr>Calibri</vt:lpstr>
      <vt:lpstr>Calibri Light</vt:lpstr>
      <vt:lpstr>Cambria</vt:lpstr>
      <vt:lpstr>CNN</vt:lpstr>
      <vt:lpstr>Georgia</vt:lpstr>
      <vt:lpstr>Guardian TextSans Web</vt:lpstr>
      <vt:lpstr>Helvetica</vt:lpstr>
      <vt:lpstr>Open Sans</vt:lpstr>
      <vt:lpstr>Source Sans Pro</vt:lpstr>
      <vt:lpstr>Times New Roman</vt:lpstr>
      <vt:lpstr>Office Theme</vt:lpstr>
      <vt:lpstr>PowerPoint Presentation</vt:lpstr>
      <vt:lpstr>Update to Federal and State Controlled Substance Laws and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Dougherty</dc:creator>
  <cp:lastModifiedBy>Tyler Dougherty</cp:lastModifiedBy>
  <cp:revision>1</cp:revision>
  <dcterms:created xsi:type="dcterms:W3CDTF">2022-02-14T13:29:42Z</dcterms:created>
  <dcterms:modified xsi:type="dcterms:W3CDTF">2022-02-14T13:31:06Z</dcterms:modified>
</cp:coreProperties>
</file>