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notesMasterIdLst>
    <p:notesMasterId r:id="rId24"/>
  </p:notesMasterIdLst>
  <p:sldIdLst>
    <p:sldId id="256" r:id="rId2"/>
    <p:sldId id="257" r:id="rId3"/>
    <p:sldId id="259" r:id="rId4"/>
    <p:sldId id="261" r:id="rId5"/>
    <p:sldId id="260" r:id="rId6"/>
    <p:sldId id="262" r:id="rId7"/>
    <p:sldId id="264" r:id="rId8"/>
    <p:sldId id="275" r:id="rId9"/>
    <p:sldId id="265" r:id="rId10"/>
    <p:sldId id="267" r:id="rId11"/>
    <p:sldId id="269" r:id="rId12"/>
    <p:sldId id="271" r:id="rId13"/>
    <p:sldId id="272" r:id="rId14"/>
    <p:sldId id="273" r:id="rId15"/>
    <p:sldId id="270" r:id="rId16"/>
    <p:sldId id="274" r:id="rId17"/>
    <p:sldId id="279" r:id="rId18"/>
    <p:sldId id="263" r:id="rId19"/>
    <p:sldId id="276" r:id="rId20"/>
    <p:sldId id="280" r:id="rId21"/>
    <p:sldId id="278" r:id="rId22"/>
    <p:sldId id="26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9"/>
    <p:restoredTop sz="75000"/>
  </p:normalViewPr>
  <p:slideViewPr>
    <p:cSldViewPr snapToGrid="0" snapToObjects="1">
      <p:cViewPr varScale="1">
        <p:scale>
          <a:sx n="82" d="100"/>
          <a:sy n="82" d="100"/>
        </p:scale>
        <p:origin x="1616" y="176"/>
      </p:cViewPr>
      <p:guideLst/>
    </p:cSldViewPr>
  </p:slideViewPr>
  <p:outlineViewPr>
    <p:cViewPr>
      <p:scale>
        <a:sx n="33" d="100"/>
        <a:sy n="33" d="100"/>
      </p:scale>
      <p:origin x="0" y="-348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en Bettin" userId="9a06d25877ab3f4a" providerId="LiveId" clId="{58B1B797-AB2E-6046-9E45-86A702BB4149}"/>
    <pc:docChg chg="modSld">
      <pc:chgData name="Kristen Bettin" userId="9a06d25877ab3f4a" providerId="LiveId" clId="{58B1B797-AB2E-6046-9E45-86A702BB4149}" dt="2022-02-22T05:15:53.835" v="3" actId="20577"/>
      <pc:docMkLst>
        <pc:docMk/>
      </pc:docMkLst>
      <pc:sldChg chg="modSp mod">
        <pc:chgData name="Kristen Bettin" userId="9a06d25877ab3f4a" providerId="LiveId" clId="{58B1B797-AB2E-6046-9E45-86A702BB4149}" dt="2022-02-22T05:15:53.835" v="3" actId="20577"/>
        <pc:sldMkLst>
          <pc:docMk/>
          <pc:sldMk cId="1197742046" sldId="266"/>
        </pc:sldMkLst>
        <pc:spChg chg="mod">
          <ac:chgData name="Kristen Bettin" userId="9a06d25877ab3f4a" providerId="LiveId" clId="{58B1B797-AB2E-6046-9E45-86A702BB4149}" dt="2022-02-22T05:15:53.835" v="3" actId="20577"/>
          <ac:spMkLst>
            <pc:docMk/>
            <pc:sldMk cId="1197742046" sldId="266"/>
            <ac:spMk id="3" creationId="{D6CD169C-7A49-AC47-885B-F60D9D0D38DE}"/>
          </ac:spMkLst>
        </pc:spChg>
      </pc:sldChg>
    </pc:docChg>
  </pc:docChgLst>
  <pc:docChgLst>
    <pc:chgData name="Kristen Bettin" userId="9a06d25877ab3f4a" providerId="LiveId" clId="{4C243744-A8A1-4A4D-B5D3-9DCB3336E875}"/>
    <pc:docChg chg="undo custSel addSld delSld modSld sldOrd">
      <pc:chgData name="Kristen Bettin" userId="9a06d25877ab3f4a" providerId="LiveId" clId="{4C243744-A8A1-4A4D-B5D3-9DCB3336E875}" dt="2022-01-04T18:44:52.110" v="487" actId="122"/>
      <pc:docMkLst>
        <pc:docMk/>
      </pc:docMkLst>
      <pc:sldChg chg="modSp mod">
        <pc:chgData name="Kristen Bettin" userId="9a06d25877ab3f4a" providerId="LiveId" clId="{4C243744-A8A1-4A4D-B5D3-9DCB3336E875}" dt="2022-01-04T18:05:46.507" v="54" actId="14100"/>
        <pc:sldMkLst>
          <pc:docMk/>
          <pc:sldMk cId="263495865" sldId="263"/>
        </pc:sldMkLst>
        <pc:spChg chg="mod">
          <ac:chgData name="Kristen Bettin" userId="9a06d25877ab3f4a" providerId="LiveId" clId="{4C243744-A8A1-4A4D-B5D3-9DCB3336E875}" dt="2022-01-04T18:05:46.507" v="54" actId="14100"/>
          <ac:spMkLst>
            <pc:docMk/>
            <pc:sldMk cId="263495865" sldId="263"/>
            <ac:spMk id="3" creationId="{3B12D24B-00FF-A746-B528-1F7E10CBCEB1}"/>
          </ac:spMkLst>
        </pc:spChg>
      </pc:sldChg>
      <pc:sldChg chg="modSp mod">
        <pc:chgData name="Kristen Bettin" userId="9a06d25877ab3f4a" providerId="LiveId" clId="{4C243744-A8A1-4A4D-B5D3-9DCB3336E875}" dt="2022-01-04T18:00:21.050" v="4" actId="122"/>
        <pc:sldMkLst>
          <pc:docMk/>
          <pc:sldMk cId="3242158335" sldId="265"/>
        </pc:sldMkLst>
        <pc:spChg chg="mod">
          <ac:chgData name="Kristen Bettin" userId="9a06d25877ab3f4a" providerId="LiveId" clId="{4C243744-A8A1-4A4D-B5D3-9DCB3336E875}" dt="2022-01-04T18:00:21.050" v="4" actId="122"/>
          <ac:spMkLst>
            <pc:docMk/>
            <pc:sldMk cId="3242158335" sldId="265"/>
            <ac:spMk id="2" creationId="{DF1B3D30-20FF-9A42-9725-AF64D79DA367}"/>
          </ac:spMkLst>
        </pc:spChg>
      </pc:sldChg>
      <pc:sldChg chg="modSp mod">
        <pc:chgData name="Kristen Bettin" userId="9a06d25877ab3f4a" providerId="LiveId" clId="{4C243744-A8A1-4A4D-B5D3-9DCB3336E875}" dt="2022-01-04T18:12:07.284" v="204" actId="27636"/>
        <pc:sldMkLst>
          <pc:docMk/>
          <pc:sldMk cId="1197742046" sldId="266"/>
        </pc:sldMkLst>
        <pc:spChg chg="mod">
          <ac:chgData name="Kristen Bettin" userId="9a06d25877ab3f4a" providerId="LiveId" clId="{4C243744-A8A1-4A4D-B5D3-9DCB3336E875}" dt="2022-01-04T18:12:07.284" v="204" actId="27636"/>
          <ac:spMkLst>
            <pc:docMk/>
            <pc:sldMk cId="1197742046" sldId="266"/>
            <ac:spMk id="3" creationId="{D6CD169C-7A49-AC47-885B-F60D9D0D38DE}"/>
          </ac:spMkLst>
        </pc:spChg>
      </pc:sldChg>
      <pc:sldChg chg="modAnim">
        <pc:chgData name="Kristen Bettin" userId="9a06d25877ab3f4a" providerId="LiveId" clId="{4C243744-A8A1-4A4D-B5D3-9DCB3336E875}" dt="2022-01-04T18:01:23.797" v="10"/>
        <pc:sldMkLst>
          <pc:docMk/>
          <pc:sldMk cId="3892909414" sldId="269"/>
        </pc:sldMkLst>
      </pc:sldChg>
      <pc:sldChg chg="modSp ord modAnim">
        <pc:chgData name="Kristen Bettin" userId="9a06d25877ab3f4a" providerId="LiveId" clId="{4C243744-A8A1-4A4D-B5D3-9DCB3336E875}" dt="2022-01-04T18:04:58.206" v="45" actId="20577"/>
        <pc:sldMkLst>
          <pc:docMk/>
          <pc:sldMk cId="1022129314" sldId="270"/>
        </pc:sldMkLst>
        <pc:spChg chg="mod">
          <ac:chgData name="Kristen Bettin" userId="9a06d25877ab3f4a" providerId="LiveId" clId="{4C243744-A8A1-4A4D-B5D3-9DCB3336E875}" dt="2022-01-04T18:04:58.206" v="45" actId="20577"/>
          <ac:spMkLst>
            <pc:docMk/>
            <pc:sldMk cId="1022129314" sldId="270"/>
            <ac:spMk id="3" creationId="{9BE6B14F-E406-E24A-B4F4-870C1A885A94}"/>
          </ac:spMkLst>
        </pc:spChg>
      </pc:sldChg>
      <pc:sldChg chg="ord modAnim">
        <pc:chgData name="Kristen Bettin" userId="9a06d25877ab3f4a" providerId="LiveId" clId="{4C243744-A8A1-4A4D-B5D3-9DCB3336E875}" dt="2022-01-04T18:02:39.383" v="20"/>
        <pc:sldMkLst>
          <pc:docMk/>
          <pc:sldMk cId="1843424147" sldId="271"/>
        </pc:sldMkLst>
      </pc:sldChg>
      <pc:sldChg chg="ord modAnim">
        <pc:chgData name="Kristen Bettin" userId="9a06d25877ab3f4a" providerId="LiveId" clId="{4C243744-A8A1-4A4D-B5D3-9DCB3336E875}" dt="2022-01-04T18:03:18.554" v="26"/>
        <pc:sldMkLst>
          <pc:docMk/>
          <pc:sldMk cId="1391621736" sldId="272"/>
        </pc:sldMkLst>
      </pc:sldChg>
      <pc:sldChg chg="ord modAnim">
        <pc:chgData name="Kristen Bettin" userId="9a06d25877ab3f4a" providerId="LiveId" clId="{4C243744-A8A1-4A4D-B5D3-9DCB3336E875}" dt="2022-01-04T18:03:59.221" v="31"/>
        <pc:sldMkLst>
          <pc:docMk/>
          <pc:sldMk cId="1369096878" sldId="273"/>
        </pc:sldMkLst>
      </pc:sldChg>
      <pc:sldChg chg="modSp mod">
        <pc:chgData name="Kristen Bettin" userId="9a06d25877ab3f4a" providerId="LiveId" clId="{4C243744-A8A1-4A4D-B5D3-9DCB3336E875}" dt="2022-01-04T18:05:21.983" v="49" actId="1076"/>
        <pc:sldMkLst>
          <pc:docMk/>
          <pc:sldMk cId="201644638" sldId="274"/>
        </pc:sldMkLst>
        <pc:picChg chg="mod">
          <ac:chgData name="Kristen Bettin" userId="9a06d25877ab3f4a" providerId="LiveId" clId="{4C243744-A8A1-4A4D-B5D3-9DCB3336E875}" dt="2022-01-04T18:05:21.983" v="49" actId="1076"/>
          <ac:picMkLst>
            <pc:docMk/>
            <pc:sldMk cId="201644638" sldId="274"/>
            <ac:picMk id="7" creationId="{9332EFC8-BF85-4B4B-B4D1-69AEDA5A26AC}"/>
          </ac:picMkLst>
        </pc:picChg>
        <pc:picChg chg="mod">
          <ac:chgData name="Kristen Bettin" userId="9a06d25877ab3f4a" providerId="LiveId" clId="{4C243744-A8A1-4A4D-B5D3-9DCB3336E875}" dt="2022-01-04T18:05:21.400" v="48" actId="1076"/>
          <ac:picMkLst>
            <pc:docMk/>
            <pc:sldMk cId="201644638" sldId="274"/>
            <ac:picMk id="340" creationId="{E3058C3B-70A2-A745-AA7F-BB5AFB70A0E2}"/>
          </ac:picMkLst>
        </pc:picChg>
      </pc:sldChg>
      <pc:sldChg chg="modSp mod">
        <pc:chgData name="Kristen Bettin" userId="9a06d25877ab3f4a" providerId="LiveId" clId="{4C243744-A8A1-4A4D-B5D3-9DCB3336E875}" dt="2022-01-04T17:59:48.955" v="3" actId="20577"/>
        <pc:sldMkLst>
          <pc:docMk/>
          <pc:sldMk cId="1967315754" sldId="275"/>
        </pc:sldMkLst>
        <pc:spChg chg="mod">
          <ac:chgData name="Kristen Bettin" userId="9a06d25877ab3f4a" providerId="LiveId" clId="{4C243744-A8A1-4A4D-B5D3-9DCB3336E875}" dt="2022-01-04T17:59:48.955" v="3" actId="20577"/>
          <ac:spMkLst>
            <pc:docMk/>
            <pc:sldMk cId="1967315754" sldId="275"/>
            <ac:spMk id="3" creationId="{88FC7573-EFB9-BF48-B75E-7A4417F39F7C}"/>
          </ac:spMkLst>
        </pc:spChg>
      </pc:sldChg>
      <pc:sldChg chg="del">
        <pc:chgData name="Kristen Bettin" userId="9a06d25877ab3f4a" providerId="LiveId" clId="{4C243744-A8A1-4A4D-B5D3-9DCB3336E875}" dt="2022-01-04T18:06:23.447" v="56" actId="2696"/>
        <pc:sldMkLst>
          <pc:docMk/>
          <pc:sldMk cId="1926750078" sldId="277"/>
        </pc:sldMkLst>
      </pc:sldChg>
      <pc:sldChg chg="modSp mod">
        <pc:chgData name="Kristen Bettin" userId="9a06d25877ab3f4a" providerId="LiveId" clId="{4C243744-A8A1-4A4D-B5D3-9DCB3336E875}" dt="2022-01-04T18:06:11.391" v="55" actId="1076"/>
        <pc:sldMkLst>
          <pc:docMk/>
          <pc:sldMk cId="3262263985" sldId="278"/>
        </pc:sldMkLst>
        <pc:spChg chg="mod">
          <ac:chgData name="Kristen Bettin" userId="9a06d25877ab3f4a" providerId="LiveId" clId="{4C243744-A8A1-4A4D-B5D3-9DCB3336E875}" dt="2022-01-04T18:06:11.391" v="55" actId="1076"/>
          <ac:spMkLst>
            <pc:docMk/>
            <pc:sldMk cId="3262263985" sldId="278"/>
            <ac:spMk id="3" creationId="{4FC0AA79-D510-894D-96DF-32FC7A7D4148}"/>
          </ac:spMkLst>
        </pc:spChg>
      </pc:sldChg>
      <pc:sldChg chg="modSp mod">
        <pc:chgData name="Kristen Bettin" userId="9a06d25877ab3f4a" providerId="LiveId" clId="{4C243744-A8A1-4A4D-B5D3-9DCB3336E875}" dt="2022-01-04T18:05:29.592" v="53" actId="20577"/>
        <pc:sldMkLst>
          <pc:docMk/>
          <pc:sldMk cId="331351464" sldId="279"/>
        </pc:sldMkLst>
        <pc:spChg chg="mod">
          <ac:chgData name="Kristen Bettin" userId="9a06d25877ab3f4a" providerId="LiveId" clId="{4C243744-A8A1-4A4D-B5D3-9DCB3336E875}" dt="2022-01-04T18:05:29.592" v="53" actId="20577"/>
          <ac:spMkLst>
            <pc:docMk/>
            <pc:sldMk cId="331351464" sldId="279"/>
            <ac:spMk id="3" creationId="{88FC7573-EFB9-BF48-B75E-7A4417F39F7C}"/>
          </ac:spMkLst>
        </pc:spChg>
      </pc:sldChg>
      <pc:sldChg chg="addSp delSp modSp new mod setBg">
        <pc:chgData name="Kristen Bettin" userId="9a06d25877ab3f4a" providerId="LiveId" clId="{4C243744-A8A1-4A4D-B5D3-9DCB3336E875}" dt="2022-01-04T18:44:52.110" v="487" actId="122"/>
        <pc:sldMkLst>
          <pc:docMk/>
          <pc:sldMk cId="385612058" sldId="280"/>
        </pc:sldMkLst>
        <pc:spChg chg="mod">
          <ac:chgData name="Kristen Bettin" userId="9a06d25877ab3f4a" providerId="LiveId" clId="{4C243744-A8A1-4A4D-B5D3-9DCB3336E875}" dt="2022-01-04T18:35:33.431" v="211" actId="26606"/>
          <ac:spMkLst>
            <pc:docMk/>
            <pc:sldMk cId="385612058" sldId="280"/>
            <ac:spMk id="2" creationId="{08EA20F6-442A-3649-BB92-58DCB1010844}"/>
          </ac:spMkLst>
        </pc:spChg>
        <pc:spChg chg="add del mod">
          <ac:chgData name="Kristen Bettin" userId="9a06d25877ab3f4a" providerId="LiveId" clId="{4C243744-A8A1-4A4D-B5D3-9DCB3336E875}" dt="2022-01-04T18:44:52.110" v="487" actId="122"/>
          <ac:spMkLst>
            <pc:docMk/>
            <pc:sldMk cId="385612058" sldId="280"/>
            <ac:spMk id="3" creationId="{E02D80BC-6547-0A41-8C36-DAE950DBCADF}"/>
          </ac:spMkLst>
        </pc:spChg>
        <pc:picChg chg="add mod">
          <ac:chgData name="Kristen Bettin" userId="9a06d25877ab3f4a" providerId="LiveId" clId="{4C243744-A8A1-4A4D-B5D3-9DCB3336E875}" dt="2022-01-04T18:35:33.431" v="211" actId="26606"/>
          <ac:picMkLst>
            <pc:docMk/>
            <pc:sldMk cId="385612058" sldId="280"/>
            <ac:picMk id="4" creationId="{5BD976DF-9A24-CB4D-AFEC-1C0F372C0B1C}"/>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51E2C8-4CDD-469F-9E23-14C4EA3DFF9F}"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3DB279F-847A-4709-8A73-42BD765E6F40}">
      <dgm:prSet/>
      <dgm:spPr/>
      <dgm:t>
        <a:bodyPr/>
        <a:lstStyle/>
        <a:p>
          <a:pPr>
            <a:defRPr cap="all"/>
          </a:pPr>
          <a:r>
            <a:rPr lang="en-US" i="1"/>
            <a:t>Get Ready</a:t>
          </a:r>
          <a:endParaRPr lang="en-US"/>
        </a:p>
      </dgm:t>
    </dgm:pt>
    <dgm:pt modelId="{B2D273E1-A3D5-4A15-A599-8C21B63F5AC4}" type="parTrans" cxnId="{2A301AF5-36D7-48A2-A75D-3DA2F589BE92}">
      <dgm:prSet/>
      <dgm:spPr/>
      <dgm:t>
        <a:bodyPr/>
        <a:lstStyle/>
        <a:p>
          <a:endParaRPr lang="en-US"/>
        </a:p>
      </dgm:t>
    </dgm:pt>
    <dgm:pt modelId="{31F29A61-DBD9-4946-A7F8-ECB82BB8B4AE}" type="sibTrans" cxnId="{2A301AF5-36D7-48A2-A75D-3DA2F589BE92}">
      <dgm:prSet/>
      <dgm:spPr/>
      <dgm:t>
        <a:bodyPr/>
        <a:lstStyle/>
        <a:p>
          <a:endParaRPr lang="en-US"/>
        </a:p>
      </dgm:t>
    </dgm:pt>
    <dgm:pt modelId="{F5FE187A-265B-4B79-99CF-0556C4373FCC}">
      <dgm:prSet/>
      <dgm:spPr/>
      <dgm:t>
        <a:bodyPr/>
        <a:lstStyle/>
        <a:p>
          <a:pPr>
            <a:defRPr cap="all"/>
          </a:pPr>
          <a:r>
            <a:rPr lang="en-US" i="1"/>
            <a:t>Create Space</a:t>
          </a:r>
          <a:endParaRPr lang="en-US"/>
        </a:p>
      </dgm:t>
    </dgm:pt>
    <dgm:pt modelId="{882636D0-24E1-45F3-B5AC-FCAD632062F9}" type="parTrans" cxnId="{09064A42-3351-4648-9587-2172BB68539B}">
      <dgm:prSet/>
      <dgm:spPr/>
      <dgm:t>
        <a:bodyPr/>
        <a:lstStyle/>
        <a:p>
          <a:endParaRPr lang="en-US"/>
        </a:p>
      </dgm:t>
    </dgm:pt>
    <dgm:pt modelId="{9ACE4F77-E618-4BDC-9634-0DD0F1FD5DCC}" type="sibTrans" cxnId="{09064A42-3351-4648-9587-2172BB68539B}">
      <dgm:prSet/>
      <dgm:spPr/>
      <dgm:t>
        <a:bodyPr/>
        <a:lstStyle/>
        <a:p>
          <a:endParaRPr lang="en-US"/>
        </a:p>
      </dgm:t>
    </dgm:pt>
    <dgm:pt modelId="{8C3185BC-F754-41E1-939F-A74233205BC3}">
      <dgm:prSet/>
      <dgm:spPr/>
      <dgm:t>
        <a:bodyPr/>
        <a:lstStyle/>
        <a:p>
          <a:pPr>
            <a:defRPr cap="all"/>
          </a:pPr>
          <a:r>
            <a:rPr lang="en-US" i="1"/>
            <a:t>Do the work</a:t>
          </a:r>
          <a:endParaRPr lang="en-US"/>
        </a:p>
      </dgm:t>
    </dgm:pt>
    <dgm:pt modelId="{8324086B-4D14-42AD-B27D-A4A4E80A610A}" type="parTrans" cxnId="{26C66CD5-095B-4E71-90ED-1B7FC3C95968}">
      <dgm:prSet/>
      <dgm:spPr/>
      <dgm:t>
        <a:bodyPr/>
        <a:lstStyle/>
        <a:p>
          <a:endParaRPr lang="en-US"/>
        </a:p>
      </dgm:t>
    </dgm:pt>
    <dgm:pt modelId="{356057C7-561E-430F-A23A-7C418F278903}" type="sibTrans" cxnId="{26C66CD5-095B-4E71-90ED-1B7FC3C95968}">
      <dgm:prSet/>
      <dgm:spPr/>
      <dgm:t>
        <a:bodyPr/>
        <a:lstStyle/>
        <a:p>
          <a:endParaRPr lang="en-US"/>
        </a:p>
      </dgm:t>
    </dgm:pt>
    <dgm:pt modelId="{7E21BCE2-2840-49A8-B701-F4B06BA2713F}">
      <dgm:prSet/>
      <dgm:spPr/>
      <dgm:t>
        <a:bodyPr/>
        <a:lstStyle/>
        <a:p>
          <a:pPr>
            <a:defRPr cap="all"/>
          </a:pPr>
          <a:r>
            <a:rPr lang="en-US" i="1"/>
            <a:t>Close and affirm</a:t>
          </a:r>
          <a:endParaRPr lang="en-US"/>
        </a:p>
      </dgm:t>
    </dgm:pt>
    <dgm:pt modelId="{53F98674-6021-4CA3-9C55-F37D45059D5C}" type="parTrans" cxnId="{38EB3B3C-E98A-4DCD-A177-AF5E3F438301}">
      <dgm:prSet/>
      <dgm:spPr/>
      <dgm:t>
        <a:bodyPr/>
        <a:lstStyle/>
        <a:p>
          <a:endParaRPr lang="en-US"/>
        </a:p>
      </dgm:t>
    </dgm:pt>
    <dgm:pt modelId="{F37874DA-0BFA-459E-AF70-D65B9C849923}" type="sibTrans" cxnId="{38EB3B3C-E98A-4DCD-A177-AF5E3F438301}">
      <dgm:prSet/>
      <dgm:spPr/>
      <dgm:t>
        <a:bodyPr/>
        <a:lstStyle/>
        <a:p>
          <a:endParaRPr lang="en-US"/>
        </a:p>
      </dgm:t>
    </dgm:pt>
    <dgm:pt modelId="{2758FAE9-7999-4681-8BDC-06F57BAB5ADF}">
      <dgm:prSet/>
      <dgm:spPr/>
      <dgm:t>
        <a:bodyPr/>
        <a:lstStyle/>
        <a:p>
          <a:pPr>
            <a:defRPr cap="all"/>
          </a:pPr>
          <a:r>
            <a:rPr lang="en-US"/>
            <a:t>Raise your words not voice</a:t>
          </a:r>
        </a:p>
      </dgm:t>
    </dgm:pt>
    <dgm:pt modelId="{CA3ADD28-3D40-4933-82BA-D0F28C5C4F55}" type="parTrans" cxnId="{C988539A-FB7D-44D9-9A80-B87662AF570F}">
      <dgm:prSet/>
      <dgm:spPr/>
      <dgm:t>
        <a:bodyPr/>
        <a:lstStyle/>
        <a:p>
          <a:endParaRPr lang="en-US"/>
        </a:p>
      </dgm:t>
    </dgm:pt>
    <dgm:pt modelId="{2702BE2C-F0FB-40B5-9129-EDFD89D4CF55}" type="sibTrans" cxnId="{C988539A-FB7D-44D9-9A80-B87662AF570F}">
      <dgm:prSet/>
      <dgm:spPr/>
      <dgm:t>
        <a:bodyPr/>
        <a:lstStyle/>
        <a:p>
          <a:endParaRPr lang="en-US"/>
        </a:p>
      </dgm:t>
    </dgm:pt>
    <dgm:pt modelId="{8763D582-7565-4FD9-938B-73BA9BC66530}" type="pres">
      <dgm:prSet presAssocID="{0F51E2C8-4CDD-469F-9E23-14C4EA3DFF9F}" presName="root" presStyleCnt="0">
        <dgm:presLayoutVars>
          <dgm:dir/>
          <dgm:resizeHandles val="exact"/>
        </dgm:presLayoutVars>
      </dgm:prSet>
      <dgm:spPr/>
    </dgm:pt>
    <dgm:pt modelId="{7A7CBE44-210C-4446-9D01-6BAB97AEC169}" type="pres">
      <dgm:prSet presAssocID="{E3DB279F-847A-4709-8A73-42BD765E6F40}" presName="compNode" presStyleCnt="0"/>
      <dgm:spPr/>
    </dgm:pt>
    <dgm:pt modelId="{7067AA61-5B54-4F28-BC85-60F48BB40CA1}" type="pres">
      <dgm:prSet presAssocID="{E3DB279F-847A-4709-8A73-42BD765E6F40}" presName="iconBgRect" presStyleLbl="bgShp" presStyleIdx="0" presStyleCnt="5"/>
      <dgm:spPr>
        <a:prstGeom prst="round2DiagRect">
          <a:avLst>
            <a:gd name="adj1" fmla="val 29727"/>
            <a:gd name="adj2" fmla="val 0"/>
          </a:avLst>
        </a:prstGeom>
      </dgm:spPr>
    </dgm:pt>
    <dgm:pt modelId="{1F4A2CF3-4EBD-48B3-90F9-D1A9F98100D3}" type="pres">
      <dgm:prSet presAssocID="{E3DB279F-847A-4709-8A73-42BD765E6F4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un"/>
        </a:ext>
      </dgm:extLst>
    </dgm:pt>
    <dgm:pt modelId="{E32AD2D2-49AF-4AC5-B2DD-7D760FC8DCA0}" type="pres">
      <dgm:prSet presAssocID="{E3DB279F-847A-4709-8A73-42BD765E6F40}" presName="spaceRect" presStyleCnt="0"/>
      <dgm:spPr/>
    </dgm:pt>
    <dgm:pt modelId="{8B282267-E74A-415E-B14E-3247738BE315}" type="pres">
      <dgm:prSet presAssocID="{E3DB279F-847A-4709-8A73-42BD765E6F40}" presName="textRect" presStyleLbl="revTx" presStyleIdx="0" presStyleCnt="5">
        <dgm:presLayoutVars>
          <dgm:chMax val="1"/>
          <dgm:chPref val="1"/>
        </dgm:presLayoutVars>
      </dgm:prSet>
      <dgm:spPr/>
    </dgm:pt>
    <dgm:pt modelId="{7EF8533D-9582-4A71-AEAC-246D8454A051}" type="pres">
      <dgm:prSet presAssocID="{31F29A61-DBD9-4946-A7F8-ECB82BB8B4AE}" presName="sibTrans" presStyleCnt="0"/>
      <dgm:spPr/>
    </dgm:pt>
    <dgm:pt modelId="{679C958A-2BB6-4019-9347-BD5EB05BF5B6}" type="pres">
      <dgm:prSet presAssocID="{F5FE187A-265B-4B79-99CF-0556C4373FCC}" presName="compNode" presStyleCnt="0"/>
      <dgm:spPr/>
    </dgm:pt>
    <dgm:pt modelId="{C6249AB6-BDE5-4331-9AF6-B2EDCF49C754}" type="pres">
      <dgm:prSet presAssocID="{F5FE187A-265B-4B79-99CF-0556C4373FCC}" presName="iconBgRect" presStyleLbl="bgShp" presStyleIdx="1" presStyleCnt="5"/>
      <dgm:spPr>
        <a:prstGeom prst="round2DiagRect">
          <a:avLst>
            <a:gd name="adj1" fmla="val 29727"/>
            <a:gd name="adj2" fmla="val 0"/>
          </a:avLst>
        </a:prstGeom>
      </dgm:spPr>
    </dgm:pt>
    <dgm:pt modelId="{3BB44F92-CF3B-436F-B85D-72057E1A3B0A}" type="pres">
      <dgm:prSet presAssocID="{F5FE187A-265B-4B79-99CF-0556C4373FC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cket"/>
        </a:ext>
      </dgm:extLst>
    </dgm:pt>
    <dgm:pt modelId="{BB260F61-B068-4A8B-BE03-9E6AE2F1219A}" type="pres">
      <dgm:prSet presAssocID="{F5FE187A-265B-4B79-99CF-0556C4373FCC}" presName="spaceRect" presStyleCnt="0"/>
      <dgm:spPr/>
    </dgm:pt>
    <dgm:pt modelId="{CF765F6E-CBF1-4737-B053-22B8FF97894E}" type="pres">
      <dgm:prSet presAssocID="{F5FE187A-265B-4B79-99CF-0556C4373FCC}" presName="textRect" presStyleLbl="revTx" presStyleIdx="1" presStyleCnt="5">
        <dgm:presLayoutVars>
          <dgm:chMax val="1"/>
          <dgm:chPref val="1"/>
        </dgm:presLayoutVars>
      </dgm:prSet>
      <dgm:spPr/>
    </dgm:pt>
    <dgm:pt modelId="{574744D0-33ED-42C0-B536-907ED812B6BB}" type="pres">
      <dgm:prSet presAssocID="{9ACE4F77-E618-4BDC-9634-0DD0F1FD5DCC}" presName="sibTrans" presStyleCnt="0"/>
      <dgm:spPr/>
    </dgm:pt>
    <dgm:pt modelId="{270E169C-31B9-4A69-83DD-474A47A2AA34}" type="pres">
      <dgm:prSet presAssocID="{8C3185BC-F754-41E1-939F-A74233205BC3}" presName="compNode" presStyleCnt="0"/>
      <dgm:spPr/>
    </dgm:pt>
    <dgm:pt modelId="{D7324466-74D9-481F-AB1F-A750C8A4C9E3}" type="pres">
      <dgm:prSet presAssocID="{8C3185BC-F754-41E1-939F-A74233205BC3}" presName="iconBgRect" presStyleLbl="bgShp" presStyleIdx="2" presStyleCnt="5"/>
      <dgm:spPr>
        <a:prstGeom prst="round2DiagRect">
          <a:avLst>
            <a:gd name="adj1" fmla="val 29727"/>
            <a:gd name="adj2" fmla="val 0"/>
          </a:avLst>
        </a:prstGeom>
      </dgm:spPr>
    </dgm:pt>
    <dgm:pt modelId="{26807818-B142-4D94-BDB0-E4AD85DC371B}" type="pres">
      <dgm:prSet presAssocID="{8C3185BC-F754-41E1-939F-A74233205BC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E95D189B-A28D-4462-91CE-D33A135D89B5}" type="pres">
      <dgm:prSet presAssocID="{8C3185BC-F754-41E1-939F-A74233205BC3}" presName="spaceRect" presStyleCnt="0"/>
      <dgm:spPr/>
    </dgm:pt>
    <dgm:pt modelId="{EB3120DE-4A72-4A76-91F2-809D95743FEA}" type="pres">
      <dgm:prSet presAssocID="{8C3185BC-F754-41E1-939F-A74233205BC3}" presName="textRect" presStyleLbl="revTx" presStyleIdx="2" presStyleCnt="5">
        <dgm:presLayoutVars>
          <dgm:chMax val="1"/>
          <dgm:chPref val="1"/>
        </dgm:presLayoutVars>
      </dgm:prSet>
      <dgm:spPr/>
    </dgm:pt>
    <dgm:pt modelId="{7B89B5DF-1412-4DC4-8A24-0EA0BCF35607}" type="pres">
      <dgm:prSet presAssocID="{356057C7-561E-430F-A23A-7C418F278903}" presName="sibTrans" presStyleCnt="0"/>
      <dgm:spPr/>
    </dgm:pt>
    <dgm:pt modelId="{8EA945C5-6401-4A0C-A18B-3DB72E5E9FF8}" type="pres">
      <dgm:prSet presAssocID="{7E21BCE2-2840-49A8-B701-F4B06BA2713F}" presName="compNode" presStyleCnt="0"/>
      <dgm:spPr/>
    </dgm:pt>
    <dgm:pt modelId="{BE07BC85-7DA3-4408-9849-F14C846CB35D}" type="pres">
      <dgm:prSet presAssocID="{7E21BCE2-2840-49A8-B701-F4B06BA2713F}" presName="iconBgRect" presStyleLbl="bgShp" presStyleIdx="3" presStyleCnt="5"/>
      <dgm:spPr>
        <a:prstGeom prst="round2DiagRect">
          <a:avLst>
            <a:gd name="adj1" fmla="val 29727"/>
            <a:gd name="adj2" fmla="val 0"/>
          </a:avLst>
        </a:prstGeom>
      </dgm:spPr>
    </dgm:pt>
    <dgm:pt modelId="{334ECAB4-3756-43E5-BE6F-AEA822409037}" type="pres">
      <dgm:prSet presAssocID="{7E21BCE2-2840-49A8-B701-F4B06BA2713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3814F03D-8D16-40FC-9CD4-FF50A1330F21}" type="pres">
      <dgm:prSet presAssocID="{7E21BCE2-2840-49A8-B701-F4B06BA2713F}" presName="spaceRect" presStyleCnt="0"/>
      <dgm:spPr/>
    </dgm:pt>
    <dgm:pt modelId="{25487FA8-BEA1-4465-BFAC-780C2DCC9E1C}" type="pres">
      <dgm:prSet presAssocID="{7E21BCE2-2840-49A8-B701-F4B06BA2713F}" presName="textRect" presStyleLbl="revTx" presStyleIdx="3" presStyleCnt="5">
        <dgm:presLayoutVars>
          <dgm:chMax val="1"/>
          <dgm:chPref val="1"/>
        </dgm:presLayoutVars>
      </dgm:prSet>
      <dgm:spPr/>
    </dgm:pt>
    <dgm:pt modelId="{BC81ABEB-E845-4ED9-8D5B-0CA9A0CE7D76}" type="pres">
      <dgm:prSet presAssocID="{F37874DA-0BFA-459E-AF70-D65B9C849923}" presName="sibTrans" presStyleCnt="0"/>
      <dgm:spPr/>
    </dgm:pt>
    <dgm:pt modelId="{18CBBB4D-CE18-4715-9E4B-04FE1A53DF2D}" type="pres">
      <dgm:prSet presAssocID="{2758FAE9-7999-4681-8BDC-06F57BAB5ADF}" presName="compNode" presStyleCnt="0"/>
      <dgm:spPr/>
    </dgm:pt>
    <dgm:pt modelId="{0CF29FB3-8173-4528-A23D-8DED9A7331C1}" type="pres">
      <dgm:prSet presAssocID="{2758FAE9-7999-4681-8BDC-06F57BAB5ADF}" presName="iconBgRect" presStyleLbl="bgShp" presStyleIdx="4" presStyleCnt="5"/>
      <dgm:spPr>
        <a:prstGeom prst="round2DiagRect">
          <a:avLst>
            <a:gd name="adj1" fmla="val 29727"/>
            <a:gd name="adj2" fmla="val 0"/>
          </a:avLst>
        </a:prstGeom>
      </dgm:spPr>
    </dgm:pt>
    <dgm:pt modelId="{A5E0DF64-E851-401D-A7AF-66570DDCFECF}" type="pres">
      <dgm:prSet presAssocID="{2758FAE9-7999-4681-8BDC-06F57BAB5AD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gaphone"/>
        </a:ext>
      </dgm:extLst>
    </dgm:pt>
    <dgm:pt modelId="{519EF332-C208-4893-9168-EC19997168D9}" type="pres">
      <dgm:prSet presAssocID="{2758FAE9-7999-4681-8BDC-06F57BAB5ADF}" presName="spaceRect" presStyleCnt="0"/>
      <dgm:spPr/>
    </dgm:pt>
    <dgm:pt modelId="{F7E02BA9-1729-46C8-A8B3-F860F36754FD}" type="pres">
      <dgm:prSet presAssocID="{2758FAE9-7999-4681-8BDC-06F57BAB5ADF}" presName="textRect" presStyleLbl="revTx" presStyleIdx="4" presStyleCnt="5">
        <dgm:presLayoutVars>
          <dgm:chMax val="1"/>
          <dgm:chPref val="1"/>
        </dgm:presLayoutVars>
      </dgm:prSet>
      <dgm:spPr/>
    </dgm:pt>
  </dgm:ptLst>
  <dgm:cxnLst>
    <dgm:cxn modelId="{38EB3B3C-E98A-4DCD-A177-AF5E3F438301}" srcId="{0F51E2C8-4CDD-469F-9E23-14C4EA3DFF9F}" destId="{7E21BCE2-2840-49A8-B701-F4B06BA2713F}" srcOrd="3" destOrd="0" parTransId="{53F98674-6021-4CA3-9C55-F37D45059D5C}" sibTransId="{F37874DA-0BFA-459E-AF70-D65B9C849923}"/>
    <dgm:cxn modelId="{3C94FD3E-E479-452A-9D73-18B94E6BA54B}" type="presOf" srcId="{0F51E2C8-4CDD-469F-9E23-14C4EA3DFF9F}" destId="{8763D582-7565-4FD9-938B-73BA9BC66530}" srcOrd="0" destOrd="0" presId="urn:microsoft.com/office/officeart/2018/5/layout/IconLeafLabelList"/>
    <dgm:cxn modelId="{09064A42-3351-4648-9587-2172BB68539B}" srcId="{0F51E2C8-4CDD-469F-9E23-14C4EA3DFF9F}" destId="{F5FE187A-265B-4B79-99CF-0556C4373FCC}" srcOrd="1" destOrd="0" parTransId="{882636D0-24E1-45F3-B5AC-FCAD632062F9}" sibTransId="{9ACE4F77-E618-4BDC-9634-0DD0F1FD5DCC}"/>
    <dgm:cxn modelId="{FB28316F-3AAF-4764-B98A-93AD0D70827C}" type="presOf" srcId="{7E21BCE2-2840-49A8-B701-F4B06BA2713F}" destId="{25487FA8-BEA1-4465-BFAC-780C2DCC9E1C}" srcOrd="0" destOrd="0" presId="urn:microsoft.com/office/officeart/2018/5/layout/IconLeafLabelList"/>
    <dgm:cxn modelId="{C988539A-FB7D-44D9-9A80-B87662AF570F}" srcId="{0F51E2C8-4CDD-469F-9E23-14C4EA3DFF9F}" destId="{2758FAE9-7999-4681-8BDC-06F57BAB5ADF}" srcOrd="4" destOrd="0" parTransId="{CA3ADD28-3D40-4933-82BA-D0F28C5C4F55}" sibTransId="{2702BE2C-F0FB-40B5-9129-EDFD89D4CF55}"/>
    <dgm:cxn modelId="{D4FE2EAB-77FF-4451-BB7E-07D3204B21D9}" type="presOf" srcId="{F5FE187A-265B-4B79-99CF-0556C4373FCC}" destId="{CF765F6E-CBF1-4737-B053-22B8FF97894E}" srcOrd="0" destOrd="0" presId="urn:microsoft.com/office/officeart/2018/5/layout/IconLeafLabelList"/>
    <dgm:cxn modelId="{B794F7AD-5C33-4CAB-9649-2840CDBD66E6}" type="presOf" srcId="{E3DB279F-847A-4709-8A73-42BD765E6F40}" destId="{8B282267-E74A-415E-B14E-3247738BE315}" srcOrd="0" destOrd="0" presId="urn:microsoft.com/office/officeart/2018/5/layout/IconLeafLabelList"/>
    <dgm:cxn modelId="{BF062FB2-736E-45CB-BDAF-2A6DD06EF341}" type="presOf" srcId="{8C3185BC-F754-41E1-939F-A74233205BC3}" destId="{EB3120DE-4A72-4A76-91F2-809D95743FEA}" srcOrd="0" destOrd="0" presId="urn:microsoft.com/office/officeart/2018/5/layout/IconLeafLabelList"/>
    <dgm:cxn modelId="{26C66CD5-095B-4E71-90ED-1B7FC3C95968}" srcId="{0F51E2C8-4CDD-469F-9E23-14C4EA3DFF9F}" destId="{8C3185BC-F754-41E1-939F-A74233205BC3}" srcOrd="2" destOrd="0" parTransId="{8324086B-4D14-42AD-B27D-A4A4E80A610A}" sibTransId="{356057C7-561E-430F-A23A-7C418F278903}"/>
    <dgm:cxn modelId="{F2020AF3-09E7-4B28-AE9C-A1A9261AAB8B}" type="presOf" srcId="{2758FAE9-7999-4681-8BDC-06F57BAB5ADF}" destId="{F7E02BA9-1729-46C8-A8B3-F860F36754FD}" srcOrd="0" destOrd="0" presId="urn:microsoft.com/office/officeart/2018/5/layout/IconLeafLabelList"/>
    <dgm:cxn modelId="{2A301AF5-36D7-48A2-A75D-3DA2F589BE92}" srcId="{0F51E2C8-4CDD-469F-9E23-14C4EA3DFF9F}" destId="{E3DB279F-847A-4709-8A73-42BD765E6F40}" srcOrd="0" destOrd="0" parTransId="{B2D273E1-A3D5-4A15-A599-8C21B63F5AC4}" sibTransId="{31F29A61-DBD9-4946-A7F8-ECB82BB8B4AE}"/>
    <dgm:cxn modelId="{CBC06C48-7E5D-4EE5-9A20-3B0015E41DDF}" type="presParOf" srcId="{8763D582-7565-4FD9-938B-73BA9BC66530}" destId="{7A7CBE44-210C-4446-9D01-6BAB97AEC169}" srcOrd="0" destOrd="0" presId="urn:microsoft.com/office/officeart/2018/5/layout/IconLeafLabelList"/>
    <dgm:cxn modelId="{94ED407D-70DC-4E92-9943-0B06C12F5C38}" type="presParOf" srcId="{7A7CBE44-210C-4446-9D01-6BAB97AEC169}" destId="{7067AA61-5B54-4F28-BC85-60F48BB40CA1}" srcOrd="0" destOrd="0" presId="urn:microsoft.com/office/officeart/2018/5/layout/IconLeafLabelList"/>
    <dgm:cxn modelId="{4A65B8C6-19C7-414A-9F2C-B885EB929497}" type="presParOf" srcId="{7A7CBE44-210C-4446-9D01-6BAB97AEC169}" destId="{1F4A2CF3-4EBD-48B3-90F9-D1A9F98100D3}" srcOrd="1" destOrd="0" presId="urn:microsoft.com/office/officeart/2018/5/layout/IconLeafLabelList"/>
    <dgm:cxn modelId="{7FBFD380-32BA-436E-ACB4-9C21A2E14BF6}" type="presParOf" srcId="{7A7CBE44-210C-4446-9D01-6BAB97AEC169}" destId="{E32AD2D2-49AF-4AC5-B2DD-7D760FC8DCA0}" srcOrd="2" destOrd="0" presId="urn:microsoft.com/office/officeart/2018/5/layout/IconLeafLabelList"/>
    <dgm:cxn modelId="{560418F3-A63E-4BD9-AAF2-879FD04FACF9}" type="presParOf" srcId="{7A7CBE44-210C-4446-9D01-6BAB97AEC169}" destId="{8B282267-E74A-415E-B14E-3247738BE315}" srcOrd="3" destOrd="0" presId="urn:microsoft.com/office/officeart/2018/5/layout/IconLeafLabelList"/>
    <dgm:cxn modelId="{ED1CFD82-51BA-4AEE-A9D1-1BEC96968373}" type="presParOf" srcId="{8763D582-7565-4FD9-938B-73BA9BC66530}" destId="{7EF8533D-9582-4A71-AEAC-246D8454A051}" srcOrd="1" destOrd="0" presId="urn:microsoft.com/office/officeart/2018/5/layout/IconLeafLabelList"/>
    <dgm:cxn modelId="{4FD837BC-9DE1-4F8D-9C5D-166EC3F78AB9}" type="presParOf" srcId="{8763D582-7565-4FD9-938B-73BA9BC66530}" destId="{679C958A-2BB6-4019-9347-BD5EB05BF5B6}" srcOrd="2" destOrd="0" presId="urn:microsoft.com/office/officeart/2018/5/layout/IconLeafLabelList"/>
    <dgm:cxn modelId="{5808DA8E-CA11-4CE5-AC4D-E5A5D32716F4}" type="presParOf" srcId="{679C958A-2BB6-4019-9347-BD5EB05BF5B6}" destId="{C6249AB6-BDE5-4331-9AF6-B2EDCF49C754}" srcOrd="0" destOrd="0" presId="urn:microsoft.com/office/officeart/2018/5/layout/IconLeafLabelList"/>
    <dgm:cxn modelId="{D8440EDC-2E88-41EF-98D6-394E1793D1BB}" type="presParOf" srcId="{679C958A-2BB6-4019-9347-BD5EB05BF5B6}" destId="{3BB44F92-CF3B-436F-B85D-72057E1A3B0A}" srcOrd="1" destOrd="0" presId="urn:microsoft.com/office/officeart/2018/5/layout/IconLeafLabelList"/>
    <dgm:cxn modelId="{945D32E8-578D-4885-8B41-5AEB4BEB1788}" type="presParOf" srcId="{679C958A-2BB6-4019-9347-BD5EB05BF5B6}" destId="{BB260F61-B068-4A8B-BE03-9E6AE2F1219A}" srcOrd="2" destOrd="0" presId="urn:microsoft.com/office/officeart/2018/5/layout/IconLeafLabelList"/>
    <dgm:cxn modelId="{58A8D569-1223-4F1B-AE0E-89BA60606E50}" type="presParOf" srcId="{679C958A-2BB6-4019-9347-BD5EB05BF5B6}" destId="{CF765F6E-CBF1-4737-B053-22B8FF97894E}" srcOrd="3" destOrd="0" presId="urn:microsoft.com/office/officeart/2018/5/layout/IconLeafLabelList"/>
    <dgm:cxn modelId="{3C93900D-1670-4CF4-893E-DE90F4781BD1}" type="presParOf" srcId="{8763D582-7565-4FD9-938B-73BA9BC66530}" destId="{574744D0-33ED-42C0-B536-907ED812B6BB}" srcOrd="3" destOrd="0" presId="urn:microsoft.com/office/officeart/2018/5/layout/IconLeafLabelList"/>
    <dgm:cxn modelId="{E93D0E66-5EE2-48D3-936C-FFA8D50211F2}" type="presParOf" srcId="{8763D582-7565-4FD9-938B-73BA9BC66530}" destId="{270E169C-31B9-4A69-83DD-474A47A2AA34}" srcOrd="4" destOrd="0" presId="urn:microsoft.com/office/officeart/2018/5/layout/IconLeafLabelList"/>
    <dgm:cxn modelId="{EAF363C0-F331-4943-B496-0CB4985F97B2}" type="presParOf" srcId="{270E169C-31B9-4A69-83DD-474A47A2AA34}" destId="{D7324466-74D9-481F-AB1F-A750C8A4C9E3}" srcOrd="0" destOrd="0" presId="urn:microsoft.com/office/officeart/2018/5/layout/IconLeafLabelList"/>
    <dgm:cxn modelId="{B67BE5D9-3A53-4574-AC52-C127C5A8F61D}" type="presParOf" srcId="{270E169C-31B9-4A69-83DD-474A47A2AA34}" destId="{26807818-B142-4D94-BDB0-E4AD85DC371B}" srcOrd="1" destOrd="0" presId="urn:microsoft.com/office/officeart/2018/5/layout/IconLeafLabelList"/>
    <dgm:cxn modelId="{199DA747-2975-4295-9823-B97D17A54E0F}" type="presParOf" srcId="{270E169C-31B9-4A69-83DD-474A47A2AA34}" destId="{E95D189B-A28D-4462-91CE-D33A135D89B5}" srcOrd="2" destOrd="0" presId="urn:microsoft.com/office/officeart/2018/5/layout/IconLeafLabelList"/>
    <dgm:cxn modelId="{38A4C6DC-5A93-4FC7-A18B-8B5AB9097577}" type="presParOf" srcId="{270E169C-31B9-4A69-83DD-474A47A2AA34}" destId="{EB3120DE-4A72-4A76-91F2-809D95743FEA}" srcOrd="3" destOrd="0" presId="urn:microsoft.com/office/officeart/2018/5/layout/IconLeafLabelList"/>
    <dgm:cxn modelId="{6D86AA3B-71D4-46A5-8575-84339D0C6DA8}" type="presParOf" srcId="{8763D582-7565-4FD9-938B-73BA9BC66530}" destId="{7B89B5DF-1412-4DC4-8A24-0EA0BCF35607}" srcOrd="5" destOrd="0" presId="urn:microsoft.com/office/officeart/2018/5/layout/IconLeafLabelList"/>
    <dgm:cxn modelId="{CCDF22CC-2D1A-46B6-A417-141173402A00}" type="presParOf" srcId="{8763D582-7565-4FD9-938B-73BA9BC66530}" destId="{8EA945C5-6401-4A0C-A18B-3DB72E5E9FF8}" srcOrd="6" destOrd="0" presId="urn:microsoft.com/office/officeart/2018/5/layout/IconLeafLabelList"/>
    <dgm:cxn modelId="{94964F00-48BD-40E0-8CB3-FD65DB41535E}" type="presParOf" srcId="{8EA945C5-6401-4A0C-A18B-3DB72E5E9FF8}" destId="{BE07BC85-7DA3-4408-9849-F14C846CB35D}" srcOrd="0" destOrd="0" presId="urn:microsoft.com/office/officeart/2018/5/layout/IconLeafLabelList"/>
    <dgm:cxn modelId="{203024C9-CE84-4081-B53F-CBB82C6E1130}" type="presParOf" srcId="{8EA945C5-6401-4A0C-A18B-3DB72E5E9FF8}" destId="{334ECAB4-3756-43E5-BE6F-AEA822409037}" srcOrd="1" destOrd="0" presId="urn:microsoft.com/office/officeart/2018/5/layout/IconLeafLabelList"/>
    <dgm:cxn modelId="{7DD8B76A-A29F-4F85-8061-4896D49E5CBD}" type="presParOf" srcId="{8EA945C5-6401-4A0C-A18B-3DB72E5E9FF8}" destId="{3814F03D-8D16-40FC-9CD4-FF50A1330F21}" srcOrd="2" destOrd="0" presId="urn:microsoft.com/office/officeart/2018/5/layout/IconLeafLabelList"/>
    <dgm:cxn modelId="{B02409C8-2AC5-45D5-8418-B1C1FFBE2EA2}" type="presParOf" srcId="{8EA945C5-6401-4A0C-A18B-3DB72E5E9FF8}" destId="{25487FA8-BEA1-4465-BFAC-780C2DCC9E1C}" srcOrd="3" destOrd="0" presId="urn:microsoft.com/office/officeart/2018/5/layout/IconLeafLabelList"/>
    <dgm:cxn modelId="{1F383023-15F6-42C2-A0B6-D199A63A5767}" type="presParOf" srcId="{8763D582-7565-4FD9-938B-73BA9BC66530}" destId="{BC81ABEB-E845-4ED9-8D5B-0CA9A0CE7D76}" srcOrd="7" destOrd="0" presId="urn:microsoft.com/office/officeart/2018/5/layout/IconLeafLabelList"/>
    <dgm:cxn modelId="{30CB50B5-246A-4487-BD10-95D75BA3D702}" type="presParOf" srcId="{8763D582-7565-4FD9-938B-73BA9BC66530}" destId="{18CBBB4D-CE18-4715-9E4B-04FE1A53DF2D}" srcOrd="8" destOrd="0" presId="urn:microsoft.com/office/officeart/2018/5/layout/IconLeafLabelList"/>
    <dgm:cxn modelId="{200648A5-8E58-47D1-885F-F96297399862}" type="presParOf" srcId="{18CBBB4D-CE18-4715-9E4B-04FE1A53DF2D}" destId="{0CF29FB3-8173-4528-A23D-8DED9A7331C1}" srcOrd="0" destOrd="0" presId="urn:microsoft.com/office/officeart/2018/5/layout/IconLeafLabelList"/>
    <dgm:cxn modelId="{276777D4-72DE-4FEC-8898-94DD5845C771}" type="presParOf" srcId="{18CBBB4D-CE18-4715-9E4B-04FE1A53DF2D}" destId="{A5E0DF64-E851-401D-A7AF-66570DDCFECF}" srcOrd="1" destOrd="0" presId="urn:microsoft.com/office/officeart/2018/5/layout/IconLeafLabelList"/>
    <dgm:cxn modelId="{F7A30DF3-4B86-49FA-AFDB-343DDA5ED633}" type="presParOf" srcId="{18CBBB4D-CE18-4715-9E4B-04FE1A53DF2D}" destId="{519EF332-C208-4893-9168-EC19997168D9}" srcOrd="2" destOrd="0" presId="urn:microsoft.com/office/officeart/2018/5/layout/IconLeafLabelList"/>
    <dgm:cxn modelId="{1AA68621-745C-4DBB-9363-D1CE8AA26977}" type="presParOf" srcId="{18CBBB4D-CE18-4715-9E4B-04FE1A53DF2D}" destId="{F7E02BA9-1729-46C8-A8B3-F860F36754FD}"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7AA61-5B54-4F28-BC85-60F48BB40CA1}">
      <dsp:nvSpPr>
        <dsp:cNvPr id="0" name=""/>
        <dsp:cNvSpPr/>
      </dsp:nvSpPr>
      <dsp:spPr>
        <a:xfrm>
          <a:off x="334243" y="314617"/>
          <a:ext cx="1045458" cy="104545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4A2CF3-4EBD-48B3-90F9-D1A9F98100D3}">
      <dsp:nvSpPr>
        <dsp:cNvPr id="0" name=""/>
        <dsp:cNvSpPr/>
      </dsp:nvSpPr>
      <dsp:spPr>
        <a:xfrm>
          <a:off x="557046" y="537420"/>
          <a:ext cx="599853" cy="5998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B282267-E74A-415E-B14E-3247738BE315}">
      <dsp:nvSpPr>
        <dsp:cNvPr id="0" name=""/>
        <dsp:cNvSpPr/>
      </dsp:nvSpPr>
      <dsp:spPr>
        <a:xfrm>
          <a:off x="39" y="1685711"/>
          <a:ext cx="1713867" cy="68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i="1" kern="1200"/>
            <a:t>Get Ready</a:t>
          </a:r>
          <a:endParaRPr lang="en-US" sz="1700" kern="1200"/>
        </a:p>
      </dsp:txBody>
      <dsp:txXfrm>
        <a:off x="39" y="1685711"/>
        <a:ext cx="1713867" cy="685546"/>
      </dsp:txXfrm>
    </dsp:sp>
    <dsp:sp modelId="{C6249AB6-BDE5-4331-9AF6-B2EDCF49C754}">
      <dsp:nvSpPr>
        <dsp:cNvPr id="0" name=""/>
        <dsp:cNvSpPr/>
      </dsp:nvSpPr>
      <dsp:spPr>
        <a:xfrm>
          <a:off x="2348037" y="314617"/>
          <a:ext cx="1045458" cy="1045458"/>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B44F92-CF3B-436F-B85D-72057E1A3B0A}">
      <dsp:nvSpPr>
        <dsp:cNvPr id="0" name=""/>
        <dsp:cNvSpPr/>
      </dsp:nvSpPr>
      <dsp:spPr>
        <a:xfrm>
          <a:off x="2570840" y="537420"/>
          <a:ext cx="599853" cy="5998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F765F6E-CBF1-4737-B053-22B8FF97894E}">
      <dsp:nvSpPr>
        <dsp:cNvPr id="0" name=""/>
        <dsp:cNvSpPr/>
      </dsp:nvSpPr>
      <dsp:spPr>
        <a:xfrm>
          <a:off x="2013833" y="1685711"/>
          <a:ext cx="1713867" cy="68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i="1" kern="1200"/>
            <a:t>Create Space</a:t>
          </a:r>
          <a:endParaRPr lang="en-US" sz="1700" kern="1200"/>
        </a:p>
      </dsp:txBody>
      <dsp:txXfrm>
        <a:off x="2013833" y="1685711"/>
        <a:ext cx="1713867" cy="685546"/>
      </dsp:txXfrm>
    </dsp:sp>
    <dsp:sp modelId="{D7324466-74D9-481F-AB1F-A750C8A4C9E3}">
      <dsp:nvSpPr>
        <dsp:cNvPr id="0" name=""/>
        <dsp:cNvSpPr/>
      </dsp:nvSpPr>
      <dsp:spPr>
        <a:xfrm>
          <a:off x="4361831" y="314617"/>
          <a:ext cx="1045458" cy="1045458"/>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807818-B142-4D94-BDB0-E4AD85DC371B}">
      <dsp:nvSpPr>
        <dsp:cNvPr id="0" name=""/>
        <dsp:cNvSpPr/>
      </dsp:nvSpPr>
      <dsp:spPr>
        <a:xfrm>
          <a:off x="4584634" y="537420"/>
          <a:ext cx="599853" cy="5998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B3120DE-4A72-4A76-91F2-809D95743FEA}">
      <dsp:nvSpPr>
        <dsp:cNvPr id="0" name=""/>
        <dsp:cNvSpPr/>
      </dsp:nvSpPr>
      <dsp:spPr>
        <a:xfrm>
          <a:off x="4027627" y="1685711"/>
          <a:ext cx="1713867" cy="68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i="1" kern="1200"/>
            <a:t>Do the work</a:t>
          </a:r>
          <a:endParaRPr lang="en-US" sz="1700" kern="1200"/>
        </a:p>
      </dsp:txBody>
      <dsp:txXfrm>
        <a:off x="4027627" y="1685711"/>
        <a:ext cx="1713867" cy="685546"/>
      </dsp:txXfrm>
    </dsp:sp>
    <dsp:sp modelId="{BE07BC85-7DA3-4408-9849-F14C846CB35D}">
      <dsp:nvSpPr>
        <dsp:cNvPr id="0" name=""/>
        <dsp:cNvSpPr/>
      </dsp:nvSpPr>
      <dsp:spPr>
        <a:xfrm>
          <a:off x="1341140" y="2799724"/>
          <a:ext cx="1045458" cy="1045458"/>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4ECAB4-3756-43E5-BE6F-AEA822409037}">
      <dsp:nvSpPr>
        <dsp:cNvPr id="0" name=""/>
        <dsp:cNvSpPr/>
      </dsp:nvSpPr>
      <dsp:spPr>
        <a:xfrm>
          <a:off x="1563943" y="3022527"/>
          <a:ext cx="599853" cy="5998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5487FA8-BEA1-4465-BFAC-780C2DCC9E1C}">
      <dsp:nvSpPr>
        <dsp:cNvPr id="0" name=""/>
        <dsp:cNvSpPr/>
      </dsp:nvSpPr>
      <dsp:spPr>
        <a:xfrm>
          <a:off x="1006936" y="4170818"/>
          <a:ext cx="1713867" cy="68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i="1" kern="1200"/>
            <a:t>Close and affirm</a:t>
          </a:r>
          <a:endParaRPr lang="en-US" sz="1700" kern="1200"/>
        </a:p>
      </dsp:txBody>
      <dsp:txXfrm>
        <a:off x="1006936" y="4170818"/>
        <a:ext cx="1713867" cy="685546"/>
      </dsp:txXfrm>
    </dsp:sp>
    <dsp:sp modelId="{0CF29FB3-8173-4528-A23D-8DED9A7331C1}">
      <dsp:nvSpPr>
        <dsp:cNvPr id="0" name=""/>
        <dsp:cNvSpPr/>
      </dsp:nvSpPr>
      <dsp:spPr>
        <a:xfrm>
          <a:off x="3354934" y="2799724"/>
          <a:ext cx="1045458" cy="1045458"/>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E0DF64-E851-401D-A7AF-66570DDCFECF}">
      <dsp:nvSpPr>
        <dsp:cNvPr id="0" name=""/>
        <dsp:cNvSpPr/>
      </dsp:nvSpPr>
      <dsp:spPr>
        <a:xfrm>
          <a:off x="3577737" y="3022527"/>
          <a:ext cx="599853" cy="59985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7E02BA9-1729-46C8-A8B3-F860F36754FD}">
      <dsp:nvSpPr>
        <dsp:cNvPr id="0" name=""/>
        <dsp:cNvSpPr/>
      </dsp:nvSpPr>
      <dsp:spPr>
        <a:xfrm>
          <a:off x="3020730" y="4170818"/>
          <a:ext cx="1713867" cy="68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Raise your words not voice</a:t>
          </a:r>
        </a:p>
      </dsp:txBody>
      <dsp:txXfrm>
        <a:off x="3020730" y="4170818"/>
        <a:ext cx="1713867" cy="685546"/>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D5F202-AB5A-C140-BC6C-CBF6411703AA}" type="datetimeFigureOut">
              <a:rPr lang="en-US" smtClean="0"/>
              <a:t>2/21/22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E47F7F-FA0A-AA4B-928A-8B5E25A8DD4C}" type="slidenum">
              <a:rPr lang="en-US" smtClean="0"/>
              <a:t>‹#›</a:t>
            </a:fld>
            <a:endParaRPr lang="en-US"/>
          </a:p>
        </p:txBody>
      </p:sp>
    </p:spTree>
    <p:extLst>
      <p:ext uri="{BB962C8B-B14F-4D97-AF65-F5344CB8AC3E}">
        <p14:creationId xmlns:p14="http://schemas.microsoft.com/office/powerpoint/2010/main" val="3305505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someone from your group share the take home points from your discussion.</a:t>
            </a:r>
          </a:p>
          <a:p>
            <a:r>
              <a:rPr lang="en-US" dirty="0"/>
              <a:t>Are any of the previously mentioned constructs present in the first case?  </a:t>
            </a:r>
          </a:p>
          <a:p>
            <a:endParaRPr lang="en-US" dirty="0"/>
          </a:p>
        </p:txBody>
      </p:sp>
      <p:sp>
        <p:nvSpPr>
          <p:cNvPr id="4" name="Slide Number Placeholder 3"/>
          <p:cNvSpPr>
            <a:spLocks noGrp="1"/>
          </p:cNvSpPr>
          <p:nvPr>
            <p:ph type="sldNum" sz="quarter" idx="5"/>
          </p:nvPr>
        </p:nvSpPr>
        <p:spPr/>
        <p:txBody>
          <a:bodyPr/>
          <a:lstStyle/>
          <a:p>
            <a:fld id="{DCE47F7F-FA0A-AA4B-928A-8B5E25A8DD4C}" type="slidenum">
              <a:rPr lang="en-US" smtClean="0"/>
              <a:t>6</a:t>
            </a:fld>
            <a:endParaRPr lang="en-US"/>
          </a:p>
        </p:txBody>
      </p:sp>
    </p:spTree>
    <p:extLst>
      <p:ext uri="{BB962C8B-B14F-4D97-AF65-F5344CB8AC3E}">
        <p14:creationId xmlns:p14="http://schemas.microsoft.com/office/powerpoint/2010/main" val="1007474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Get Ready</a:t>
            </a:r>
            <a:r>
              <a:rPr lang="en-US" dirty="0"/>
              <a:t> – don’t rehearse your anger, check your biases, commit to respectful and curious attitude, clarify your goals for the conversation- immediate/ priority goal, consider settling for dialogue</a:t>
            </a:r>
          </a:p>
          <a:p>
            <a:r>
              <a:rPr lang="en-US" i="1" dirty="0"/>
              <a:t>Create Space- offer neutral start (I know how busy you are- is this a good time), suggest a mutual goal, psychological safety (both, if colleague tearing- check in and pause)</a:t>
            </a:r>
            <a:endParaRPr lang="en-US" dirty="0"/>
          </a:p>
          <a:p>
            <a:r>
              <a:rPr lang="en-US" i="1" dirty="0"/>
              <a:t>Do the work</a:t>
            </a:r>
            <a:r>
              <a:rPr lang="en-US" dirty="0"/>
              <a:t>- elicit the story (like elevator, listen actively – don’t prepare eloquent answer while listening- look for new info and what is confirmed- which helps reprioritize), apologize) sharing my story (ground it- use words to express emotions- I and not you)</a:t>
            </a:r>
          </a:p>
          <a:p>
            <a:r>
              <a:rPr lang="en-US" i="1" dirty="0"/>
              <a:t>Close and affirm – </a:t>
            </a:r>
            <a:r>
              <a:rPr lang="en-US" dirty="0"/>
              <a:t>negotiate next steps, affirm working relationship  </a:t>
            </a:r>
          </a:p>
          <a:p>
            <a:endParaRPr lang="en-US" dirty="0"/>
          </a:p>
        </p:txBody>
      </p:sp>
      <p:sp>
        <p:nvSpPr>
          <p:cNvPr id="4" name="Slide Number Placeholder 3"/>
          <p:cNvSpPr>
            <a:spLocks noGrp="1"/>
          </p:cNvSpPr>
          <p:nvPr>
            <p:ph type="sldNum" sz="quarter" idx="5"/>
          </p:nvPr>
        </p:nvSpPr>
        <p:spPr/>
        <p:txBody>
          <a:bodyPr/>
          <a:lstStyle/>
          <a:p>
            <a:fld id="{DCE47F7F-FA0A-AA4B-928A-8B5E25A8DD4C}" type="slidenum">
              <a:rPr lang="en-US" smtClean="0"/>
              <a:t>9</a:t>
            </a:fld>
            <a:endParaRPr lang="en-US"/>
          </a:p>
        </p:txBody>
      </p:sp>
    </p:spTree>
    <p:extLst>
      <p:ext uri="{BB962C8B-B14F-4D97-AF65-F5344CB8AC3E}">
        <p14:creationId xmlns:p14="http://schemas.microsoft.com/office/powerpoint/2010/main" val="1800056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90000"/>
              </a:lnSpc>
            </a:pPr>
            <a:r>
              <a:rPr lang="en-US" sz="1200" b="1" i="1" dirty="0"/>
              <a:t>Do it my way or not at all!</a:t>
            </a:r>
            <a:endParaRPr lang="en-US" sz="1200" dirty="0"/>
          </a:p>
          <a:p>
            <a:pPr fontAlgn="base">
              <a:lnSpc>
                <a:spcPct val="90000"/>
              </a:lnSpc>
            </a:pPr>
            <a:r>
              <a:rPr lang="en-US" sz="1200" dirty="0"/>
              <a:t>This is the typical attitude of the shark. Sharks use a forcing or competing style to achieve their goals. They have a need to win – therefore, others must lose. When competing, an individual pursues his or her own concerns at the other person’s expense, using whatever power seems appropriate to win their position – even if it means being uncooperative, threatening, and intimidating. They strongly defend a position they believe is correct or simply try to win.</a:t>
            </a:r>
          </a:p>
          <a:p>
            <a:pPr fontAlgn="base">
              <a:lnSpc>
                <a:spcPct val="90000"/>
              </a:lnSpc>
            </a:pPr>
            <a:r>
              <a:rPr lang="en-US" sz="1200" dirty="0"/>
              <a:t>If the shark’s decision is truly correct, a better decision can result. However, it may result in hostility and resentment toward the shark, or damaged relationships.</a:t>
            </a:r>
          </a:p>
          <a:p>
            <a:pPr fontAlgn="base">
              <a:lnSpc>
                <a:spcPct val="90000"/>
              </a:lnSpc>
            </a:pPr>
            <a:r>
              <a:rPr lang="en-US" sz="1200" dirty="0"/>
              <a:t>This style may be appropriate for emergencies when you need quick, decisive action, and people are aware of and support the approach, or when unpopular decisions need to be implemented.</a:t>
            </a:r>
            <a:r>
              <a:rPr lang="en-US" sz="1200" b="1" dirty="0"/>
              <a:t> </a:t>
            </a:r>
            <a:endParaRPr lang="en-US" sz="1200" dirty="0"/>
          </a:p>
          <a:p>
            <a:endParaRPr lang="en-US" dirty="0"/>
          </a:p>
        </p:txBody>
      </p:sp>
      <p:sp>
        <p:nvSpPr>
          <p:cNvPr id="4" name="Slide Number Placeholder 3"/>
          <p:cNvSpPr>
            <a:spLocks noGrp="1"/>
          </p:cNvSpPr>
          <p:nvPr>
            <p:ph type="sldNum" sz="quarter" idx="5"/>
          </p:nvPr>
        </p:nvSpPr>
        <p:spPr/>
        <p:txBody>
          <a:bodyPr/>
          <a:lstStyle/>
          <a:p>
            <a:fld id="{DCE47F7F-FA0A-AA4B-928A-8B5E25A8DD4C}" type="slidenum">
              <a:rPr lang="en-US" smtClean="0"/>
              <a:t>11</a:t>
            </a:fld>
            <a:endParaRPr lang="en-US"/>
          </a:p>
        </p:txBody>
      </p:sp>
    </p:spTree>
    <p:extLst>
      <p:ext uri="{BB962C8B-B14F-4D97-AF65-F5344CB8AC3E}">
        <p14:creationId xmlns:p14="http://schemas.microsoft.com/office/powerpoint/2010/main" val="3171596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90000"/>
              </a:lnSpc>
            </a:pPr>
            <a:r>
              <a:rPr lang="en-US" sz="1200" b="1" i="1" dirty="0"/>
              <a:t>Conflict? What conflict?</a:t>
            </a:r>
            <a:endParaRPr lang="en-US" sz="1200" dirty="0"/>
          </a:p>
          <a:p>
            <a:pPr fontAlgn="base">
              <a:lnSpc>
                <a:spcPct val="90000"/>
              </a:lnSpc>
            </a:pPr>
            <a:r>
              <a:rPr lang="en-US" sz="1200" dirty="0"/>
              <a:t>Turtles avoid, withdraw, deny, or delay conflicts. They would rather hide and ignore conflict than resolve it – this leads them to be uncooperative and unassertive. Turtles even tend to give up personal goals.</a:t>
            </a:r>
          </a:p>
          <a:p>
            <a:pPr fontAlgn="base">
              <a:lnSpc>
                <a:spcPct val="90000"/>
              </a:lnSpc>
            </a:pPr>
            <a:r>
              <a:rPr lang="en-US" sz="1200" dirty="0"/>
              <a:t>This may help to maintain relationships that would be hurt by conflict resolution, but conflicts  and negative feelings may linger, too.</a:t>
            </a:r>
          </a:p>
          <a:p>
            <a:pPr fontAlgn="base">
              <a:lnSpc>
                <a:spcPct val="90000"/>
              </a:lnSpc>
            </a:pPr>
            <a:r>
              <a:rPr lang="en-US" sz="1200" dirty="0"/>
              <a:t>This is often appropriate when the issue is trivial, or the relationship is insignificant.   Sometimes it can be effective when the atmosphere is emotionally charged, and you need to create some space.</a:t>
            </a:r>
          </a:p>
          <a:p>
            <a:endParaRPr lang="en-US" dirty="0"/>
          </a:p>
        </p:txBody>
      </p:sp>
      <p:sp>
        <p:nvSpPr>
          <p:cNvPr id="4" name="Slide Number Placeholder 3"/>
          <p:cNvSpPr>
            <a:spLocks noGrp="1"/>
          </p:cNvSpPr>
          <p:nvPr>
            <p:ph type="sldNum" sz="quarter" idx="5"/>
          </p:nvPr>
        </p:nvSpPr>
        <p:spPr/>
        <p:txBody>
          <a:bodyPr/>
          <a:lstStyle/>
          <a:p>
            <a:fld id="{DCE47F7F-FA0A-AA4B-928A-8B5E25A8DD4C}" type="slidenum">
              <a:rPr lang="en-US" smtClean="0"/>
              <a:t>12</a:t>
            </a:fld>
            <a:endParaRPr lang="en-US"/>
          </a:p>
        </p:txBody>
      </p:sp>
    </p:spTree>
    <p:extLst>
      <p:ext uri="{BB962C8B-B14F-4D97-AF65-F5344CB8AC3E}">
        <p14:creationId xmlns:p14="http://schemas.microsoft.com/office/powerpoint/2010/main" val="3345614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90000"/>
              </a:lnSpc>
            </a:pPr>
            <a:r>
              <a:rPr lang="en-US" b="1" i="1" dirty="0"/>
              <a:t>Whatever you say.</a:t>
            </a:r>
            <a:endParaRPr lang="en-US" dirty="0"/>
          </a:p>
          <a:p>
            <a:pPr fontAlgn="base">
              <a:lnSpc>
                <a:spcPct val="90000"/>
              </a:lnSpc>
            </a:pPr>
            <a:r>
              <a:rPr lang="en-US" dirty="0"/>
              <a:t>Teddy bears use a soothing or accommodating conflict-management style with emphasis on human relationships. They agree and flatter because they have a need to please everyone involved. Therefore, teddy bears often neglect their own desired outcomes to satisfy those of the others. There is an element of self-sacrifice.</a:t>
            </a:r>
          </a:p>
          <a:p>
            <a:pPr fontAlgn="base">
              <a:lnSpc>
                <a:spcPct val="90000"/>
              </a:lnSpc>
            </a:pPr>
            <a:r>
              <a:rPr lang="en-US" dirty="0"/>
              <a:t>Sometimes accommodating maintains relationships, but the bear may be taken advantage of.</a:t>
            </a:r>
          </a:p>
          <a:p>
            <a:pPr fontAlgn="base">
              <a:lnSpc>
                <a:spcPct val="90000"/>
              </a:lnSpc>
            </a:pPr>
            <a:r>
              <a:rPr lang="en-US" dirty="0"/>
              <a:t>However, it’s good to use this when you really don’t care about the issue or when you realize you are wrong (and the other party has a better solution).</a:t>
            </a:r>
          </a:p>
          <a:p>
            <a:endParaRPr lang="en-US" dirty="0"/>
          </a:p>
        </p:txBody>
      </p:sp>
      <p:sp>
        <p:nvSpPr>
          <p:cNvPr id="4" name="Slide Number Placeholder 3"/>
          <p:cNvSpPr>
            <a:spLocks noGrp="1"/>
          </p:cNvSpPr>
          <p:nvPr>
            <p:ph type="sldNum" sz="quarter" idx="5"/>
          </p:nvPr>
        </p:nvSpPr>
        <p:spPr/>
        <p:txBody>
          <a:bodyPr/>
          <a:lstStyle/>
          <a:p>
            <a:fld id="{DCE47F7F-FA0A-AA4B-928A-8B5E25A8DD4C}" type="slidenum">
              <a:rPr lang="en-US" smtClean="0"/>
              <a:t>13</a:t>
            </a:fld>
            <a:endParaRPr lang="en-US"/>
          </a:p>
        </p:txBody>
      </p:sp>
    </p:spTree>
    <p:extLst>
      <p:ext uri="{BB962C8B-B14F-4D97-AF65-F5344CB8AC3E}">
        <p14:creationId xmlns:p14="http://schemas.microsoft.com/office/powerpoint/2010/main" val="186048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90000"/>
              </a:lnSpc>
            </a:pPr>
            <a:r>
              <a:rPr lang="en-US" sz="1200" b="1" i="1" dirty="0"/>
              <a:t>I’ll give you this if you give me that. </a:t>
            </a:r>
            <a:endParaRPr lang="en-US" sz="1200" dirty="0"/>
          </a:p>
          <a:p>
            <a:pPr fontAlgn="base">
              <a:lnSpc>
                <a:spcPct val="90000"/>
              </a:lnSpc>
            </a:pPr>
            <a:r>
              <a:rPr lang="en-US" sz="1200" dirty="0"/>
              <a:t>Foxes use a compromising conflict-management style. Individuals who use this approach are concerned about goals and relationships. They have a strategy of </a:t>
            </a:r>
            <a:r>
              <a:rPr lang="en-US" sz="1200" i="1" dirty="0"/>
              <a:t>a little something for everyone </a:t>
            </a:r>
            <a:r>
              <a:rPr lang="en-US" sz="1200" dirty="0"/>
              <a:t>– they tend to find mutually acceptable solutions that partially satisfy both parties.</a:t>
            </a:r>
          </a:p>
          <a:p>
            <a:pPr fontAlgn="base">
              <a:lnSpc>
                <a:spcPct val="90000"/>
              </a:lnSpc>
            </a:pPr>
            <a:r>
              <a:rPr lang="en-US" sz="1200" dirty="0"/>
              <a:t>Foxes are willing to sacrifice some of their goals while persuading others to give up part of theirs. Compromise is assertive and cooperative.</a:t>
            </a:r>
          </a:p>
          <a:p>
            <a:pPr fontAlgn="base">
              <a:lnSpc>
                <a:spcPct val="90000"/>
              </a:lnSpc>
            </a:pPr>
            <a:r>
              <a:rPr lang="en-US" sz="1200" dirty="0"/>
              <a:t>This way it is possible to maintain relationships and find solutions, but compromise is not always ideal.</a:t>
            </a:r>
          </a:p>
          <a:p>
            <a:pPr fontAlgn="base">
              <a:lnSpc>
                <a:spcPct val="90000"/>
              </a:lnSpc>
            </a:pPr>
            <a:r>
              <a:rPr lang="en-US" sz="1200" dirty="0"/>
              <a:t>Compromising is suitable to use in situations when complex issues have no clear solutions or when people in conflict have equally important solutions.</a:t>
            </a:r>
          </a:p>
          <a:p>
            <a:endParaRPr lang="en-US" dirty="0"/>
          </a:p>
        </p:txBody>
      </p:sp>
      <p:sp>
        <p:nvSpPr>
          <p:cNvPr id="4" name="Slide Number Placeholder 3"/>
          <p:cNvSpPr>
            <a:spLocks noGrp="1"/>
          </p:cNvSpPr>
          <p:nvPr>
            <p:ph type="sldNum" sz="quarter" idx="5"/>
          </p:nvPr>
        </p:nvSpPr>
        <p:spPr/>
        <p:txBody>
          <a:bodyPr/>
          <a:lstStyle/>
          <a:p>
            <a:fld id="{DCE47F7F-FA0A-AA4B-928A-8B5E25A8DD4C}" type="slidenum">
              <a:rPr lang="en-US" smtClean="0"/>
              <a:t>14</a:t>
            </a:fld>
            <a:endParaRPr lang="en-US"/>
          </a:p>
        </p:txBody>
      </p:sp>
    </p:spTree>
    <p:extLst>
      <p:ext uri="{BB962C8B-B14F-4D97-AF65-F5344CB8AC3E}">
        <p14:creationId xmlns:p14="http://schemas.microsoft.com/office/powerpoint/2010/main" val="2465818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i="1" dirty="0"/>
              <a:t>My preference is … What’s your choice?</a:t>
            </a:r>
            <a:endParaRPr lang="en-US" dirty="0"/>
          </a:p>
          <a:p>
            <a:pPr fontAlgn="base"/>
            <a:r>
              <a:rPr lang="en-US" dirty="0"/>
              <a:t>Owls use a collaborative or problem-confronting conflict management style. Owls value their goals and relationships. They gather information, look for alternatives, dialogue openly, and welcome disagreement. Owls view conflicts as problems to be solved and work to find solutions agreeable to all sides.</a:t>
            </a:r>
          </a:p>
          <a:p>
            <a:pPr fontAlgn="base"/>
            <a:r>
              <a:rPr lang="en-US" dirty="0"/>
              <a:t>The advantage of this strategy is that relationships are maintained (because both sides get what they want) and negative feelings are eliminated. On the other hand, this takes a great deal of time and effort to synthesize everybody’s ideas.</a:t>
            </a:r>
          </a:p>
          <a:p>
            <a:pPr fontAlgn="base"/>
            <a:r>
              <a:rPr lang="en-US" dirty="0"/>
              <a:t>The appropriate time to use an Owl style is when the issues and relationship are both important.</a:t>
            </a:r>
          </a:p>
          <a:p>
            <a:endParaRPr lang="en-US" dirty="0"/>
          </a:p>
        </p:txBody>
      </p:sp>
      <p:sp>
        <p:nvSpPr>
          <p:cNvPr id="4" name="Slide Number Placeholder 3"/>
          <p:cNvSpPr>
            <a:spLocks noGrp="1"/>
          </p:cNvSpPr>
          <p:nvPr>
            <p:ph type="sldNum" sz="quarter" idx="5"/>
          </p:nvPr>
        </p:nvSpPr>
        <p:spPr/>
        <p:txBody>
          <a:bodyPr/>
          <a:lstStyle/>
          <a:p>
            <a:fld id="{DCE47F7F-FA0A-AA4B-928A-8B5E25A8DD4C}" type="slidenum">
              <a:rPr lang="en-US" smtClean="0"/>
              <a:t>15</a:t>
            </a:fld>
            <a:endParaRPr lang="en-US"/>
          </a:p>
        </p:txBody>
      </p:sp>
    </p:spTree>
    <p:extLst>
      <p:ext uri="{BB962C8B-B14F-4D97-AF65-F5344CB8AC3E}">
        <p14:creationId xmlns:p14="http://schemas.microsoft.com/office/powerpoint/2010/main" val="1714217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E47F7F-FA0A-AA4B-928A-8B5E25A8DD4C}" type="slidenum">
              <a:rPr lang="en-US" smtClean="0"/>
              <a:t>16</a:t>
            </a:fld>
            <a:endParaRPr lang="en-US"/>
          </a:p>
        </p:txBody>
      </p:sp>
    </p:spTree>
    <p:extLst>
      <p:ext uri="{BB962C8B-B14F-4D97-AF65-F5344CB8AC3E}">
        <p14:creationId xmlns:p14="http://schemas.microsoft.com/office/powerpoint/2010/main" val="14641754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2/21/22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5584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7817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9153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0866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9340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6537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2179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921373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4424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838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4388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6267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703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9610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2/21/22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0432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2225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398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2/21/22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3646767"/>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jpe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2.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kbettin@uthsc.edu" TargetMode="External"/><Relationship Id="rId2" Type="http://schemas.openxmlformats.org/officeDocument/2006/relationships/hyperlink" Target="mailto:amandalinz@uthsc.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accessmedicine-mhmedical-com.ezproxy.uthsc.edu/content.aspx?bookid=1058&amp;sectionid=5986780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DF0EA-9223-734C-A350-B0A5B90747C2}"/>
              </a:ext>
            </a:extLst>
          </p:cNvPr>
          <p:cNvSpPr>
            <a:spLocks noGrp="1"/>
          </p:cNvSpPr>
          <p:nvPr>
            <p:ph type="ctrTitle"/>
          </p:nvPr>
        </p:nvSpPr>
        <p:spPr>
          <a:xfrm>
            <a:off x="3962398" y="854765"/>
            <a:ext cx="7358271" cy="3530966"/>
          </a:xfrm>
        </p:spPr>
        <p:txBody>
          <a:bodyPr>
            <a:normAutofit fontScale="90000"/>
          </a:bodyPr>
          <a:lstStyle/>
          <a:p>
            <a:r>
              <a:rPr lang="en-US" dirty="0"/>
              <a:t>Medical professionalism:</a:t>
            </a:r>
            <a:br>
              <a:rPr lang="en-US" dirty="0"/>
            </a:br>
            <a:r>
              <a:rPr lang="en-US" dirty="0"/>
              <a:t>navigating conflict and promoting </a:t>
            </a:r>
            <a:r>
              <a:rPr lang="en-US" dirty="0" err="1"/>
              <a:t>interprofessionalism</a:t>
            </a:r>
            <a:endParaRPr lang="en-US" dirty="0"/>
          </a:p>
        </p:txBody>
      </p:sp>
      <p:sp>
        <p:nvSpPr>
          <p:cNvPr id="3" name="Subtitle 2">
            <a:extLst>
              <a:ext uri="{FF2B5EF4-FFF2-40B4-BE49-F238E27FC236}">
                <a16:creationId xmlns:a16="http://schemas.microsoft.com/office/drawing/2014/main" id="{5EF78331-63CC-CF41-951F-2B34CB7E1549}"/>
              </a:ext>
            </a:extLst>
          </p:cNvPr>
          <p:cNvSpPr>
            <a:spLocks noGrp="1"/>
          </p:cNvSpPr>
          <p:nvPr>
            <p:ph type="subTitle" idx="1"/>
          </p:nvPr>
        </p:nvSpPr>
        <p:spPr/>
        <p:txBody>
          <a:bodyPr>
            <a:normAutofit fontScale="92500" lnSpcReduction="10000"/>
          </a:bodyPr>
          <a:lstStyle/>
          <a:p>
            <a:r>
              <a:rPr lang="en-US" dirty="0"/>
              <a:t>Amanda Linz, MD</a:t>
            </a:r>
          </a:p>
          <a:p>
            <a:r>
              <a:rPr lang="en-US" dirty="0"/>
              <a:t>Kristen </a:t>
            </a:r>
            <a:r>
              <a:rPr lang="en-US" dirty="0" err="1"/>
              <a:t>bettin</a:t>
            </a:r>
            <a:r>
              <a:rPr lang="en-US" dirty="0"/>
              <a:t>, md, Med</a:t>
            </a:r>
          </a:p>
          <a:p>
            <a:r>
              <a:rPr lang="en-US" dirty="0"/>
              <a:t>Capstone course</a:t>
            </a:r>
          </a:p>
          <a:p>
            <a:r>
              <a:rPr lang="en-US" dirty="0"/>
              <a:t>2021-2022</a:t>
            </a:r>
          </a:p>
        </p:txBody>
      </p:sp>
    </p:spTree>
    <p:extLst>
      <p:ext uri="{BB962C8B-B14F-4D97-AF65-F5344CB8AC3E}">
        <p14:creationId xmlns:p14="http://schemas.microsoft.com/office/powerpoint/2010/main" val="3525119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8B3FBF6-360C-FA4C-8DBF-7252C42B6F05}"/>
              </a:ext>
            </a:extLst>
          </p:cNvPr>
          <p:cNvSpPr>
            <a:spLocks noChangeArrowheads="1"/>
          </p:cNvSpPr>
          <p:nvPr/>
        </p:nvSpPr>
        <p:spPr bwMode="auto">
          <a:xfrm>
            <a:off x="1839276" y="937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6" name="Picture 2" descr="Conflict Styles">
            <a:extLst>
              <a:ext uri="{FF2B5EF4-FFF2-40B4-BE49-F238E27FC236}">
                <a16:creationId xmlns:a16="http://schemas.microsoft.com/office/drawing/2014/main" id="{0DEF914D-8C61-3E43-B0C2-ED392BD48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4583" y="2013857"/>
            <a:ext cx="7547426" cy="37737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59CB64B-FE39-8D4E-B22E-E8BBE4150E23}"/>
              </a:ext>
            </a:extLst>
          </p:cNvPr>
          <p:cNvSpPr>
            <a:spLocks noGrp="1"/>
          </p:cNvSpPr>
          <p:nvPr>
            <p:ph type="title"/>
          </p:nvPr>
        </p:nvSpPr>
        <p:spPr/>
        <p:txBody>
          <a:bodyPr/>
          <a:lstStyle/>
          <a:p>
            <a:r>
              <a:rPr lang="en-US" dirty="0"/>
              <a:t>Conflict management styles</a:t>
            </a:r>
          </a:p>
        </p:txBody>
      </p:sp>
      <p:sp>
        <p:nvSpPr>
          <p:cNvPr id="5" name="Rectangle 4">
            <a:extLst>
              <a:ext uri="{FF2B5EF4-FFF2-40B4-BE49-F238E27FC236}">
                <a16:creationId xmlns:a16="http://schemas.microsoft.com/office/drawing/2014/main" id="{1C980202-153A-3E4A-AE0D-6F0CC0CA9DB8}"/>
              </a:ext>
            </a:extLst>
          </p:cNvPr>
          <p:cNvSpPr/>
          <p:nvPr/>
        </p:nvSpPr>
        <p:spPr>
          <a:xfrm>
            <a:off x="5573486" y="6023207"/>
            <a:ext cx="6096000" cy="307777"/>
          </a:xfrm>
          <a:prstGeom prst="rect">
            <a:avLst/>
          </a:prstGeom>
        </p:spPr>
        <p:txBody>
          <a:bodyPr>
            <a:spAutoFit/>
          </a:bodyPr>
          <a:lstStyle/>
          <a:p>
            <a:r>
              <a:rPr lang="en-US" sz="1400" dirty="0"/>
              <a:t>https://</a:t>
            </a:r>
            <a:r>
              <a:rPr lang="en-US" sz="1400" dirty="0" err="1"/>
              <a:t>www.mediationinstitute.edu.au</a:t>
            </a:r>
            <a:r>
              <a:rPr lang="en-US" sz="1400" dirty="0"/>
              <a:t>/</a:t>
            </a:r>
            <a:r>
              <a:rPr lang="en-US" sz="1400" dirty="0" err="1"/>
              <a:t>whats</a:t>
            </a:r>
            <a:r>
              <a:rPr lang="en-US" sz="1400" dirty="0"/>
              <a:t>-your-conflict-management-style/</a:t>
            </a:r>
          </a:p>
        </p:txBody>
      </p:sp>
    </p:spTree>
    <p:extLst>
      <p:ext uri="{BB962C8B-B14F-4D97-AF65-F5344CB8AC3E}">
        <p14:creationId xmlns:p14="http://schemas.microsoft.com/office/powerpoint/2010/main" val="2613111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DA782-59A9-E143-BD23-E21638AC3435}"/>
              </a:ext>
            </a:extLst>
          </p:cNvPr>
          <p:cNvSpPr>
            <a:spLocks noGrp="1"/>
          </p:cNvSpPr>
          <p:nvPr>
            <p:ph type="title"/>
          </p:nvPr>
        </p:nvSpPr>
        <p:spPr>
          <a:xfrm>
            <a:off x="6400800" y="609600"/>
            <a:ext cx="5147730" cy="1641987"/>
          </a:xfrm>
        </p:spPr>
        <p:txBody>
          <a:bodyPr>
            <a:normAutofit/>
          </a:bodyPr>
          <a:lstStyle/>
          <a:p>
            <a:r>
              <a:rPr lang="en-US" b="1" dirty="0"/>
              <a:t>The Competitive Shark</a:t>
            </a:r>
            <a:br>
              <a:rPr lang="en-US" dirty="0"/>
            </a:br>
            <a:endParaRPr lang="en-US" dirty="0"/>
          </a:p>
        </p:txBody>
      </p:sp>
      <p:pic>
        <p:nvPicPr>
          <p:cNvPr id="5" name="Picture 4" descr="A blue shark swimming in the blue waters">
            <a:extLst>
              <a:ext uri="{FF2B5EF4-FFF2-40B4-BE49-F238E27FC236}">
                <a16:creationId xmlns:a16="http://schemas.microsoft.com/office/drawing/2014/main" id="{3512FEB7-DAC4-4D23-8326-18F2F6A265DA}"/>
              </a:ext>
            </a:extLst>
          </p:cNvPr>
          <p:cNvPicPr>
            <a:picLocks noChangeAspect="1"/>
          </p:cNvPicPr>
          <p:nvPr/>
        </p:nvPicPr>
        <p:blipFill rotWithShape="1">
          <a:blip r:embed="rId4"/>
          <a:srcRect l="28242" r="12647"/>
          <a:stretch/>
        </p:blipFill>
        <p:spPr>
          <a:xfrm>
            <a:off x="20" y="975"/>
            <a:ext cx="6095980" cy="6858000"/>
          </a:xfrm>
          <a:prstGeom prst="rect">
            <a:avLst/>
          </a:prstGeom>
        </p:spPr>
      </p:pic>
      <p:sp>
        <p:nvSpPr>
          <p:cNvPr id="3" name="Content Placeholder 2">
            <a:extLst>
              <a:ext uri="{FF2B5EF4-FFF2-40B4-BE49-F238E27FC236}">
                <a16:creationId xmlns:a16="http://schemas.microsoft.com/office/drawing/2014/main" id="{E0470117-0D10-484C-9889-A3F2333D5E5B}"/>
              </a:ext>
            </a:extLst>
          </p:cNvPr>
          <p:cNvSpPr>
            <a:spLocks noGrp="1"/>
          </p:cNvSpPr>
          <p:nvPr>
            <p:ph idx="1"/>
          </p:nvPr>
        </p:nvSpPr>
        <p:spPr>
          <a:xfrm>
            <a:off x="6400800" y="2251587"/>
            <a:ext cx="5147730" cy="3637935"/>
          </a:xfrm>
        </p:spPr>
        <p:txBody>
          <a:bodyPr>
            <a:normAutofit/>
          </a:bodyPr>
          <a:lstStyle/>
          <a:p>
            <a:pPr fontAlgn="base">
              <a:lnSpc>
                <a:spcPct val="90000"/>
              </a:lnSpc>
            </a:pPr>
            <a:r>
              <a:rPr lang="en-US" sz="1300" b="1" i="1" dirty="0"/>
              <a:t>Do it my way or not at all!</a:t>
            </a:r>
            <a:endParaRPr lang="en-US" sz="1300" dirty="0"/>
          </a:p>
          <a:p>
            <a:pPr fontAlgn="base">
              <a:lnSpc>
                <a:spcPct val="90000"/>
              </a:lnSpc>
            </a:pPr>
            <a:r>
              <a:rPr lang="en-US" sz="1300" dirty="0"/>
              <a:t>Need to win. </a:t>
            </a:r>
          </a:p>
          <a:p>
            <a:pPr fontAlgn="base">
              <a:lnSpc>
                <a:spcPct val="90000"/>
              </a:lnSpc>
            </a:pPr>
            <a:r>
              <a:rPr lang="en-US" sz="1300" dirty="0"/>
              <a:t>Pursue their own concerns at the other person’s expense.</a:t>
            </a:r>
          </a:p>
          <a:p>
            <a:pPr fontAlgn="base">
              <a:lnSpc>
                <a:spcPct val="90000"/>
              </a:lnSpc>
            </a:pPr>
            <a:r>
              <a:rPr lang="en-US" sz="1300" dirty="0"/>
              <a:t>Can be uncooperative, threatening, and intimidating. </a:t>
            </a:r>
          </a:p>
          <a:p>
            <a:pPr fontAlgn="base">
              <a:lnSpc>
                <a:spcPct val="90000"/>
              </a:lnSpc>
            </a:pPr>
            <a:r>
              <a:rPr lang="en-US" sz="1300" dirty="0"/>
              <a:t>Strongly defend a position they believe is correct.</a:t>
            </a:r>
          </a:p>
          <a:p>
            <a:pPr fontAlgn="base">
              <a:lnSpc>
                <a:spcPct val="90000"/>
              </a:lnSpc>
            </a:pPr>
            <a:r>
              <a:rPr lang="en-US" sz="1300" dirty="0"/>
              <a:t>May result in hostility and resentment toward the shark, or damaged relationships.</a:t>
            </a:r>
          </a:p>
          <a:p>
            <a:pPr fontAlgn="base">
              <a:lnSpc>
                <a:spcPct val="90000"/>
              </a:lnSpc>
            </a:pPr>
            <a:r>
              <a:rPr lang="en-US" sz="1300" dirty="0"/>
              <a:t>When to use: emergencies where quick, decisive action is needed; when unpopular decisions need to be implemented.</a:t>
            </a:r>
          </a:p>
          <a:p>
            <a:pPr>
              <a:lnSpc>
                <a:spcPct val="90000"/>
              </a:lnSpc>
            </a:pPr>
            <a:endParaRPr lang="en-US" sz="1300" dirty="0"/>
          </a:p>
        </p:txBody>
      </p:sp>
      <p:pic>
        <p:nvPicPr>
          <p:cNvPr id="6" name="Picture 5" descr="A blue shark swimming in the blue waters">
            <a:extLst>
              <a:ext uri="{FF2B5EF4-FFF2-40B4-BE49-F238E27FC236}">
                <a16:creationId xmlns:a16="http://schemas.microsoft.com/office/drawing/2014/main" id="{196AFA1B-4D08-614A-85DD-5D26E1AA5B5F}"/>
              </a:ext>
            </a:extLst>
          </p:cNvPr>
          <p:cNvPicPr>
            <a:picLocks noChangeAspect="1"/>
          </p:cNvPicPr>
          <p:nvPr/>
        </p:nvPicPr>
        <p:blipFill rotWithShape="1">
          <a:blip r:embed="rId4"/>
          <a:srcRect l="28242" r="12647"/>
          <a:stretch/>
        </p:blipFill>
        <p:spPr>
          <a:xfrm>
            <a:off x="20" y="0"/>
            <a:ext cx="6095980" cy="6858000"/>
          </a:xfrm>
          <a:prstGeom prst="rect">
            <a:avLst/>
          </a:prstGeom>
        </p:spPr>
      </p:pic>
    </p:spTree>
    <p:extLst>
      <p:ext uri="{BB962C8B-B14F-4D97-AF65-F5344CB8AC3E}">
        <p14:creationId xmlns:p14="http://schemas.microsoft.com/office/powerpoint/2010/main" val="389290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4632-E053-B945-A3BA-206F8424C1E0}"/>
              </a:ext>
            </a:extLst>
          </p:cNvPr>
          <p:cNvSpPr>
            <a:spLocks noGrp="1"/>
          </p:cNvSpPr>
          <p:nvPr>
            <p:ph type="title"/>
          </p:nvPr>
        </p:nvSpPr>
        <p:spPr>
          <a:xfrm>
            <a:off x="685801" y="609600"/>
            <a:ext cx="5219699" cy="1456267"/>
          </a:xfrm>
        </p:spPr>
        <p:txBody>
          <a:bodyPr>
            <a:normAutofit/>
          </a:bodyPr>
          <a:lstStyle/>
          <a:p>
            <a:r>
              <a:rPr lang="en-US" b="1" dirty="0"/>
              <a:t>The Avoidant Turtle</a:t>
            </a:r>
            <a:endParaRPr lang="en-US" dirty="0"/>
          </a:p>
        </p:txBody>
      </p:sp>
      <p:sp>
        <p:nvSpPr>
          <p:cNvPr id="3" name="Content Placeholder 2">
            <a:extLst>
              <a:ext uri="{FF2B5EF4-FFF2-40B4-BE49-F238E27FC236}">
                <a16:creationId xmlns:a16="http://schemas.microsoft.com/office/drawing/2014/main" id="{B132835F-0048-F14D-A615-765DE7865870}"/>
              </a:ext>
            </a:extLst>
          </p:cNvPr>
          <p:cNvSpPr>
            <a:spLocks noGrp="1"/>
          </p:cNvSpPr>
          <p:nvPr>
            <p:ph idx="1"/>
          </p:nvPr>
        </p:nvSpPr>
        <p:spPr>
          <a:xfrm>
            <a:off x="685801" y="2142067"/>
            <a:ext cx="5219699" cy="3649133"/>
          </a:xfrm>
        </p:spPr>
        <p:txBody>
          <a:bodyPr>
            <a:normAutofit/>
          </a:bodyPr>
          <a:lstStyle/>
          <a:p>
            <a:pPr fontAlgn="base">
              <a:lnSpc>
                <a:spcPct val="90000"/>
              </a:lnSpc>
            </a:pPr>
            <a:r>
              <a:rPr lang="en-US" sz="1700" b="1" i="1" dirty="0"/>
              <a:t>Conflict? What conflict?</a:t>
            </a:r>
            <a:endParaRPr lang="en-US" sz="1700" dirty="0"/>
          </a:p>
          <a:p>
            <a:pPr fontAlgn="base">
              <a:lnSpc>
                <a:spcPct val="90000"/>
              </a:lnSpc>
            </a:pPr>
            <a:r>
              <a:rPr lang="en-US" sz="1700" dirty="0"/>
              <a:t>Turtles avoid, withdraw, deny, or delay conflicts. </a:t>
            </a:r>
          </a:p>
          <a:p>
            <a:pPr fontAlgn="base">
              <a:lnSpc>
                <a:spcPct val="90000"/>
              </a:lnSpc>
            </a:pPr>
            <a:r>
              <a:rPr lang="en-US" sz="1700" dirty="0"/>
              <a:t>Would rather hide and ignore conflict than resolve it </a:t>
            </a:r>
          </a:p>
          <a:p>
            <a:pPr fontAlgn="base">
              <a:lnSpc>
                <a:spcPct val="90000"/>
              </a:lnSpc>
            </a:pPr>
            <a:r>
              <a:rPr lang="en-US" sz="1700" dirty="0"/>
              <a:t>Uncooperative and unassertive. </a:t>
            </a:r>
          </a:p>
          <a:p>
            <a:pPr fontAlgn="base">
              <a:lnSpc>
                <a:spcPct val="90000"/>
              </a:lnSpc>
            </a:pPr>
            <a:r>
              <a:rPr lang="en-US" sz="1700" dirty="0"/>
              <a:t>May give up personal goals</a:t>
            </a:r>
          </a:p>
          <a:p>
            <a:pPr fontAlgn="base">
              <a:lnSpc>
                <a:spcPct val="90000"/>
              </a:lnSpc>
            </a:pPr>
            <a:r>
              <a:rPr lang="en-US" sz="1700" dirty="0"/>
              <a:t>May help to maintain relationships, but conflicts and negative feelings may linger</a:t>
            </a:r>
          </a:p>
          <a:p>
            <a:pPr fontAlgn="base">
              <a:lnSpc>
                <a:spcPct val="90000"/>
              </a:lnSpc>
            </a:pPr>
            <a:r>
              <a:rPr lang="en-US" sz="1700" dirty="0"/>
              <a:t>When to use: issue is trivial, the relationship is insignificant, emotionally-charged atmosphere</a:t>
            </a:r>
          </a:p>
        </p:txBody>
      </p:sp>
      <p:pic>
        <p:nvPicPr>
          <p:cNvPr id="5" name="Picture 4" descr="Sea turtle in the water">
            <a:extLst>
              <a:ext uri="{FF2B5EF4-FFF2-40B4-BE49-F238E27FC236}">
                <a16:creationId xmlns:a16="http://schemas.microsoft.com/office/drawing/2014/main" id="{F573683A-F855-4202-9B3B-B3C3661AC520}"/>
              </a:ext>
            </a:extLst>
          </p:cNvPr>
          <p:cNvPicPr>
            <a:picLocks noChangeAspect="1"/>
          </p:cNvPicPr>
          <p:nvPr/>
        </p:nvPicPr>
        <p:blipFill rotWithShape="1">
          <a:blip r:embed="rId4"/>
          <a:srcRect l="19629" r="11122" b="2"/>
          <a:stretch/>
        </p:blipFill>
        <p:spPr>
          <a:xfrm>
            <a:off x="6198830" y="639097"/>
            <a:ext cx="5447070"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4342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1A89A-7D52-FB4E-8BF7-B748A103520B}"/>
              </a:ext>
            </a:extLst>
          </p:cNvPr>
          <p:cNvSpPr>
            <a:spLocks noGrp="1"/>
          </p:cNvSpPr>
          <p:nvPr>
            <p:ph type="title"/>
          </p:nvPr>
        </p:nvSpPr>
        <p:spPr>
          <a:xfrm>
            <a:off x="685802" y="609600"/>
            <a:ext cx="6282266" cy="1456267"/>
          </a:xfrm>
        </p:spPr>
        <p:txBody>
          <a:bodyPr>
            <a:normAutofit/>
          </a:bodyPr>
          <a:lstStyle/>
          <a:p>
            <a:r>
              <a:rPr lang="en-US" b="1" dirty="0"/>
              <a:t>The Accommodating Teddy Bear</a:t>
            </a:r>
            <a:r>
              <a:rPr lang="en-US" dirty="0"/>
              <a:t> </a:t>
            </a:r>
          </a:p>
        </p:txBody>
      </p:sp>
      <p:sp>
        <p:nvSpPr>
          <p:cNvPr id="3" name="Content Placeholder 2">
            <a:extLst>
              <a:ext uri="{FF2B5EF4-FFF2-40B4-BE49-F238E27FC236}">
                <a16:creationId xmlns:a16="http://schemas.microsoft.com/office/drawing/2014/main" id="{1E411565-A24E-3340-AD0E-16F22CA5287C}"/>
              </a:ext>
            </a:extLst>
          </p:cNvPr>
          <p:cNvSpPr>
            <a:spLocks noGrp="1"/>
          </p:cNvSpPr>
          <p:nvPr>
            <p:ph idx="1"/>
          </p:nvPr>
        </p:nvSpPr>
        <p:spPr>
          <a:xfrm>
            <a:off x="685802" y="2142067"/>
            <a:ext cx="6282266" cy="3649133"/>
          </a:xfrm>
        </p:spPr>
        <p:txBody>
          <a:bodyPr>
            <a:normAutofit/>
          </a:bodyPr>
          <a:lstStyle/>
          <a:p>
            <a:pPr fontAlgn="base">
              <a:lnSpc>
                <a:spcPct val="90000"/>
              </a:lnSpc>
            </a:pPr>
            <a:r>
              <a:rPr lang="en-US" b="1" i="1" dirty="0"/>
              <a:t>Whatever you say.</a:t>
            </a:r>
            <a:endParaRPr lang="en-US" dirty="0"/>
          </a:p>
          <a:p>
            <a:pPr fontAlgn="base">
              <a:lnSpc>
                <a:spcPct val="90000"/>
              </a:lnSpc>
            </a:pPr>
            <a:r>
              <a:rPr lang="en-US" dirty="0"/>
              <a:t>Soothing or accommodating conflict-management style </a:t>
            </a:r>
          </a:p>
          <a:p>
            <a:pPr fontAlgn="base">
              <a:lnSpc>
                <a:spcPct val="90000"/>
              </a:lnSpc>
            </a:pPr>
            <a:r>
              <a:rPr lang="en-US" dirty="0"/>
              <a:t>Agree with and flatter because they need to please everyone</a:t>
            </a:r>
          </a:p>
          <a:p>
            <a:pPr fontAlgn="base">
              <a:lnSpc>
                <a:spcPct val="90000"/>
              </a:lnSpc>
            </a:pPr>
            <a:r>
              <a:rPr lang="en-US" dirty="0"/>
              <a:t>Self-sacrifice</a:t>
            </a:r>
          </a:p>
          <a:p>
            <a:pPr fontAlgn="base">
              <a:lnSpc>
                <a:spcPct val="90000"/>
              </a:lnSpc>
            </a:pPr>
            <a:r>
              <a:rPr lang="en-US" dirty="0"/>
              <a:t>May help maintain relationships, but the bear may be taken advantage of</a:t>
            </a:r>
          </a:p>
          <a:p>
            <a:pPr fontAlgn="base">
              <a:lnSpc>
                <a:spcPct val="90000"/>
              </a:lnSpc>
            </a:pPr>
            <a:r>
              <a:rPr lang="en-US" dirty="0"/>
              <a:t>When to use: if you really don’t care about the issue or when you realize you are wrong</a:t>
            </a:r>
          </a:p>
          <a:p>
            <a:pPr>
              <a:lnSpc>
                <a:spcPct val="90000"/>
              </a:lnSpc>
            </a:pPr>
            <a:endParaRPr lang="en-US" dirty="0"/>
          </a:p>
        </p:txBody>
      </p:sp>
      <p:pic>
        <p:nvPicPr>
          <p:cNvPr id="5" name="Picture 4" descr="A teddy bear">
            <a:extLst>
              <a:ext uri="{FF2B5EF4-FFF2-40B4-BE49-F238E27FC236}">
                <a16:creationId xmlns:a16="http://schemas.microsoft.com/office/drawing/2014/main" id="{5DC872D4-1042-4BA1-8616-8C0456440B40}"/>
              </a:ext>
            </a:extLst>
          </p:cNvPr>
          <p:cNvPicPr>
            <a:picLocks noChangeAspect="1"/>
          </p:cNvPicPr>
          <p:nvPr/>
        </p:nvPicPr>
        <p:blipFill rotWithShape="1">
          <a:blip r:embed="rId4"/>
          <a:srcRect l="50297" r="1792" b="1"/>
          <a:stretch/>
        </p:blipFill>
        <p:spPr>
          <a:xfrm>
            <a:off x="7590936" y="990600"/>
            <a:ext cx="3445714" cy="480059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9162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FAF6-8963-2149-863D-20C55031D5DD}"/>
              </a:ext>
            </a:extLst>
          </p:cNvPr>
          <p:cNvSpPr>
            <a:spLocks noGrp="1"/>
          </p:cNvSpPr>
          <p:nvPr>
            <p:ph type="title"/>
          </p:nvPr>
        </p:nvSpPr>
        <p:spPr>
          <a:xfrm>
            <a:off x="6400800" y="609600"/>
            <a:ext cx="5147730" cy="1641987"/>
          </a:xfrm>
        </p:spPr>
        <p:txBody>
          <a:bodyPr>
            <a:normAutofit/>
          </a:bodyPr>
          <a:lstStyle/>
          <a:p>
            <a:r>
              <a:rPr lang="en-US" b="1" dirty="0"/>
              <a:t>The Compromising Fox</a:t>
            </a:r>
            <a:endParaRPr lang="en-US"/>
          </a:p>
        </p:txBody>
      </p:sp>
      <p:pic>
        <p:nvPicPr>
          <p:cNvPr id="5" name="Picture 4" descr="Red fox in the bushes">
            <a:extLst>
              <a:ext uri="{FF2B5EF4-FFF2-40B4-BE49-F238E27FC236}">
                <a16:creationId xmlns:a16="http://schemas.microsoft.com/office/drawing/2014/main" id="{9A6ABD63-EFE8-45D4-A3CC-3EE9C5E65B58}"/>
              </a:ext>
            </a:extLst>
          </p:cNvPr>
          <p:cNvPicPr>
            <a:picLocks noChangeAspect="1"/>
          </p:cNvPicPr>
          <p:nvPr/>
        </p:nvPicPr>
        <p:blipFill rotWithShape="1">
          <a:blip r:embed="rId4"/>
          <a:srcRect l="17705" r="22961" b="-2"/>
          <a:stretch/>
        </p:blipFill>
        <p:spPr>
          <a:xfrm>
            <a:off x="20" y="975"/>
            <a:ext cx="6095980" cy="6858000"/>
          </a:xfrm>
          <a:prstGeom prst="rect">
            <a:avLst/>
          </a:prstGeom>
        </p:spPr>
      </p:pic>
      <p:sp>
        <p:nvSpPr>
          <p:cNvPr id="3" name="Content Placeholder 2">
            <a:extLst>
              <a:ext uri="{FF2B5EF4-FFF2-40B4-BE49-F238E27FC236}">
                <a16:creationId xmlns:a16="http://schemas.microsoft.com/office/drawing/2014/main" id="{13FC0A67-18B2-2E4C-B092-79623C61ECD5}"/>
              </a:ext>
            </a:extLst>
          </p:cNvPr>
          <p:cNvSpPr>
            <a:spLocks noGrp="1"/>
          </p:cNvSpPr>
          <p:nvPr>
            <p:ph idx="1"/>
          </p:nvPr>
        </p:nvSpPr>
        <p:spPr>
          <a:xfrm>
            <a:off x="6400800" y="2251587"/>
            <a:ext cx="5147730" cy="3637935"/>
          </a:xfrm>
        </p:spPr>
        <p:txBody>
          <a:bodyPr>
            <a:normAutofit/>
          </a:bodyPr>
          <a:lstStyle/>
          <a:p>
            <a:pPr fontAlgn="base">
              <a:lnSpc>
                <a:spcPct val="90000"/>
              </a:lnSpc>
            </a:pPr>
            <a:r>
              <a:rPr lang="en-US" sz="1500" b="1" i="1" dirty="0"/>
              <a:t>I’ll give you this if you give me that. </a:t>
            </a:r>
            <a:endParaRPr lang="en-US" sz="1500" dirty="0"/>
          </a:p>
          <a:p>
            <a:pPr fontAlgn="base">
              <a:lnSpc>
                <a:spcPct val="90000"/>
              </a:lnSpc>
            </a:pPr>
            <a:r>
              <a:rPr lang="en-US" sz="1500" dirty="0"/>
              <a:t>Concerned about goals and relationships. </a:t>
            </a:r>
          </a:p>
          <a:p>
            <a:pPr fontAlgn="base">
              <a:lnSpc>
                <a:spcPct val="90000"/>
              </a:lnSpc>
            </a:pPr>
            <a:r>
              <a:rPr lang="en-US" sz="1500" dirty="0"/>
              <a:t>Look for mutually acceptable solutions that partially satisfy everyone; willing to give up some of their goals but also persuade others to give up some of their goals too</a:t>
            </a:r>
          </a:p>
          <a:p>
            <a:pPr fontAlgn="base">
              <a:lnSpc>
                <a:spcPct val="90000"/>
              </a:lnSpc>
            </a:pPr>
            <a:r>
              <a:rPr lang="en-US" sz="1500" dirty="0"/>
              <a:t>Compromise is assertive and cooperative.</a:t>
            </a:r>
          </a:p>
          <a:p>
            <a:pPr fontAlgn="base">
              <a:lnSpc>
                <a:spcPct val="90000"/>
              </a:lnSpc>
            </a:pPr>
            <a:r>
              <a:rPr lang="en-US" sz="1500" dirty="0"/>
              <a:t>Can maintain relationships and find solutions, but compromise is not always ideal.</a:t>
            </a:r>
          </a:p>
          <a:p>
            <a:pPr fontAlgn="base">
              <a:lnSpc>
                <a:spcPct val="90000"/>
              </a:lnSpc>
            </a:pPr>
            <a:r>
              <a:rPr lang="en-US" sz="1500" dirty="0"/>
              <a:t>When to use: for complex issues that have no clear solutions or when people in conflict have equally important solutions</a:t>
            </a:r>
          </a:p>
          <a:p>
            <a:pPr>
              <a:lnSpc>
                <a:spcPct val="90000"/>
              </a:lnSpc>
            </a:pPr>
            <a:endParaRPr lang="en-US" sz="1500" dirty="0"/>
          </a:p>
        </p:txBody>
      </p:sp>
    </p:spTree>
    <p:extLst>
      <p:ext uri="{BB962C8B-B14F-4D97-AF65-F5344CB8AC3E}">
        <p14:creationId xmlns:p14="http://schemas.microsoft.com/office/powerpoint/2010/main" val="136909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CDE7C-CBCF-E64B-AC19-3CF56580BE91}"/>
              </a:ext>
            </a:extLst>
          </p:cNvPr>
          <p:cNvSpPr>
            <a:spLocks noGrp="1"/>
          </p:cNvSpPr>
          <p:nvPr>
            <p:ph type="title"/>
          </p:nvPr>
        </p:nvSpPr>
        <p:spPr>
          <a:xfrm>
            <a:off x="6400800" y="609600"/>
            <a:ext cx="5147730" cy="1641987"/>
          </a:xfrm>
        </p:spPr>
        <p:txBody>
          <a:bodyPr>
            <a:normAutofit/>
          </a:bodyPr>
          <a:lstStyle/>
          <a:p>
            <a:r>
              <a:rPr lang="en-US" b="1" dirty="0"/>
              <a:t>The Collaborative Owl</a:t>
            </a:r>
            <a:endParaRPr lang="en-US" dirty="0"/>
          </a:p>
        </p:txBody>
      </p:sp>
      <p:pic>
        <p:nvPicPr>
          <p:cNvPr id="5" name="Picture 4" descr="Owl">
            <a:extLst>
              <a:ext uri="{FF2B5EF4-FFF2-40B4-BE49-F238E27FC236}">
                <a16:creationId xmlns:a16="http://schemas.microsoft.com/office/drawing/2014/main" id="{F0DCE717-EBB2-4C7D-A034-935F2587E79F}"/>
              </a:ext>
            </a:extLst>
          </p:cNvPr>
          <p:cNvPicPr>
            <a:picLocks noChangeAspect="1"/>
          </p:cNvPicPr>
          <p:nvPr/>
        </p:nvPicPr>
        <p:blipFill rotWithShape="1">
          <a:blip r:embed="rId4"/>
          <a:srcRect l="35778"/>
          <a:stretch/>
        </p:blipFill>
        <p:spPr>
          <a:xfrm>
            <a:off x="20" y="975"/>
            <a:ext cx="6095980" cy="6858000"/>
          </a:xfrm>
          <a:prstGeom prst="rect">
            <a:avLst/>
          </a:prstGeom>
        </p:spPr>
      </p:pic>
      <p:sp>
        <p:nvSpPr>
          <p:cNvPr id="3" name="Content Placeholder 2">
            <a:extLst>
              <a:ext uri="{FF2B5EF4-FFF2-40B4-BE49-F238E27FC236}">
                <a16:creationId xmlns:a16="http://schemas.microsoft.com/office/drawing/2014/main" id="{9BE6B14F-E406-E24A-B4F4-870C1A885A94}"/>
              </a:ext>
            </a:extLst>
          </p:cNvPr>
          <p:cNvSpPr>
            <a:spLocks noGrp="1"/>
          </p:cNvSpPr>
          <p:nvPr>
            <p:ph idx="1"/>
          </p:nvPr>
        </p:nvSpPr>
        <p:spPr>
          <a:xfrm>
            <a:off x="6400800" y="2251587"/>
            <a:ext cx="5365102" cy="3637935"/>
          </a:xfrm>
        </p:spPr>
        <p:txBody>
          <a:bodyPr>
            <a:normAutofit fontScale="85000" lnSpcReduction="10000"/>
          </a:bodyPr>
          <a:lstStyle/>
          <a:p>
            <a:pPr fontAlgn="base"/>
            <a:r>
              <a:rPr lang="en-US" b="1" i="1" dirty="0"/>
              <a:t>My preference is … What’s your choice?</a:t>
            </a:r>
            <a:endParaRPr lang="en-US" dirty="0"/>
          </a:p>
          <a:p>
            <a:pPr fontAlgn="base"/>
            <a:r>
              <a:rPr lang="en-US" dirty="0"/>
              <a:t>Collaborative or problem-confronting conflict management</a:t>
            </a:r>
          </a:p>
          <a:p>
            <a:pPr fontAlgn="base"/>
            <a:r>
              <a:rPr lang="en-US" dirty="0"/>
              <a:t>Value goals and relationships</a:t>
            </a:r>
          </a:p>
          <a:p>
            <a:pPr fontAlgn="base"/>
            <a:r>
              <a:rPr lang="en-US" dirty="0"/>
              <a:t>Gather information, look for alternatives, dialogue openly, and welcome disagreement</a:t>
            </a:r>
          </a:p>
          <a:p>
            <a:pPr fontAlgn="base"/>
            <a:r>
              <a:rPr lang="en-US" dirty="0"/>
              <a:t>View conflicts as problems to be solved and work to find solutions agreeable to all</a:t>
            </a:r>
          </a:p>
          <a:p>
            <a:pPr fontAlgn="base"/>
            <a:r>
              <a:rPr lang="en-US" dirty="0"/>
              <a:t>Relationships are maintained (because both sides get what they want) and negative feelings are eliminated</a:t>
            </a:r>
          </a:p>
          <a:p>
            <a:pPr fontAlgn="base"/>
            <a:r>
              <a:rPr lang="en-US" dirty="0"/>
              <a:t>Takes a lot of time and effort to synthesize listen to everyone</a:t>
            </a:r>
          </a:p>
          <a:p>
            <a:pPr fontAlgn="base"/>
            <a:r>
              <a:rPr lang="en-US" dirty="0"/>
              <a:t>When to use: both issues and relationship are important</a:t>
            </a:r>
          </a:p>
          <a:p>
            <a:endParaRPr lang="en-US" dirty="0"/>
          </a:p>
        </p:txBody>
      </p:sp>
    </p:spTree>
    <p:extLst>
      <p:ext uri="{BB962C8B-B14F-4D97-AF65-F5344CB8AC3E}">
        <p14:creationId xmlns:p14="http://schemas.microsoft.com/office/powerpoint/2010/main" val="102212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6749-A0FD-0345-A039-6D448D218B28}"/>
              </a:ext>
            </a:extLst>
          </p:cNvPr>
          <p:cNvSpPr>
            <a:spLocks noGrp="1"/>
          </p:cNvSpPr>
          <p:nvPr>
            <p:ph type="title"/>
          </p:nvPr>
        </p:nvSpPr>
        <p:spPr>
          <a:xfrm>
            <a:off x="561631" y="1436914"/>
            <a:ext cx="4681873" cy="3048000"/>
          </a:xfrm>
        </p:spPr>
        <p:txBody>
          <a:bodyPr>
            <a:normAutofit/>
          </a:bodyPr>
          <a:lstStyle/>
          <a:p>
            <a:pPr>
              <a:lnSpc>
                <a:spcPct val="90000"/>
              </a:lnSpc>
            </a:pPr>
            <a:r>
              <a:rPr lang="en-US" sz="2500" dirty="0"/>
              <a:t>So, which one are you? </a:t>
            </a:r>
            <a:br>
              <a:rPr lang="en-US" sz="2500" dirty="0"/>
            </a:br>
            <a:br>
              <a:rPr lang="en-US" sz="2500" dirty="0"/>
            </a:br>
            <a:r>
              <a:rPr lang="en-US" sz="2500" dirty="0"/>
              <a:t>Consider the following case…</a:t>
            </a:r>
          </a:p>
        </p:txBody>
      </p:sp>
      <p:grpSp>
        <p:nvGrpSpPr>
          <p:cNvPr id="13" name="Group 12">
            <a:extLst>
              <a:ext uri="{FF2B5EF4-FFF2-40B4-BE49-F238E27FC236}">
                <a16:creationId xmlns:a16="http://schemas.microsoft.com/office/drawing/2014/main" id="{71916EB9-2993-4A28-BD3C-F509E4A183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5310">
            <a:off x="5543259" y="331783"/>
            <a:ext cx="1972986" cy="1714626"/>
            <a:chOff x="5281603" y="104899"/>
            <a:chExt cx="6910397" cy="6005491"/>
          </a:xfrm>
        </p:grpSpPr>
        <p:sp>
          <p:nvSpPr>
            <p:cNvPr id="14" name="Freeform 267">
              <a:extLst>
                <a:ext uri="{FF2B5EF4-FFF2-40B4-BE49-F238E27FC236}">
                  <a16:creationId xmlns:a16="http://schemas.microsoft.com/office/drawing/2014/main" id="{68C9F252-C33E-4D9D-89A9-29C71202C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20E27CE-CCF2-4A56-8EE6-56D7776D377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6" name="Straight Connector 15">
                <a:extLst>
                  <a:ext uri="{FF2B5EF4-FFF2-40B4-BE49-F238E27FC236}">
                    <a16:creationId xmlns:a16="http://schemas.microsoft.com/office/drawing/2014/main" id="{280382FE-22DF-4A28-9E18-18DF0B98DD7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1E1CA71-1F75-4CC2-A04C-F5469D3E7D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7E93F71-2CD6-4E95-929F-A37A04E90D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1D4D4AB-D40F-4366-87D4-14140A8DC0A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4C2C7D6-CCA9-455E-A2B4-950CF60E6D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8F49D09-5255-4576-AA26-3047912100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ABBE43B-5C15-4092-8397-F2EE0D6EE6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7BE7213-1F74-43F3-B30E-3A3BBBB374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37C6D0F-4E5D-43F3-9271-C9BEB47ECD8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07BC88-122E-4904-AA15-DC64CB4735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132BDCA-81AF-4984-9FED-3B7F0A6E7B7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8258699-45E9-4DF2-98B9-413E4AF7EA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35C4B6-6EA7-46D1-A77C-0A43EB7060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858FB89-435A-421D-8569-40E836F9B7C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038B114-A273-47EA-B808-D40DF6A87B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0C3AFFB-4ABE-4CDD-9D15-D3A1E034A7E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2D2AC70-77E2-4E47-8819-AE98F45F20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B98B88-092B-40F1-83AF-EF05FE90C6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4E156B4-07C7-4693-BE8A-6474C8382B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5062320-E086-4A55-AC85-B47125E460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D4C6582-EB0A-4797-B783-9FDB444780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43BCB88-1F09-40B4-877B-7F1DB19D26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1CEDE52-1DBA-46CB-B162-483FA12366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4EAC206-5CBE-4294-BCB3-B6BB8365FD2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8EC73D-68E6-4D01-994D-D79A158F792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83BF9F4-A2DC-4BB4-AB2C-5D5A8C63087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CDFD330-651C-4E2D-B43C-6730559967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B02860E-DE31-4D1D-9814-84634B06176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F2B2203-67C0-421E-B730-5442C7FC52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C81C27A-0E22-4AE4-9DC6-BA282A8DCF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96C7698-2E0B-4EB3-BD5B-4466A8FB5C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B9E4CCE-BD05-4EB3-89A6-5D657EDF7C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68E1002-3777-49D4-8287-79A6EA1055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EC9682F-6679-4064-93F6-629EADCDA0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C305438-8571-46ED-AD5E-7C7EC2EAF2D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AF15B4E-ED23-4114-8624-AA4E39E541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42EABB4-278D-4444-88C0-4A46BB353B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646E931-2EB7-4ACA-B157-D0A94A6CC8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7DEB787-3410-495B-9CE9-34B2C45B45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4554FCB-2FCB-4262-90EC-26A76CE777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532B4D5-1FD8-4D61-9006-4FB87DBEA2A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C0A07D9-D524-4DAD-9C9B-D017A34786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26263BD-284E-4554-A24C-B670279433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41829ED-6190-46C7-9DF5-D6428A87ED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3AF3AA5-A1DA-43EF-94BC-6201541B88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DD8BF8E-408E-4CBD-8A16-F6C48B5F95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2F5A71F-B7DE-4473-9726-3DDE4B1D9A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E6C478E-120B-4F22-807F-FE8D78AE10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77BC7E5-76F8-4173-90C6-748A0B10FC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DB73477-1282-48F5-AF98-FBAED0A73C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7481F57-CDDC-4607-8526-EDFC8B249EE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1B9223D-EFC9-4152-850B-08E154E911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269E02D-6469-428E-BF24-6CDC65C42C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E21E2EE-3BB1-4047-ACA2-A3C5C65D28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D163CA9-710E-4EED-A788-2101F338F0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D0BBC0A-86F2-4F24-9FD6-24DA772F48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D70A49C-EF11-4EF2-BFAE-B80EA5B3A4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06BF5D9-1663-4A67-BB15-1C58CFA77C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CAFEF6B-14D7-4260-9860-8BB499A4938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167A90B-062B-42FF-A167-6F09D77458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4F8228-3BB9-4418-81B6-36478D2E3C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98F3879-57E1-4FD3-9664-ACC502D9FD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2E24A83-1E83-4A8F-A3BB-4D9B2601C2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A76F6C4-6952-438D-9E6E-98BC6CE589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05BEC62-1C92-4593-962B-C54BD944E4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8615AD1-5421-416F-A4D4-6956C3B2AC5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C466A0F-A8C2-43CF-8701-FE4C8F2BF8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A668953-3447-4870-8105-2CCE9B06A8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F4264AA-B924-4ADE-BB7A-2DE6AD2744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43ABEF4-4632-442E-B63C-7366546EE9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8560FE6-736C-4255-B7E8-FF0D1ECE427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60865E5-6FC1-453A-B022-58D5D20FD7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54DFF81-B50B-408D-AC3A-0D8358A48DF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3AB2AE8-5E1B-427C-9752-710CF62677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7DCA7C7-6525-409C-BB4A-781E2EAD2D6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C4B6460-EC37-455C-A7F0-1FFB954771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835FD8D-189B-4DBF-9331-5B63456DBE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205E40C-D7A1-4A5A-B706-74E8B829D9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95" name="Group 94">
            <a:extLst>
              <a:ext uri="{FF2B5EF4-FFF2-40B4-BE49-F238E27FC236}">
                <a16:creationId xmlns:a16="http://schemas.microsoft.com/office/drawing/2014/main" id="{B2347F19-25D3-4479-BD08-0070E8D6C9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96" name="Freeform 98">
              <a:extLst>
                <a:ext uri="{FF2B5EF4-FFF2-40B4-BE49-F238E27FC236}">
                  <a16:creationId xmlns:a16="http://schemas.microsoft.com/office/drawing/2014/main" id="{2FEDD424-ECF8-4BE4-B455-5660ACF31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53395919-480A-4AED-8762-FE010FCE05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98" name="Straight Connector 97">
                <a:extLst>
                  <a:ext uri="{FF2B5EF4-FFF2-40B4-BE49-F238E27FC236}">
                    <a16:creationId xmlns:a16="http://schemas.microsoft.com/office/drawing/2014/main" id="{D42A908A-0313-4789-BED7-5F0DC48CF0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329C319-928A-41DF-AAD8-192F683118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1BC2E3B-06A6-4B53-88C6-60F9508B23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2A5E27D-29D6-4F3C-9B42-C4CD79A4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5E918645-ADBD-4FBE-9125-FC963DA300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189719D-E41B-4537-ACBB-2B15156B1B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8A39D42-7904-45EA-94A1-452BEDCC91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F86641C-01DF-4424-A4E0-8AC46C1CC3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E0DB12C-C1EB-431A-8F69-16AF768A82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BAA9FDEC-D683-44B7-B850-3D8D70CD8F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2CDDD1D-A217-4662-8C60-CA94B58A69D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40982A69-39A2-4CB7-A7B7-537CCA5BBA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6DA7B0D-D68A-42B3-8493-B3591625D2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E8396E6-0D76-4AB0-AB88-5642627A69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28C59E9E-60C9-4777-8A93-1A9A4D952D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A5165D84-A940-426B-9F2B-3CA05E3F80E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DEAF07B-DC40-47D6-94F0-F4A246AEF6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8816FCA-973E-41CF-B4C3-F56E475001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188FC69A-2CB5-4793-834F-4FCD6C7AEE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DC8F704-75B4-416D-B151-B1BEC7F3DA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12447E86-5613-4D02-ACFA-18AEF6916E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F924CF0F-E419-4E9B-A600-32E3137194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11E6A985-1D5E-4E21-97CA-D86D42E800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10784A5-CCBE-4DF3-9CE7-2AE9C6C07C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2EEF7A8A-F430-4687-9455-19709325A3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B73690C5-E93C-4AB0-AC84-2669E31A9B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2C8787F-E35E-48D8-8203-53F97CFBE3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1F8989E-ECDD-4121-8AED-AEE38D9A13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F13143EE-5D37-4047-ABA0-9E499618B0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10E3E1E1-16F1-4294-A545-458F31A914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48A3E59-EEB5-4F9D-8CE9-762433A2C04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CF2D288-19B2-409E-832F-5F6E1FFFBB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EBDFADF-FB69-498E-BD93-730DD27A37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5B19D7E0-00BA-4B15-8FD1-7A93BCD8E3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F650A0E-4EE1-4E70-8473-20B55E3FCD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D5BA3A2A-30DF-48F1-A2FD-4723ACFBA8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24A03DE9-4B81-4253-9EE4-B92209815E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6899AFCE-C434-4469-97AC-ABE720A357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07E0DFAB-9CBF-4060-9DE1-D9AB2AFD420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48078366-B29C-4371-874D-BECCB1EDE9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DE008D64-8769-4A13-A8B0-89213457C7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2846D4F9-EC40-489A-9EF6-0F0CDD8671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84115676-20E5-452E-9398-C0FCB32FEA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8A621957-37E8-451F-BB84-5D6B03CF3A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DACCCD2F-2274-4BBF-9B5E-26E62490F5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4E87762F-D0DE-4363-93FD-E9631AFBBD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99F47FEF-F06A-4C16-AA27-B960D19520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3FDF56CA-1BB6-415F-8D3E-30F26B40C5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7E6630A1-3217-4E63-9788-5A3260A582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770D5610-7B36-415F-8AA3-0D7759FDDF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C4F85022-0CE1-430D-8B1A-0F676F4AF0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1354BC8-A827-4AA1-96EE-6360E8C960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CDAC0527-948D-4011-BCD9-270E4297842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300D97D-2A0F-4304-89BE-766397C61A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42C89D97-5330-4086-A830-182F7582A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EDBD7367-EA95-40EB-90AC-465845C74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443E242C-FE1A-4A13-9D43-829B8B8272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67AC161D-718C-43E4-8F7D-7C294600C2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F86EC5E7-FE84-45D4-BFD1-55EE5102601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9A41384-ABD9-4502-8CFB-550D9C9935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37B0BC74-BD29-4ACA-A07C-8C6038BBB5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2E0421E2-5A11-418B-A32C-5886185281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16B33503-18E3-4A3B-933F-30D0EE5C1D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1B61DA4A-82CE-4AC1-9909-7C4700516D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F919C909-7E7B-4578-8E2C-DD61B8D44E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C86C93AE-A899-4040-AD7E-D8B434CAD8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490C13BE-1E9D-4E17-ACF7-96D3EFB833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1B37F1B8-B2B1-409C-B02E-1A55C22214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58DB9BF9-338F-4628-BBFE-15C697F2009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47D45C16-7517-49A1-BBEC-89F21AA605D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4E30B89E-B14C-4845-A5A1-9CCA44E6F1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B1F41D7C-DCA7-4481-A76A-48B66E72A1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136EFEF5-B92F-4400-AFC7-BFFD45243C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39650283-94D1-4738-9FCE-D31753ACAD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EB9232A0-B62C-4957-BCB3-870183FB92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185459AE-C704-4293-B5C4-69D2A60A38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0B73290C-EEC7-44A0-A8AD-EB70F8BD3D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AB61CA57-2FEB-4363-A188-ED7D346B82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177" name="Group 176">
            <a:extLst>
              <a:ext uri="{FF2B5EF4-FFF2-40B4-BE49-F238E27FC236}">
                <a16:creationId xmlns:a16="http://schemas.microsoft.com/office/drawing/2014/main" id="{7F6F524E-C752-4B7C-A9F0-3F00DFDB24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804892">
            <a:off x="5612564" y="3157613"/>
            <a:ext cx="2928062" cy="2544637"/>
            <a:chOff x="5281603" y="104899"/>
            <a:chExt cx="6910397" cy="6005491"/>
          </a:xfrm>
        </p:grpSpPr>
        <p:sp>
          <p:nvSpPr>
            <p:cNvPr id="178" name="Freeform 183">
              <a:extLst>
                <a:ext uri="{FF2B5EF4-FFF2-40B4-BE49-F238E27FC236}">
                  <a16:creationId xmlns:a16="http://schemas.microsoft.com/office/drawing/2014/main" id="{F6D4360C-5226-4CC2-A109-812DF510B8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178">
              <a:extLst>
                <a:ext uri="{FF2B5EF4-FFF2-40B4-BE49-F238E27FC236}">
                  <a16:creationId xmlns:a16="http://schemas.microsoft.com/office/drawing/2014/main" id="{71143042-758C-43AF-A97C-B7D63B02718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80" name="Straight Connector 179">
                <a:extLst>
                  <a:ext uri="{FF2B5EF4-FFF2-40B4-BE49-F238E27FC236}">
                    <a16:creationId xmlns:a16="http://schemas.microsoft.com/office/drawing/2014/main" id="{EF45F6D5-0990-402B-86E4-3FFA333290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CA63F896-F673-4808-9847-3290BC52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27B7CC0-2D7E-4864-83B9-BA7FC28EAD7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9C052304-DB27-476B-AFA8-BD7682F268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A92951F8-B9F3-4590-AFDE-59A8EACE8C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1AB35A88-629B-4CF8-8E88-27B47B6E71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FFECC77E-4526-4599-A8F7-D39D6BC1A9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AE4412F1-F32B-49C5-8970-F94CFEEF0A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5098ABEA-D561-45BC-8A01-FFA7460E34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FA9CD9D9-DEDB-486C-ADA4-B2B712EAA1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72FB09B0-0D8F-40F4-B2DE-A229EC8B18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7E5227CC-F30E-44CE-B06A-8CDF97E6ED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0A7115AF-CB25-46A8-B470-FFB668CBB5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CDC4E23D-21D0-4FAF-A904-65688F78A17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BCEE73AD-62FE-49E3-996D-238B6EAD07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F44830C9-92A0-4D81-8480-68226E8337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C122A750-9CA2-4958-AD1B-91D5D739FFE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B1F19686-D816-4075-9BC2-E4792413F2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85B0CED0-2C33-4F23-86D6-D855082B97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54AD91B0-026C-43CB-A26E-0F4FE5795E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8A5A8161-CE5A-426A-8E7D-88FE124F04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3E1195E8-E9D6-4449-A1FC-C53993F128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25C823AC-E3CF-4F0E-8C20-99CEBD7044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C4184468-B8BA-4EDD-9D1A-B7F67248CF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DB74EE2C-38D7-4587-B35B-CD2FAB7512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75D1F630-BE7A-4D3B-819B-FAFB4FAE02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F7AF57EB-EF82-42AC-BD04-C10F298FAA9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8EDD9EB0-BB53-481D-B22A-4236C4FD1F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99690E1A-C081-4CF2-B888-74279CC425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E9AC17F0-0388-469A-ACAA-553993A8E3C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ACB86715-ABC0-4431-8CCB-5379346A8E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5F8DB845-071D-4D84-B5C8-C0067F7296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C9580A67-EF5C-4713-A07A-34EA96CABB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63DBBEE5-A19D-4D61-8ADB-B9CE891AD0E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9FDD44CF-315C-42FB-92C4-93920F28E7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C3C9E918-79D3-4512-93DE-1121C5E7B9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6E15671A-99FE-42DE-830A-BC8B7BE715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0D2234C8-E6B2-45CE-A80E-BBAAEF18EB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3BDB90FE-4EC8-43DA-931A-718213EBA4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07E986C7-23D3-4677-9FEA-3308535C3B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B53DB176-4CF0-49F5-8731-03DCE8656D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206AA562-0996-4E32-AE2D-7CDC038D76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779EB801-B846-4FA2-ABF8-27EA46A9DB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AAF39C99-3F13-477F-B2EE-E326399BE2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BD47E02F-C783-4A07-9B56-04B17EE6AC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7DDD33B4-5EB7-44BE-B64C-67F21C81C31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41014B22-F4AF-4687-90A5-BEF3130855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AF9C0885-CCC4-4136-ADCF-59A1E72112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E0CED535-4BDA-46E5-BE57-BFC3FAEBF9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D4144031-5FC2-45C8-A55A-3ECF44AFB2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24862D56-259E-408C-AD1F-CDEC7368AA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026B85E4-6653-4FFC-AFA8-A8D0C54F8A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741AF38F-97CD-44BE-A079-914577FF29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0E5CD4DD-5DF6-4681-B1DF-5B0F20299C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15069975-2552-4DC3-A2FC-1AEA2158AB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DC918371-E870-4119-B051-C77893B28E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30E6C0C5-90B9-4DD2-B4A9-A738CCF39C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0B780211-574F-4D2A-BF67-4E4FBF0480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1BD8EA0D-272F-45D3-AD7D-14E2FCC7E3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85273A52-980C-40E2-8337-166300A2A5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36C02875-55F3-4482-AD70-2EE3FF82462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FB32E058-164C-44EE-B305-8D901B0FCB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57736E96-8075-4F5E-8E5E-BDAC9FADA1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E8FCD13A-FF10-415A-9FA9-B529680496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A9FB36D0-68BC-4789-BB30-F501D457377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33BB585D-96D0-4265-89EB-1A9C80C7B3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85E69DAA-05E3-4592-92D1-B85D8057AD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7A49CCBB-CE21-4AB8-A4CA-4A8AAC7C33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CADF9F91-32A1-4038-BB7A-828C84B2D8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B7B92E8A-F0BC-4D57-96B9-7C10643C75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9EFCB507-ED5F-4A0C-B49E-E8CF8A035A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D2CBD98E-005E-41DC-9A76-AA1F380609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8C4E4940-5B6C-4020-81FE-33DB69297D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AB02739E-8E33-4A74-8252-80603F70C8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B0BCFE26-5D1E-42E9-839D-5726C56BE2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F6C8FD74-B3C0-46E5-BA47-52EFF95749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0C86A344-DEC9-47F3-A90D-1960BC927B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69CB55C8-87B2-4BE3-A6A2-D90000E3A3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259" name="Group 258">
            <a:extLst>
              <a:ext uri="{FF2B5EF4-FFF2-40B4-BE49-F238E27FC236}">
                <a16:creationId xmlns:a16="http://schemas.microsoft.com/office/drawing/2014/main" id="{6191F0AD-C720-4E9E-9B1A-9C8A537B8A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643280" y="-580942"/>
            <a:ext cx="4662812" cy="4052224"/>
            <a:chOff x="5281603" y="104899"/>
            <a:chExt cx="6910397" cy="6005491"/>
          </a:xfrm>
        </p:grpSpPr>
        <p:sp>
          <p:nvSpPr>
            <p:cNvPr id="260" name="Freeform 17">
              <a:extLst>
                <a:ext uri="{FF2B5EF4-FFF2-40B4-BE49-F238E27FC236}">
                  <a16:creationId xmlns:a16="http://schemas.microsoft.com/office/drawing/2014/main" id="{BB5A9845-3ACA-4CDF-8F0E-F681D62A5D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FC1F1F73-7ABC-4F79-A342-876B2D81E45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262" name="Straight Connector 261">
                <a:extLst>
                  <a:ext uri="{FF2B5EF4-FFF2-40B4-BE49-F238E27FC236}">
                    <a16:creationId xmlns:a16="http://schemas.microsoft.com/office/drawing/2014/main" id="{066E07A7-A8B9-4A11-8B11-7CA574B7A1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16788C9C-03FD-4123-8B67-FB1E2CE47F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FB4DEE61-8FDF-435F-9A6B-90322E34FF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CEEAE353-6EB4-436E-9D9C-702B0EC2B7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88EA36F9-B6F3-407E-B6CD-BB2A79BD7D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F6014454-46D0-403C-A267-7E8AE36E18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13C96F4A-ED2D-4A99-A9DC-453A754279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1873097A-0FDE-47BA-B389-D16F6B0E012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6B6BC893-2000-4112-8529-C45A6B7E68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647597FF-250D-4A88-9BF2-28AAE8B548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08A8627F-6A72-426F-B60B-FBCEF8E27D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297EF6A1-1052-4DE5-BA8F-F7BCD2DDE1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5050F261-9C54-4EEE-B6B9-A233F107DD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18578ABE-40D8-44AC-9EC4-CE211E859A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C5537058-9800-4394-BC5D-65603E49676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8A54A785-F349-468B-B6B7-E4BC4BAEFF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7792D4DE-5135-462C-9AF3-72ECC55114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000BBF14-A6BD-44A2-BBB1-7D8E4A5463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69B59866-70A6-4217-91FD-6E56DD4C96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0E92ACEF-0732-4B5A-A22F-4D2161889F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34D17BC3-65D0-46DE-B715-53DB58D595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FF06A701-0A1F-49FD-AA0B-346D447D9F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8A8694D1-7DCA-46FF-A89A-9133A61C660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77B12B06-3CC5-4F71-8EA3-FCA7A9CB700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C49F5517-E015-41C4-BC97-076F6BE9E9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B2C289BC-09CC-4C4C-8FDB-1E18F38D32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477C671B-653A-4E8C-A768-C0BBE506AD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23700B49-038C-4F33-96A7-2829930640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7F032AD8-9069-4C43-9033-7BF0278F7D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B85B7AAA-BB0B-46DC-9DA5-F6A50FA4B18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020430C3-CDA0-4859-8D85-9A4B37DF80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8D831F4E-9351-4E9B-89B7-467DB13F20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98748E92-CD47-476D-93AD-FDA8B0005B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980E8134-4223-4A47-9A01-40AE4E8133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744BDD2C-AD14-4FC1-8C82-D1669BECC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64567A16-FCD6-4418-9574-3995B12B13D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9AA58126-98FE-4C95-A09A-FBDFAA7973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54F61547-264D-4C69-AE76-89B5497FCC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9BB0AE43-ADA3-48EC-8CEA-B9A44A5C34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315E9DE5-6616-4550-B31D-909339B238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4A0B24BA-3A17-4ADB-AC89-50C89AB168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C60B08DF-39D4-4FED-8E90-1B8AF0C2B88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E03A27FF-C8C7-415F-9BA4-8E64C342EA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9ABDA913-71FD-4826-927C-C0E8D41E20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57A6A8BD-D397-4213-AD6B-E4D0B599537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5E30D5A7-42E8-4972-8739-C9268D6426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A92936C1-14EB-472B-842F-9921DC2E12C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F64CD999-0C77-4E08-A169-75AF10E2A5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65CCDBD0-7E08-4DA2-A8E7-C4B838EEA8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79216250-F15C-4EF0-BD96-02601887F78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7DE8C460-09C8-4887-9A44-A6E05CEA29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45BFC8C1-9B0D-40E6-A5A4-0EE6946FE1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5A4DEAB9-2D45-40F7-A115-534D3AE130E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044D516C-8603-4096-B89F-16E5D7D6CA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71F0C0B6-D1FF-4842-9D71-F9F360D564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F7C16E21-459A-46FA-B927-B9A9A35333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9FC29217-CA19-4B46-86F5-1053515EB27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5875C3DE-314B-45BE-8C23-EA9D452FDA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6F85B899-F3C4-4556-854B-78F90C57AF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6FD381B4-0957-451B-98B0-5BA77C6E24E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AD64D872-D788-4DA9-B4AE-2874D52F85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D89F8248-B8BD-4622-BE3A-DEDCFEDE58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28ADBAB7-EC82-4518-85AE-65119D1A81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CE69525B-0F79-47DF-AF24-8527E1366D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B4877CF2-206E-4EB6-97BF-C9DA57033E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B577180A-D57A-4020-8F6F-F5DEE8CDC1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E60A6B6D-736D-4AF8-BD15-81CD7410EF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C1F97AB2-5AD8-4616-9F86-FE765143B86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ACA444D5-80DD-4760-B4EE-6C23CA4446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00515E3E-4E7F-4B1E-B9CF-E918852FD6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2038EA72-0798-4E79-B412-FA603E87F0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93E9084A-6F15-4DB1-AF7C-EE14898DF2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3D1A7182-8DB0-4A4A-A1EA-62B0955AF3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E4A6A125-7133-4A58-91C2-E091460D86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4BFF675B-560B-4AB6-9EF0-489C47D9FA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616905A4-890A-41C7-85F7-3C064C8D32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354AD671-7BE2-460C-ADD8-00E4595D78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C9D949C4-C239-4981-B5FD-4022F48489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6" name="Picture 5" descr="Owl">
            <a:extLst>
              <a:ext uri="{FF2B5EF4-FFF2-40B4-BE49-F238E27FC236}">
                <a16:creationId xmlns:a16="http://schemas.microsoft.com/office/drawing/2014/main" id="{33980827-E941-B14B-8DC9-871171303D1D}"/>
              </a:ext>
            </a:extLst>
          </p:cNvPr>
          <p:cNvPicPr>
            <a:picLocks noChangeAspect="1"/>
          </p:cNvPicPr>
          <p:nvPr/>
        </p:nvPicPr>
        <p:blipFill rotWithShape="1">
          <a:blip r:embed="rId4"/>
          <a:srcRect l="27752" r="-6" b="-6"/>
          <a:stretch/>
        </p:blipFill>
        <p:spPr>
          <a:xfrm>
            <a:off x="5675741" y="485876"/>
            <a:ext cx="1955786" cy="1955787"/>
          </a:xfrm>
          <a:custGeom>
            <a:avLst/>
            <a:gdLst/>
            <a:ahLst/>
            <a:cxnLst/>
            <a:rect l="l" t="t" r="r" b="b"/>
            <a:pathLst>
              <a:path w="2851962" h="2851962">
                <a:moveTo>
                  <a:pt x="1425981" y="0"/>
                </a:moveTo>
                <a:cubicBezTo>
                  <a:pt x="2213529" y="0"/>
                  <a:pt x="2851962" y="638433"/>
                  <a:pt x="2851962" y="1425981"/>
                </a:cubicBezTo>
                <a:cubicBezTo>
                  <a:pt x="2851962" y="2213529"/>
                  <a:pt x="2213529" y="2851962"/>
                  <a:pt x="1425981" y="2851962"/>
                </a:cubicBezTo>
                <a:cubicBezTo>
                  <a:pt x="638433" y="2851962"/>
                  <a:pt x="0" y="2213529"/>
                  <a:pt x="0" y="1425981"/>
                </a:cubicBezTo>
                <a:cubicBezTo>
                  <a:pt x="0" y="638433"/>
                  <a:pt x="638433" y="0"/>
                  <a:pt x="1425981" y="0"/>
                </a:cubicBezTo>
                <a:close/>
              </a:path>
            </a:pathLst>
          </a:custGeom>
        </p:spPr>
      </p:pic>
      <p:pic>
        <p:nvPicPr>
          <p:cNvPr id="8" name="Picture 7" descr="A teddy bear">
            <a:extLst>
              <a:ext uri="{FF2B5EF4-FFF2-40B4-BE49-F238E27FC236}">
                <a16:creationId xmlns:a16="http://schemas.microsoft.com/office/drawing/2014/main" id="{A762EFB8-E2BE-9B46-8758-56B6FCC3343B}"/>
              </a:ext>
            </a:extLst>
          </p:cNvPr>
          <p:cNvPicPr>
            <a:picLocks noChangeAspect="1"/>
          </p:cNvPicPr>
          <p:nvPr/>
        </p:nvPicPr>
        <p:blipFill rotWithShape="1">
          <a:blip r:embed="rId5"/>
          <a:srcRect l="33250" r="1" b="1"/>
          <a:stretch/>
        </p:blipFill>
        <p:spPr>
          <a:xfrm>
            <a:off x="5998438" y="2732176"/>
            <a:ext cx="2902538" cy="2902537"/>
          </a:xfrm>
          <a:custGeom>
            <a:avLst/>
            <a:gdLst/>
            <a:ahLst/>
            <a:cxnLst/>
            <a:rect l="l" t="t" r="r" b="b"/>
            <a:pathLst>
              <a:path w="2851962" h="2851962">
                <a:moveTo>
                  <a:pt x="1425981" y="0"/>
                </a:moveTo>
                <a:cubicBezTo>
                  <a:pt x="2213529" y="0"/>
                  <a:pt x="2851962" y="638433"/>
                  <a:pt x="2851962" y="1425981"/>
                </a:cubicBezTo>
                <a:cubicBezTo>
                  <a:pt x="2851962" y="2213529"/>
                  <a:pt x="2213529" y="2851962"/>
                  <a:pt x="1425981" y="2851962"/>
                </a:cubicBezTo>
                <a:cubicBezTo>
                  <a:pt x="638433" y="2851962"/>
                  <a:pt x="0" y="2213529"/>
                  <a:pt x="0" y="1425981"/>
                </a:cubicBezTo>
                <a:cubicBezTo>
                  <a:pt x="0" y="638433"/>
                  <a:pt x="638433" y="0"/>
                  <a:pt x="1425981" y="0"/>
                </a:cubicBezTo>
                <a:close/>
              </a:path>
            </a:pathLst>
          </a:custGeom>
        </p:spPr>
      </p:pic>
      <p:pic>
        <p:nvPicPr>
          <p:cNvPr id="7" name="Picture 6" descr="Sea turtle in the water">
            <a:extLst>
              <a:ext uri="{FF2B5EF4-FFF2-40B4-BE49-F238E27FC236}">
                <a16:creationId xmlns:a16="http://schemas.microsoft.com/office/drawing/2014/main" id="{9332EFC8-BF85-4B4B-B4D1-69AEDA5A26AC}"/>
              </a:ext>
            </a:extLst>
          </p:cNvPr>
          <p:cNvPicPr>
            <a:picLocks noChangeAspect="1"/>
          </p:cNvPicPr>
          <p:nvPr/>
        </p:nvPicPr>
        <p:blipFill rotWithShape="1">
          <a:blip r:embed="rId6"/>
          <a:srcRect l="14228" r="5720" b="2"/>
          <a:stretch/>
        </p:blipFill>
        <p:spPr>
          <a:xfrm>
            <a:off x="8267683" y="2490"/>
            <a:ext cx="3920658" cy="3269097"/>
          </a:xfrm>
          <a:custGeom>
            <a:avLst/>
            <a:gdLst/>
            <a:ahLst/>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pic>
        <p:nvPicPr>
          <p:cNvPr id="5" name="Picture 4" descr="A blue shark swimming in the blue waters">
            <a:extLst>
              <a:ext uri="{FF2B5EF4-FFF2-40B4-BE49-F238E27FC236}">
                <a16:creationId xmlns:a16="http://schemas.microsoft.com/office/drawing/2014/main" id="{0664B9D1-DDAE-064F-90EA-4262EAC51285}"/>
              </a:ext>
            </a:extLst>
          </p:cNvPr>
          <p:cNvPicPr>
            <a:picLocks noChangeAspect="1"/>
          </p:cNvPicPr>
          <p:nvPr/>
        </p:nvPicPr>
        <p:blipFill rotWithShape="1">
          <a:blip r:embed="rId7"/>
          <a:srcRect l="17382" r="1782" b="-4"/>
          <a:stretch/>
        </p:blipFill>
        <p:spPr>
          <a:xfrm>
            <a:off x="8888133" y="4144246"/>
            <a:ext cx="3302966" cy="2717299"/>
          </a:xfrm>
          <a:custGeom>
            <a:avLst/>
            <a:gdLst/>
            <a:ahLst/>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pic>
        <p:nvPicPr>
          <p:cNvPr id="340" name="Picture 339" descr="Red fox in the bushes">
            <a:extLst>
              <a:ext uri="{FF2B5EF4-FFF2-40B4-BE49-F238E27FC236}">
                <a16:creationId xmlns:a16="http://schemas.microsoft.com/office/drawing/2014/main" id="{E3058C3B-70A2-A745-AA7F-BB5AFB70A0E2}"/>
              </a:ext>
            </a:extLst>
          </p:cNvPr>
          <p:cNvPicPr>
            <a:picLocks noChangeAspect="1"/>
          </p:cNvPicPr>
          <p:nvPr/>
        </p:nvPicPr>
        <p:blipFill rotWithShape="1">
          <a:blip r:embed="rId8"/>
          <a:srcRect l="17705" r="22961" b="-2"/>
          <a:stretch/>
        </p:blipFill>
        <p:spPr>
          <a:xfrm>
            <a:off x="4296244" y="4909913"/>
            <a:ext cx="1702194" cy="1914973"/>
          </a:xfrm>
          <a:prstGeom prst="ellipse">
            <a:avLst/>
          </a:prstGeom>
          <a:ln>
            <a:noFill/>
          </a:ln>
          <a:effectLst>
            <a:softEdge rad="112500"/>
          </a:effectLst>
        </p:spPr>
      </p:pic>
    </p:spTree>
    <p:extLst>
      <p:ext uri="{BB962C8B-B14F-4D97-AF65-F5344CB8AC3E}">
        <p14:creationId xmlns:p14="http://schemas.microsoft.com/office/powerpoint/2010/main" val="201644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40F21-0250-2041-856D-F5ADBEC59BBA}"/>
              </a:ext>
            </a:extLst>
          </p:cNvPr>
          <p:cNvSpPr>
            <a:spLocks noGrp="1"/>
          </p:cNvSpPr>
          <p:nvPr>
            <p:ph type="title"/>
          </p:nvPr>
        </p:nvSpPr>
        <p:spPr>
          <a:xfrm>
            <a:off x="685801" y="609600"/>
            <a:ext cx="5219699" cy="1456267"/>
          </a:xfrm>
        </p:spPr>
        <p:txBody>
          <a:bodyPr>
            <a:normAutofit/>
          </a:bodyPr>
          <a:lstStyle/>
          <a:p>
            <a:r>
              <a:rPr lang="en-US" dirty="0"/>
              <a:t>Case 2</a:t>
            </a:r>
          </a:p>
        </p:txBody>
      </p:sp>
      <p:sp>
        <p:nvSpPr>
          <p:cNvPr id="3" name="Content Placeholder 2">
            <a:extLst>
              <a:ext uri="{FF2B5EF4-FFF2-40B4-BE49-F238E27FC236}">
                <a16:creationId xmlns:a16="http://schemas.microsoft.com/office/drawing/2014/main" id="{88FC7573-EFB9-BF48-B75E-7A4417F39F7C}"/>
              </a:ext>
            </a:extLst>
          </p:cNvPr>
          <p:cNvSpPr>
            <a:spLocks noGrp="1"/>
          </p:cNvSpPr>
          <p:nvPr>
            <p:ph idx="1"/>
          </p:nvPr>
        </p:nvSpPr>
        <p:spPr>
          <a:xfrm>
            <a:off x="685801" y="2142067"/>
            <a:ext cx="5219699" cy="3649133"/>
          </a:xfrm>
        </p:spPr>
        <p:txBody>
          <a:bodyPr>
            <a:normAutofit/>
          </a:bodyPr>
          <a:lstStyle/>
          <a:p>
            <a:r>
              <a:rPr lang="en-US" sz="1700" dirty="0"/>
              <a:t>Jeanette Smith-Johnson, a hospital pharmacist, was really upset. She had just received an order for an antibiotic dose that was too high, given the patient's age and renal function. When she went to the floor to talk with the prescribing resident, Dr. </a:t>
            </a:r>
            <a:r>
              <a:rPr lang="en-US" sz="1700" dirty="0" err="1"/>
              <a:t>Estania</a:t>
            </a:r>
            <a:r>
              <a:rPr lang="en-US" sz="1700" dirty="0"/>
              <a:t> chewed her out in the middle of the patient care unit, within earshot of multiple doctors, nurses, and patient families. Then Dr. </a:t>
            </a:r>
            <a:r>
              <a:rPr lang="en-US" sz="1700" dirty="0" err="1"/>
              <a:t>Estania</a:t>
            </a:r>
            <a:r>
              <a:rPr lang="en-US" sz="1700" dirty="0"/>
              <a:t> turned to his team and said, “All pharmacists are people who failed to get into medical school.” Jeanette felt that it was too risky to say anything about the incident, but it made her feel like the talk about interprofessional teamwork in the institution was just “lip service.”</a:t>
            </a:r>
          </a:p>
          <a:p>
            <a:endParaRPr lang="en-US" sz="1700" dirty="0"/>
          </a:p>
        </p:txBody>
      </p:sp>
      <p:pic>
        <p:nvPicPr>
          <p:cNvPr id="3074" name="Picture 2" descr="5 Conflict Management Styles for Every Personality Type">
            <a:extLst>
              <a:ext uri="{FF2B5EF4-FFF2-40B4-BE49-F238E27FC236}">
                <a16:creationId xmlns:a16="http://schemas.microsoft.com/office/drawing/2014/main" id="{E7412D81-7FAD-1046-B983-3319E564F9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99" r="11209" b="-2"/>
          <a:stretch/>
        </p:blipFill>
        <p:spPr bwMode="auto">
          <a:xfrm>
            <a:off x="6198830" y="639097"/>
            <a:ext cx="5447070" cy="5250425"/>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51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FE483-C6A4-8649-8217-8B417F1BFDF5}"/>
              </a:ext>
            </a:extLst>
          </p:cNvPr>
          <p:cNvSpPr>
            <a:spLocks noGrp="1"/>
          </p:cNvSpPr>
          <p:nvPr>
            <p:ph type="title"/>
          </p:nvPr>
        </p:nvSpPr>
        <p:spPr>
          <a:xfrm>
            <a:off x="7865806" y="643463"/>
            <a:ext cx="3706762" cy="1608124"/>
          </a:xfrm>
        </p:spPr>
        <p:txBody>
          <a:bodyPr>
            <a:normAutofit/>
          </a:bodyPr>
          <a:lstStyle/>
          <a:p>
            <a:r>
              <a:rPr lang="en-US" dirty="0"/>
              <a:t>Large group discussion</a:t>
            </a:r>
          </a:p>
        </p:txBody>
      </p:sp>
      <p:pic>
        <p:nvPicPr>
          <p:cNvPr id="2050" name="Picture 2" descr="Conflict Styles">
            <a:extLst>
              <a:ext uri="{FF2B5EF4-FFF2-40B4-BE49-F238E27FC236}">
                <a16:creationId xmlns:a16="http://schemas.microsoft.com/office/drawing/2014/main" id="{3D754779-941C-B94C-BB17-774029F6DCB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464" y="1709172"/>
            <a:ext cx="6897878" cy="3448937"/>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B12D24B-00FF-A746-B528-1F7E10CBCEB1}"/>
              </a:ext>
            </a:extLst>
          </p:cNvPr>
          <p:cNvSpPr>
            <a:spLocks noGrp="1"/>
          </p:cNvSpPr>
          <p:nvPr>
            <p:ph idx="1"/>
          </p:nvPr>
        </p:nvSpPr>
        <p:spPr>
          <a:xfrm>
            <a:off x="7865806" y="2251587"/>
            <a:ext cx="3706762" cy="3084688"/>
          </a:xfrm>
        </p:spPr>
        <p:txBody>
          <a:bodyPr>
            <a:normAutofit/>
          </a:bodyPr>
          <a:lstStyle/>
          <a:p>
            <a:r>
              <a:rPr lang="en-US" dirty="0"/>
              <a:t>What would you do if you were the pharmacist in this situation? </a:t>
            </a:r>
          </a:p>
          <a:p>
            <a:r>
              <a:rPr lang="en-US" dirty="0"/>
              <a:t>What would you do if you were another resident on the team? </a:t>
            </a:r>
          </a:p>
          <a:p>
            <a:r>
              <a:rPr lang="en-US" dirty="0"/>
              <a:t>Which strategies would you use to address this conflict? </a:t>
            </a:r>
          </a:p>
        </p:txBody>
      </p:sp>
      <p:sp>
        <p:nvSpPr>
          <p:cNvPr id="4" name="Rectangle 2">
            <a:extLst>
              <a:ext uri="{FF2B5EF4-FFF2-40B4-BE49-F238E27FC236}">
                <a16:creationId xmlns:a16="http://schemas.microsoft.com/office/drawing/2014/main" id="{B8D08306-E031-C741-A167-9232375EE35C}"/>
              </a:ext>
            </a:extLst>
          </p:cNvPr>
          <p:cNvSpPr>
            <a:spLocks noChangeArrowheads="1"/>
          </p:cNvSpPr>
          <p:nvPr/>
        </p:nvSpPr>
        <p:spPr bwMode="auto">
          <a:xfrm>
            <a:off x="1371600" y="-16090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5336D55F-2334-884D-85CF-56A6F317D6EE}"/>
              </a:ext>
            </a:extLst>
          </p:cNvPr>
          <p:cNvSpPr/>
          <p:nvPr/>
        </p:nvSpPr>
        <p:spPr>
          <a:xfrm>
            <a:off x="619432" y="5158109"/>
            <a:ext cx="6096000" cy="307777"/>
          </a:xfrm>
          <a:prstGeom prst="rect">
            <a:avLst/>
          </a:prstGeom>
        </p:spPr>
        <p:txBody>
          <a:bodyPr>
            <a:spAutoFit/>
          </a:bodyPr>
          <a:lstStyle/>
          <a:p>
            <a:r>
              <a:rPr lang="en-US" sz="1400" dirty="0"/>
              <a:t>https://</a:t>
            </a:r>
            <a:r>
              <a:rPr lang="en-US" sz="1400" dirty="0" err="1"/>
              <a:t>www.mediationinstitute.edu.au</a:t>
            </a:r>
            <a:r>
              <a:rPr lang="en-US" sz="1400" dirty="0"/>
              <a:t>/</a:t>
            </a:r>
            <a:r>
              <a:rPr lang="en-US" sz="1400" dirty="0" err="1"/>
              <a:t>whats</a:t>
            </a:r>
            <a:r>
              <a:rPr lang="en-US" sz="1400" dirty="0"/>
              <a:t>-your-conflict-management-style/</a:t>
            </a:r>
          </a:p>
        </p:txBody>
      </p:sp>
    </p:spTree>
    <p:extLst>
      <p:ext uri="{BB962C8B-B14F-4D97-AF65-F5344CB8AC3E}">
        <p14:creationId xmlns:p14="http://schemas.microsoft.com/office/powerpoint/2010/main" val="263495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985410-7ABE-1F49-8D4E-66709FD16071}"/>
              </a:ext>
            </a:extLst>
          </p:cNvPr>
          <p:cNvPicPr>
            <a:picLocks noChangeAspect="1"/>
          </p:cNvPicPr>
          <p:nvPr/>
        </p:nvPicPr>
        <p:blipFill>
          <a:blip r:embed="rId2"/>
          <a:stretch>
            <a:fillRect/>
          </a:stretch>
        </p:blipFill>
        <p:spPr>
          <a:xfrm>
            <a:off x="3618943" y="359229"/>
            <a:ext cx="5045182" cy="6030685"/>
          </a:xfrm>
          <a:prstGeom prst="rect">
            <a:avLst/>
          </a:prstGeom>
        </p:spPr>
      </p:pic>
      <p:sp>
        <p:nvSpPr>
          <p:cNvPr id="5" name="Rectangle 4">
            <a:extLst>
              <a:ext uri="{FF2B5EF4-FFF2-40B4-BE49-F238E27FC236}">
                <a16:creationId xmlns:a16="http://schemas.microsoft.com/office/drawing/2014/main" id="{6DE5ACDD-EEF3-4443-957F-F95929200664}"/>
              </a:ext>
            </a:extLst>
          </p:cNvPr>
          <p:cNvSpPr/>
          <p:nvPr/>
        </p:nvSpPr>
        <p:spPr>
          <a:xfrm>
            <a:off x="8930616" y="6389914"/>
            <a:ext cx="2435282" cy="253916"/>
          </a:xfrm>
          <a:prstGeom prst="rect">
            <a:avLst/>
          </a:prstGeom>
        </p:spPr>
        <p:txBody>
          <a:bodyPr wrap="none">
            <a:spAutoFit/>
          </a:bodyPr>
          <a:lstStyle/>
          <a:p>
            <a:r>
              <a:rPr lang="en-US" sz="1050" dirty="0">
                <a:latin typeface="AdvTT349184da"/>
              </a:rPr>
              <a:t>Clin Colon Rectal Surg 2013;26:259</a:t>
            </a:r>
            <a:r>
              <a:rPr lang="en-US" sz="1050" dirty="0">
                <a:latin typeface="AdvTT349184da+20"/>
              </a:rPr>
              <a:t>–</a:t>
            </a:r>
            <a:r>
              <a:rPr lang="en-US" sz="1050" dirty="0">
                <a:latin typeface="AdvTT349184da"/>
              </a:rPr>
              <a:t>264. </a:t>
            </a:r>
            <a:endParaRPr lang="en-US" sz="2800" dirty="0"/>
          </a:p>
        </p:txBody>
      </p:sp>
    </p:spTree>
    <p:extLst>
      <p:ext uri="{BB962C8B-B14F-4D97-AF65-F5344CB8AC3E}">
        <p14:creationId xmlns:p14="http://schemas.microsoft.com/office/powerpoint/2010/main" val="25584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BA944-F5F0-A846-ACD0-4562769169FC}"/>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63C9B070-7404-F841-8A18-A98134C5EB19}"/>
              </a:ext>
            </a:extLst>
          </p:cNvPr>
          <p:cNvSpPr>
            <a:spLocks noGrp="1"/>
          </p:cNvSpPr>
          <p:nvPr>
            <p:ph idx="1"/>
          </p:nvPr>
        </p:nvSpPr>
        <p:spPr/>
        <p:txBody>
          <a:bodyPr/>
          <a:lstStyle/>
          <a:p>
            <a:r>
              <a:rPr lang="en-US" dirty="0"/>
              <a:t>Describe the challenges to developing a professional identity and maintaining professional behavior.</a:t>
            </a:r>
          </a:p>
          <a:p>
            <a:r>
              <a:rPr lang="en-US" dirty="0"/>
              <a:t>Identify positive experiences that shape professional identity.</a:t>
            </a:r>
          </a:p>
          <a:p>
            <a:r>
              <a:rPr lang="en-US" dirty="0"/>
              <a:t>Discuss tools for conflict resolution and how they help maintain healthy interprofessional relationships.</a:t>
            </a:r>
          </a:p>
          <a:p>
            <a:r>
              <a:rPr lang="en-US" dirty="0"/>
              <a:t>Define how professional identity development during medical school will impact the care provided to patients during subsequent residency training.</a:t>
            </a:r>
          </a:p>
          <a:p>
            <a:r>
              <a:rPr lang="en-US" dirty="0"/>
              <a:t>Set at least 3 goals to maintain professional identity.</a:t>
            </a:r>
          </a:p>
          <a:p>
            <a:endParaRPr lang="en-US" dirty="0"/>
          </a:p>
        </p:txBody>
      </p:sp>
    </p:spTree>
    <p:extLst>
      <p:ext uri="{BB962C8B-B14F-4D97-AF65-F5344CB8AC3E}">
        <p14:creationId xmlns:p14="http://schemas.microsoft.com/office/powerpoint/2010/main" val="1408120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A20F6-442A-3649-BB92-58DCB1010844}"/>
              </a:ext>
            </a:extLst>
          </p:cNvPr>
          <p:cNvSpPr>
            <a:spLocks noGrp="1"/>
          </p:cNvSpPr>
          <p:nvPr>
            <p:ph type="title"/>
          </p:nvPr>
        </p:nvSpPr>
        <p:spPr>
          <a:xfrm>
            <a:off x="685802" y="609600"/>
            <a:ext cx="6282266" cy="1456267"/>
          </a:xfrm>
        </p:spPr>
        <p:txBody>
          <a:bodyPr>
            <a:normAutofit/>
          </a:bodyPr>
          <a:lstStyle/>
          <a:p>
            <a:r>
              <a:rPr lang="en-US" dirty="0"/>
              <a:t>Honest Direct respectful communication</a:t>
            </a:r>
          </a:p>
        </p:txBody>
      </p:sp>
      <p:sp>
        <p:nvSpPr>
          <p:cNvPr id="3" name="Content Placeholder 2">
            <a:extLst>
              <a:ext uri="{FF2B5EF4-FFF2-40B4-BE49-F238E27FC236}">
                <a16:creationId xmlns:a16="http://schemas.microsoft.com/office/drawing/2014/main" id="{E02D80BC-6547-0A41-8C36-DAE950DBCADF}"/>
              </a:ext>
            </a:extLst>
          </p:cNvPr>
          <p:cNvSpPr>
            <a:spLocks noGrp="1"/>
          </p:cNvSpPr>
          <p:nvPr>
            <p:ph idx="1"/>
          </p:nvPr>
        </p:nvSpPr>
        <p:spPr>
          <a:xfrm>
            <a:off x="685802" y="2142067"/>
            <a:ext cx="6871136" cy="3649133"/>
          </a:xfrm>
        </p:spPr>
        <p:txBody>
          <a:bodyPr>
            <a:normAutofit/>
          </a:bodyPr>
          <a:lstStyle/>
          <a:p>
            <a:pPr marL="0" indent="0">
              <a:buNone/>
            </a:pPr>
            <a:r>
              <a:rPr lang="en-US" dirty="0"/>
              <a:t>Use a “Focus Message” to start the conversation: </a:t>
            </a:r>
          </a:p>
          <a:p>
            <a:pPr marL="0" indent="0">
              <a:buNone/>
            </a:pPr>
            <a:endParaRPr lang="en-US" dirty="0"/>
          </a:p>
          <a:p>
            <a:r>
              <a:rPr lang="en-US" dirty="0"/>
              <a:t>When you _____________ </a:t>
            </a:r>
            <a:r>
              <a:rPr lang="en-US" sz="1400" dirty="0"/>
              <a:t>(name the behavior but do not try to interpret it)</a:t>
            </a:r>
            <a:endParaRPr lang="en-US" dirty="0"/>
          </a:p>
          <a:p>
            <a:r>
              <a:rPr lang="en-US" dirty="0"/>
              <a:t>I feel ____________ </a:t>
            </a:r>
            <a:r>
              <a:rPr lang="en-US" sz="1400" dirty="0"/>
              <a:t>(state your feeling, don’t say “like”)</a:t>
            </a:r>
            <a:endParaRPr lang="en-US" dirty="0"/>
          </a:p>
          <a:p>
            <a:r>
              <a:rPr lang="en-US" dirty="0"/>
              <a:t>And I want/wish/wonder ______________.</a:t>
            </a:r>
          </a:p>
          <a:p>
            <a:pPr marL="0" indent="0">
              <a:buNone/>
            </a:pPr>
            <a:endParaRPr lang="en-US" dirty="0"/>
          </a:p>
          <a:p>
            <a:pPr marL="0" indent="0" algn="ctr">
              <a:buNone/>
            </a:pPr>
            <a:r>
              <a:rPr lang="en-US" dirty="0"/>
              <a:t>THEN STOP!!</a:t>
            </a:r>
          </a:p>
        </p:txBody>
      </p:sp>
      <p:pic>
        <p:nvPicPr>
          <p:cNvPr id="4" name="Picture 3">
            <a:extLst>
              <a:ext uri="{FF2B5EF4-FFF2-40B4-BE49-F238E27FC236}">
                <a16:creationId xmlns:a16="http://schemas.microsoft.com/office/drawing/2014/main" id="{5BD976DF-9A24-CB4D-AFEC-1C0F372C0B1C}"/>
              </a:ext>
            </a:extLst>
          </p:cNvPr>
          <p:cNvPicPr>
            <a:picLocks noChangeAspect="1"/>
          </p:cNvPicPr>
          <p:nvPr/>
        </p:nvPicPr>
        <p:blipFill>
          <a:blip r:embed="rId3"/>
          <a:stretch>
            <a:fillRect/>
          </a:stretch>
        </p:blipFill>
        <p:spPr>
          <a:xfrm>
            <a:off x="7711594" y="990600"/>
            <a:ext cx="3204398" cy="480059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5612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B868E-5F7F-DA4B-8BF6-9D85CF895160}"/>
              </a:ext>
            </a:extLst>
          </p:cNvPr>
          <p:cNvSpPr>
            <a:spLocks noGrp="1"/>
          </p:cNvSpPr>
          <p:nvPr>
            <p:ph type="title"/>
          </p:nvPr>
        </p:nvSpPr>
        <p:spPr/>
        <p:txBody>
          <a:bodyPr/>
          <a:lstStyle/>
          <a:p>
            <a:r>
              <a:rPr lang="en-US" dirty="0"/>
              <a:t>Why does this matter? </a:t>
            </a:r>
          </a:p>
        </p:txBody>
      </p:sp>
      <p:sp>
        <p:nvSpPr>
          <p:cNvPr id="3" name="Content Placeholder 2">
            <a:extLst>
              <a:ext uri="{FF2B5EF4-FFF2-40B4-BE49-F238E27FC236}">
                <a16:creationId xmlns:a16="http://schemas.microsoft.com/office/drawing/2014/main" id="{4FC0AA79-D510-894D-96DF-32FC7A7D4148}"/>
              </a:ext>
            </a:extLst>
          </p:cNvPr>
          <p:cNvSpPr>
            <a:spLocks noGrp="1"/>
          </p:cNvSpPr>
          <p:nvPr>
            <p:ph idx="1"/>
          </p:nvPr>
        </p:nvSpPr>
        <p:spPr>
          <a:xfrm>
            <a:off x="685801" y="1718987"/>
            <a:ext cx="10131425" cy="3649133"/>
          </a:xfrm>
        </p:spPr>
        <p:txBody>
          <a:bodyPr/>
          <a:lstStyle/>
          <a:p>
            <a:r>
              <a:rPr lang="en-US" dirty="0"/>
              <a:t>You will encounter conflict in medicine whether it is within or discipline or between disciplines</a:t>
            </a:r>
          </a:p>
          <a:p>
            <a:r>
              <a:rPr lang="en-US" dirty="0"/>
              <a:t>Professionalism and maintaining professional behavior is a key milestone during residency</a:t>
            </a:r>
          </a:p>
          <a:p>
            <a:r>
              <a:rPr lang="en-US" dirty="0"/>
              <a:t>Breaches of professionalism can contribute to unsafe work environments, sub-standard patient care, and medical errors</a:t>
            </a:r>
          </a:p>
        </p:txBody>
      </p:sp>
    </p:spTree>
    <p:extLst>
      <p:ext uri="{BB962C8B-B14F-4D97-AF65-F5344CB8AC3E}">
        <p14:creationId xmlns:p14="http://schemas.microsoft.com/office/powerpoint/2010/main" val="326226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22CAD-FB7F-4742-937B-D652F1F736A0}"/>
              </a:ext>
            </a:extLst>
          </p:cNvPr>
          <p:cNvSpPr>
            <a:spLocks noGrp="1"/>
          </p:cNvSpPr>
          <p:nvPr>
            <p:ph type="title"/>
          </p:nvPr>
        </p:nvSpPr>
        <p:spPr/>
        <p:txBody>
          <a:bodyPr/>
          <a:lstStyle/>
          <a:p>
            <a:r>
              <a:rPr lang="en-US" dirty="0"/>
              <a:t>Reflection questions</a:t>
            </a:r>
          </a:p>
        </p:txBody>
      </p:sp>
      <p:sp>
        <p:nvSpPr>
          <p:cNvPr id="3" name="Content Placeholder 2">
            <a:extLst>
              <a:ext uri="{FF2B5EF4-FFF2-40B4-BE49-F238E27FC236}">
                <a16:creationId xmlns:a16="http://schemas.microsoft.com/office/drawing/2014/main" id="{D6CD169C-7A49-AC47-885B-F60D9D0D38DE}"/>
              </a:ext>
            </a:extLst>
          </p:cNvPr>
          <p:cNvSpPr>
            <a:spLocks noGrp="1"/>
          </p:cNvSpPr>
          <p:nvPr>
            <p:ph idx="1"/>
          </p:nvPr>
        </p:nvSpPr>
        <p:spPr>
          <a:xfrm>
            <a:off x="685801" y="1869113"/>
            <a:ext cx="10820398" cy="4695460"/>
          </a:xfrm>
        </p:spPr>
        <p:txBody>
          <a:bodyPr>
            <a:normAutofit/>
          </a:bodyPr>
          <a:lstStyle/>
          <a:p>
            <a:pPr marL="0" lvl="0" indent="0">
              <a:buNone/>
            </a:pPr>
            <a:endParaRPr lang="en-US" b="1" u="sng" dirty="0"/>
          </a:p>
          <a:p>
            <a:pPr marL="342900" lvl="0" indent="-342900">
              <a:buFont typeface="+mj-lt"/>
              <a:buAutoNum type="arabicPeriod"/>
            </a:pPr>
            <a:r>
              <a:rPr lang="en-US" sz="2800" dirty="0"/>
              <a:t>Define how professional identity development during medical school will impact the care you provide to patients during your residency training.</a:t>
            </a:r>
          </a:p>
          <a:p>
            <a:pPr marL="342900" lvl="0" indent="-342900">
              <a:buFont typeface="+mj-lt"/>
              <a:buAutoNum type="arabicPeriod"/>
            </a:pPr>
            <a:endParaRPr lang="en-US" sz="2800" dirty="0"/>
          </a:p>
          <a:p>
            <a:pPr marL="342900" lvl="0" indent="-342900">
              <a:buFont typeface="+mj-lt"/>
              <a:buAutoNum type="arabicPeriod"/>
            </a:pPr>
            <a:r>
              <a:rPr lang="en-US" sz="2800" dirty="0"/>
              <a:t>Set at least 3 goals to help you maintain professional identity.</a:t>
            </a:r>
          </a:p>
          <a:p>
            <a:pPr marL="0" indent="0">
              <a:buNone/>
            </a:pPr>
            <a:endParaRPr lang="en-US" dirty="0"/>
          </a:p>
          <a:p>
            <a:pPr marL="0" indent="0">
              <a:buNone/>
            </a:pPr>
            <a:r>
              <a:rPr lang="en-US" dirty="0"/>
              <a:t>Prepare a 1-2 paragraph written reflection on the following prompts. </a:t>
            </a:r>
            <a:r>
              <a:rPr lang="en-US" b="1" u="sng" dirty="0"/>
              <a:t>Due by Monday, January 10</a:t>
            </a:r>
            <a:r>
              <a:rPr lang="en-US" b="1" u="sng" baseline="30000" dirty="0"/>
              <a:t>th</a:t>
            </a:r>
            <a:r>
              <a:rPr lang="en-US" b="1" u="sng" dirty="0"/>
              <a:t> at 5pm. </a:t>
            </a:r>
            <a:endParaRPr lang="en-US" dirty="0"/>
          </a:p>
          <a:p>
            <a:pPr marL="0" lvl="0" indent="0">
              <a:buNone/>
            </a:pPr>
            <a:r>
              <a:rPr lang="en-US" dirty="0"/>
              <a:t>If your last name begins with A-L – email your reflection to Dr. Linz (</a:t>
            </a:r>
            <a:r>
              <a:rPr lang="en-US" dirty="0">
                <a:hlinkClick r:id="rId2"/>
              </a:rPr>
              <a:t>amandalinz@uthsc.edu</a:t>
            </a:r>
            <a:r>
              <a:rPr lang="en-US" dirty="0"/>
              <a:t>) </a:t>
            </a:r>
          </a:p>
          <a:p>
            <a:pPr marL="0" lvl="0" indent="0">
              <a:buNone/>
            </a:pPr>
            <a:r>
              <a:rPr lang="en-US" dirty="0"/>
              <a:t>If your last name is M-Z – email your reflection to Dr. Bettin (</a:t>
            </a:r>
            <a:r>
              <a:rPr lang="en-US" dirty="0">
                <a:hlinkClick r:id="rId3"/>
              </a:rPr>
              <a:t>kbettin@uthsc.edu</a:t>
            </a:r>
            <a:r>
              <a:rPr lang="en-US" dirty="0"/>
              <a:t>)</a:t>
            </a:r>
          </a:p>
          <a:p>
            <a:pPr marL="0" indent="0">
              <a:buNone/>
            </a:pPr>
            <a:endParaRPr lang="en-US" dirty="0"/>
          </a:p>
        </p:txBody>
      </p:sp>
    </p:spTree>
    <p:extLst>
      <p:ext uri="{BB962C8B-B14F-4D97-AF65-F5344CB8AC3E}">
        <p14:creationId xmlns:p14="http://schemas.microsoft.com/office/powerpoint/2010/main" val="1197742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34F4F-EC37-5446-AECF-A1838D86E240}"/>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EE184468-44F9-8742-8956-79F9A00DA14A}"/>
              </a:ext>
            </a:extLst>
          </p:cNvPr>
          <p:cNvSpPr>
            <a:spLocks noGrp="1"/>
          </p:cNvSpPr>
          <p:nvPr>
            <p:ph idx="1"/>
          </p:nvPr>
        </p:nvSpPr>
        <p:spPr/>
        <p:txBody>
          <a:bodyPr/>
          <a:lstStyle/>
          <a:p>
            <a:pPr>
              <a:lnSpc>
                <a:spcPct val="150000"/>
              </a:lnSpc>
            </a:pPr>
            <a:r>
              <a:rPr lang="en-US" dirty="0"/>
              <a:t>Rafael was uncomfortable. His fellow intern, Delilah, was one of the smartest people in their residency group and he had been looking forward to working with her this month at the county hospital. They had a huge service of very sick patients, and overall they were providing very good care to them. But almost every day, Delilah made sarcastic or demeaning comments about patients: the hopeless guy with alcoholism, the woman who likes to turn tricks, and so on. Instead of anyone saying something about the importance of treating patients with respect, the rest of the team just laughed or ignored the comments. Rafael wasn’t sure what he should do; perhaps he was overly sensitive. After all, what was important was what happened in the patient's room, not in the hallway, wasn’t it?</a:t>
            </a:r>
          </a:p>
          <a:p>
            <a:pPr marL="0" indent="0">
              <a:buNone/>
            </a:pPr>
            <a:endParaRPr lang="en-US" dirty="0"/>
          </a:p>
        </p:txBody>
      </p:sp>
    </p:spTree>
    <p:extLst>
      <p:ext uri="{BB962C8B-B14F-4D97-AF65-F5344CB8AC3E}">
        <p14:creationId xmlns:p14="http://schemas.microsoft.com/office/powerpoint/2010/main" val="3421074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9587A-C6B1-2644-9407-D0D2F6D4F69C}"/>
              </a:ext>
            </a:extLst>
          </p:cNvPr>
          <p:cNvSpPr>
            <a:spLocks noGrp="1"/>
          </p:cNvSpPr>
          <p:nvPr>
            <p:ph type="title"/>
          </p:nvPr>
        </p:nvSpPr>
        <p:spPr>
          <a:xfrm>
            <a:off x="632651" y="643465"/>
            <a:ext cx="3746091" cy="5571072"/>
          </a:xfrm>
        </p:spPr>
        <p:txBody>
          <a:bodyPr>
            <a:normAutofit/>
          </a:bodyPr>
          <a:lstStyle/>
          <a:p>
            <a:r>
              <a:rPr lang="en-US" dirty="0"/>
              <a:t>Small group discussion</a:t>
            </a:r>
          </a:p>
        </p:txBody>
      </p:sp>
      <p:sp>
        <p:nvSpPr>
          <p:cNvPr id="3" name="Content Placeholder 2">
            <a:extLst>
              <a:ext uri="{FF2B5EF4-FFF2-40B4-BE49-F238E27FC236}">
                <a16:creationId xmlns:a16="http://schemas.microsoft.com/office/drawing/2014/main" id="{C27544EF-9F34-3A4C-A967-23093C49F4D8}"/>
              </a:ext>
            </a:extLst>
          </p:cNvPr>
          <p:cNvSpPr>
            <a:spLocks noGrp="1"/>
          </p:cNvSpPr>
          <p:nvPr>
            <p:ph idx="1"/>
          </p:nvPr>
        </p:nvSpPr>
        <p:spPr>
          <a:xfrm>
            <a:off x="4709650" y="643464"/>
            <a:ext cx="6838883" cy="3731891"/>
          </a:xfrm>
        </p:spPr>
        <p:txBody>
          <a:bodyPr>
            <a:normAutofit/>
          </a:bodyPr>
          <a:lstStyle/>
          <a:p>
            <a:r>
              <a:rPr lang="en-US" dirty="0"/>
              <a:t>Describe your perception of this scenario.</a:t>
            </a:r>
          </a:p>
          <a:p>
            <a:r>
              <a:rPr lang="en-US" dirty="0"/>
              <a:t>Have there been any breeches of professionalism? </a:t>
            </a:r>
          </a:p>
          <a:p>
            <a:r>
              <a:rPr lang="en-US" dirty="0"/>
              <a:t>If you were the medical student on this team, how would you handle this? </a:t>
            </a:r>
          </a:p>
          <a:p>
            <a:r>
              <a:rPr lang="en-US" dirty="0"/>
              <a:t>If you were Rafael, how would you handle this? </a:t>
            </a:r>
          </a:p>
        </p:txBody>
      </p:sp>
      <p:pic>
        <p:nvPicPr>
          <p:cNvPr id="4098" name="Picture 2" descr="Keys to 1L Success: Small Group Discussions RSVP Now | WashULaw CC Blog">
            <a:extLst>
              <a:ext uri="{FF2B5EF4-FFF2-40B4-BE49-F238E27FC236}">
                <a16:creationId xmlns:a16="http://schemas.microsoft.com/office/drawing/2014/main" id="{FD1775BB-126D-1D46-A516-37DCAD26047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64111" y="4542503"/>
            <a:ext cx="3129964" cy="1672033"/>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583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D6343-20AB-1C4D-82C0-6174C9CC5F3D}"/>
              </a:ext>
            </a:extLst>
          </p:cNvPr>
          <p:cNvSpPr>
            <a:spLocks noGrp="1"/>
          </p:cNvSpPr>
          <p:nvPr>
            <p:ph type="title"/>
          </p:nvPr>
        </p:nvSpPr>
        <p:spPr>
          <a:xfrm>
            <a:off x="1032933" y="4538133"/>
            <a:ext cx="10127192" cy="931341"/>
          </a:xfrm>
        </p:spPr>
        <p:txBody>
          <a:bodyPr vert="horz" lIns="91440" tIns="45720" rIns="91440" bIns="45720" rtlCol="0" anchor="b">
            <a:normAutofit/>
          </a:bodyPr>
          <a:lstStyle/>
          <a:p>
            <a:pPr algn="r">
              <a:lnSpc>
                <a:spcPct val="90000"/>
              </a:lnSpc>
            </a:pPr>
            <a:r>
              <a:rPr lang="en-US" sz="2800"/>
              <a:t>Definitions of constructs linked to professionalism problems</a:t>
            </a:r>
          </a:p>
        </p:txBody>
      </p:sp>
      <p:pic>
        <p:nvPicPr>
          <p:cNvPr id="4" name="Picture 3">
            <a:extLst>
              <a:ext uri="{FF2B5EF4-FFF2-40B4-BE49-F238E27FC236}">
                <a16:creationId xmlns:a16="http://schemas.microsoft.com/office/drawing/2014/main" id="{2447A4CB-08B6-6C46-9A5A-5D3107882A96}"/>
              </a:ext>
            </a:extLst>
          </p:cNvPr>
          <p:cNvPicPr/>
          <p:nvPr/>
        </p:nvPicPr>
        <p:blipFill rotWithShape="1">
          <a:blip r:embed="rId3">
            <a:extLst>
              <a:ext uri="{28A0092B-C50C-407E-A947-70E740481C1C}">
                <a14:useLocalDpi xmlns:a14="http://schemas.microsoft.com/office/drawing/2010/main" val="0"/>
              </a:ext>
            </a:extLst>
          </a:blip>
          <a:srcRect t="9232" r="176"/>
          <a:stretch/>
        </p:blipFill>
        <p:spPr>
          <a:xfrm>
            <a:off x="922867" y="665205"/>
            <a:ext cx="10346266" cy="3698790"/>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5" name="Rectangle 4">
            <a:extLst>
              <a:ext uri="{FF2B5EF4-FFF2-40B4-BE49-F238E27FC236}">
                <a16:creationId xmlns:a16="http://schemas.microsoft.com/office/drawing/2014/main" id="{56D3A751-D726-164B-AAEB-9FAF2646DF4B}"/>
              </a:ext>
            </a:extLst>
          </p:cNvPr>
          <p:cNvSpPr/>
          <p:nvPr/>
        </p:nvSpPr>
        <p:spPr>
          <a:xfrm>
            <a:off x="1468574" y="6225298"/>
            <a:ext cx="10515600" cy="478657"/>
          </a:xfrm>
          <a:prstGeom prst="rect">
            <a:avLst/>
          </a:prstGeom>
        </p:spPr>
        <p:txBody>
          <a:bodyPr wrap="square">
            <a:spAutoFit/>
          </a:bodyPr>
          <a:lstStyle/>
          <a:p>
            <a:pPr>
              <a:lnSpc>
                <a:spcPct val="107000"/>
              </a:lnSpc>
              <a:spcAft>
                <a:spcPts val="800"/>
              </a:spcAft>
            </a:pPr>
            <a:r>
              <a:rPr lang="en-US" sz="1200" dirty="0">
                <a:latin typeface="Source Sans Pro" panose="020B0503030403020204" pitchFamily="34" charset="0"/>
                <a:ea typeface="Source Sans Pro" panose="020B0503030403020204" pitchFamily="34" charset="0"/>
                <a:cs typeface="Source Sans Pro" panose="020B0503030403020204" pitchFamily="34" charset="0"/>
              </a:rPr>
              <a:t>Levinson W, Ginsburg S, </a:t>
            </a:r>
            <a:r>
              <a:rPr lang="en-US" sz="1200" dirty="0" err="1">
                <a:latin typeface="Source Sans Pro" panose="020B0503030403020204" pitchFamily="34" charset="0"/>
                <a:ea typeface="Source Sans Pro" panose="020B0503030403020204" pitchFamily="34" charset="0"/>
                <a:cs typeface="Source Sans Pro" panose="020B0503030403020204" pitchFamily="34" charset="0"/>
              </a:rPr>
              <a:t>Hafferty</a:t>
            </a:r>
            <a:r>
              <a:rPr lang="en-US" sz="1200" dirty="0">
                <a:latin typeface="Source Sans Pro" panose="020B0503030403020204" pitchFamily="34" charset="0"/>
                <a:ea typeface="Source Sans Pro" panose="020B0503030403020204" pitchFamily="34" charset="0"/>
                <a:cs typeface="Source Sans Pro" panose="020B0503030403020204" pitchFamily="34" charset="0"/>
              </a:rPr>
              <a:t> FW, Lucey CR. eds. </a:t>
            </a:r>
            <a:r>
              <a:rPr lang="en-US" sz="1200" i="1" dirty="0">
                <a:latin typeface="Source Sans Pro" panose="020B0503030403020204" pitchFamily="34" charset="0"/>
                <a:ea typeface="Source Sans Pro" panose="020B0503030403020204" pitchFamily="34" charset="0"/>
                <a:cs typeface="Source Sans Pro" panose="020B0503030403020204" pitchFamily="34" charset="0"/>
              </a:rPr>
              <a:t>Understanding Medical Professionalism</a:t>
            </a:r>
            <a:r>
              <a:rPr lang="en-US" sz="1200" dirty="0">
                <a:latin typeface="Source Sans Pro" panose="020B0503030403020204" pitchFamily="34" charset="0"/>
                <a:ea typeface="Source Sans Pro" panose="020B0503030403020204" pitchFamily="34" charset="0"/>
                <a:cs typeface="Source Sans Pro" panose="020B0503030403020204" pitchFamily="34" charset="0"/>
              </a:rPr>
              <a:t>. McGraw Hill; 2014. Accessed October 07, 2021. </a:t>
            </a:r>
            <a:r>
              <a:rPr lang="en-US" sz="1200" u="sng" dirty="0">
                <a:latin typeface="Source Sans Pro" panose="020B0503030403020204" pitchFamily="34" charset="0"/>
                <a:ea typeface="Source Sans Pro" panose="020B0503030403020204" pitchFamily="34" charset="0"/>
                <a:cs typeface="Source Sans Pro" panose="020B0503030403020204" pitchFamily="34" charset="0"/>
                <a:hlinkClick r:id="rId4">
                  <a:extLst>
                    <a:ext uri="{A12FA001-AC4F-418D-AE19-62706E023703}">
                      <ahyp:hlinkClr xmlns:ahyp="http://schemas.microsoft.com/office/drawing/2018/hyperlinkcolor" val="tx"/>
                    </a:ext>
                  </a:extLst>
                </a:hlinkClick>
              </a:rPr>
              <a:t>https://accessmedicine-mhmedical-com.ezproxy.uthsc.edu/content.aspx?bookid=1058&amp;sectionid=59867807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7299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FFDFF-2BDA-8D4C-9136-BD10C1C50E87}"/>
              </a:ext>
            </a:extLst>
          </p:cNvPr>
          <p:cNvSpPr>
            <a:spLocks noGrp="1"/>
          </p:cNvSpPr>
          <p:nvPr>
            <p:ph type="title"/>
          </p:nvPr>
        </p:nvSpPr>
        <p:spPr>
          <a:xfrm>
            <a:off x="7865806" y="643463"/>
            <a:ext cx="3706762" cy="1608124"/>
          </a:xfrm>
        </p:spPr>
        <p:txBody>
          <a:bodyPr>
            <a:normAutofit/>
          </a:bodyPr>
          <a:lstStyle/>
          <a:p>
            <a:r>
              <a:rPr lang="en-US" dirty="0"/>
              <a:t>Large group share</a:t>
            </a:r>
          </a:p>
        </p:txBody>
      </p:sp>
      <p:pic>
        <p:nvPicPr>
          <p:cNvPr id="5" name="Picture 4" descr="One in a crowd">
            <a:extLst>
              <a:ext uri="{FF2B5EF4-FFF2-40B4-BE49-F238E27FC236}">
                <a16:creationId xmlns:a16="http://schemas.microsoft.com/office/drawing/2014/main" id="{67C245EF-ED59-4989-AEE8-B995084E3CA8}"/>
              </a:ext>
            </a:extLst>
          </p:cNvPr>
          <p:cNvPicPr>
            <a:picLocks noChangeAspect="1"/>
          </p:cNvPicPr>
          <p:nvPr/>
        </p:nvPicPr>
        <p:blipFill rotWithShape="1">
          <a:blip r:embed="rId4"/>
          <a:srcRect l="12795" r="4605"/>
          <a:stretch/>
        </p:blipFill>
        <p:spPr>
          <a:xfrm>
            <a:off x="20" y="975"/>
            <a:ext cx="7552924" cy="6858000"/>
          </a:xfrm>
          <a:prstGeom prst="rect">
            <a:avLst/>
          </a:prstGeom>
        </p:spPr>
      </p:pic>
      <p:sp>
        <p:nvSpPr>
          <p:cNvPr id="3" name="Content Placeholder 2">
            <a:extLst>
              <a:ext uri="{FF2B5EF4-FFF2-40B4-BE49-F238E27FC236}">
                <a16:creationId xmlns:a16="http://schemas.microsoft.com/office/drawing/2014/main" id="{1CB7565E-E4B2-A24C-AA96-26ADD03DF94B}"/>
              </a:ext>
            </a:extLst>
          </p:cNvPr>
          <p:cNvSpPr>
            <a:spLocks noGrp="1"/>
          </p:cNvSpPr>
          <p:nvPr>
            <p:ph idx="1"/>
          </p:nvPr>
        </p:nvSpPr>
        <p:spPr>
          <a:xfrm>
            <a:off x="7865806" y="2251587"/>
            <a:ext cx="3706762" cy="3972232"/>
          </a:xfrm>
        </p:spPr>
        <p:txBody>
          <a:bodyPr>
            <a:normAutofit/>
          </a:bodyPr>
          <a:lstStyle/>
          <a:p>
            <a:r>
              <a:rPr lang="en-US" dirty="0"/>
              <a:t>Have someone from your group share the take home points from your discussion.</a:t>
            </a:r>
          </a:p>
          <a:p>
            <a:r>
              <a:rPr lang="en-US" dirty="0"/>
              <a:t>Are any of the previously mentioned constructs present in the first case?  </a:t>
            </a:r>
          </a:p>
          <a:p>
            <a:endParaRPr lang="en-US" dirty="0"/>
          </a:p>
        </p:txBody>
      </p:sp>
    </p:spTree>
    <p:extLst>
      <p:ext uri="{BB962C8B-B14F-4D97-AF65-F5344CB8AC3E}">
        <p14:creationId xmlns:p14="http://schemas.microsoft.com/office/powerpoint/2010/main" val="582563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124" name="Rectangle 70">
            <a:extLst>
              <a:ext uri="{FF2B5EF4-FFF2-40B4-BE49-F238E27FC236}">
                <a16:creationId xmlns:a16="http://schemas.microsoft.com/office/drawing/2014/main" id="{CBD94887-6A10-4F62-8EE1-B2BCFA1F3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People holding hands">
            <a:extLst>
              <a:ext uri="{FF2B5EF4-FFF2-40B4-BE49-F238E27FC236}">
                <a16:creationId xmlns:a16="http://schemas.microsoft.com/office/drawing/2014/main" id="{D4FC7043-4030-0248-B8C9-831B1A10E2BF}"/>
              </a:ext>
            </a:extLst>
          </p:cNvPr>
          <p:cNvPicPr>
            <a:picLocks noChangeAspect="1" noChangeArrowheads="1"/>
          </p:cNvPicPr>
          <p:nvPr/>
        </p:nvPicPr>
        <p:blipFill rotWithShape="1">
          <a:blip r:embed="rId3">
            <a:alphaModFix amt="20000"/>
          </a:blip>
          <a:srcRect t="7865" b="7865"/>
          <a:stretch/>
        </p:blipFill>
        <p:spPr bwMode="auto">
          <a:xfrm>
            <a:off x="20" y="13658"/>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72">
            <a:extLst>
              <a:ext uri="{FF2B5EF4-FFF2-40B4-BE49-F238E27FC236}">
                <a16:creationId xmlns:a16="http://schemas.microsoft.com/office/drawing/2014/main" id="{A3D512BA-228A-4979-9312-ACD246E109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78D74F4C-ACCE-F142-BBA0-5F5AD811B725}"/>
              </a:ext>
            </a:extLst>
          </p:cNvPr>
          <p:cNvSpPr>
            <a:spLocks noGrp="1"/>
          </p:cNvSpPr>
          <p:nvPr>
            <p:ph type="title"/>
          </p:nvPr>
        </p:nvSpPr>
        <p:spPr>
          <a:xfrm>
            <a:off x="685801" y="609600"/>
            <a:ext cx="10131425" cy="1456267"/>
          </a:xfrm>
        </p:spPr>
        <p:txBody>
          <a:bodyPr>
            <a:normAutofit/>
          </a:bodyPr>
          <a:lstStyle/>
          <a:p>
            <a:r>
              <a:rPr lang="en-US" dirty="0"/>
              <a:t>Reflecting on positive role models</a:t>
            </a:r>
          </a:p>
        </p:txBody>
      </p:sp>
      <p:sp>
        <p:nvSpPr>
          <p:cNvPr id="3" name="Content Placeholder 2">
            <a:extLst>
              <a:ext uri="{FF2B5EF4-FFF2-40B4-BE49-F238E27FC236}">
                <a16:creationId xmlns:a16="http://schemas.microsoft.com/office/drawing/2014/main" id="{E8AC0CEC-0357-9545-A405-DF51EFBA6C4C}"/>
              </a:ext>
            </a:extLst>
          </p:cNvPr>
          <p:cNvSpPr>
            <a:spLocks noGrp="1"/>
          </p:cNvSpPr>
          <p:nvPr>
            <p:ph idx="1"/>
          </p:nvPr>
        </p:nvSpPr>
        <p:spPr>
          <a:xfrm>
            <a:off x="685801" y="2142067"/>
            <a:ext cx="10131425" cy="3649133"/>
          </a:xfrm>
        </p:spPr>
        <p:txBody>
          <a:bodyPr>
            <a:normAutofit/>
          </a:bodyPr>
          <a:lstStyle/>
          <a:p>
            <a:pPr marL="0" indent="0">
              <a:buNone/>
            </a:pPr>
            <a:r>
              <a:rPr lang="en-US" dirty="0"/>
              <a:t>Consider the following prompts and write down your thoughts about one of these to share with the group. </a:t>
            </a:r>
          </a:p>
          <a:p>
            <a:r>
              <a:rPr lang="en-US" dirty="0"/>
              <a:t>Think of a physician you consider an exemplar of professionalism. Describe why you chose this person, illustrating with an incident or pattern of decisions or actions that supports your choice.</a:t>
            </a:r>
          </a:p>
          <a:p>
            <a:r>
              <a:rPr lang="en-US" dirty="0"/>
              <a:t>Reflect on your experiences in medical school or in the community that have been critical in fostering change in your understanding of what it means to be a professional – to be a physician.</a:t>
            </a:r>
          </a:p>
          <a:p>
            <a:pPr marL="0" indent="0">
              <a:buNone/>
            </a:pPr>
            <a:endParaRPr lang="en-US" dirty="0"/>
          </a:p>
        </p:txBody>
      </p:sp>
    </p:spTree>
    <p:extLst>
      <p:ext uri="{BB962C8B-B14F-4D97-AF65-F5344CB8AC3E}">
        <p14:creationId xmlns:p14="http://schemas.microsoft.com/office/powerpoint/2010/main" val="1664642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40F21-0250-2041-856D-F5ADBEC59BBA}"/>
              </a:ext>
            </a:extLst>
          </p:cNvPr>
          <p:cNvSpPr>
            <a:spLocks noGrp="1"/>
          </p:cNvSpPr>
          <p:nvPr>
            <p:ph type="title"/>
          </p:nvPr>
        </p:nvSpPr>
        <p:spPr>
          <a:xfrm>
            <a:off x="685801" y="609600"/>
            <a:ext cx="5219699" cy="1456267"/>
          </a:xfrm>
        </p:spPr>
        <p:txBody>
          <a:bodyPr>
            <a:normAutofit/>
          </a:bodyPr>
          <a:lstStyle/>
          <a:p>
            <a:r>
              <a:rPr lang="en-US" dirty="0"/>
              <a:t>Case 2</a:t>
            </a:r>
          </a:p>
        </p:txBody>
      </p:sp>
      <p:sp>
        <p:nvSpPr>
          <p:cNvPr id="3" name="Content Placeholder 2">
            <a:extLst>
              <a:ext uri="{FF2B5EF4-FFF2-40B4-BE49-F238E27FC236}">
                <a16:creationId xmlns:a16="http://schemas.microsoft.com/office/drawing/2014/main" id="{88FC7573-EFB9-BF48-B75E-7A4417F39F7C}"/>
              </a:ext>
            </a:extLst>
          </p:cNvPr>
          <p:cNvSpPr>
            <a:spLocks noGrp="1"/>
          </p:cNvSpPr>
          <p:nvPr>
            <p:ph idx="1"/>
          </p:nvPr>
        </p:nvSpPr>
        <p:spPr>
          <a:xfrm>
            <a:off x="685801" y="2142067"/>
            <a:ext cx="5219699" cy="3649133"/>
          </a:xfrm>
        </p:spPr>
        <p:txBody>
          <a:bodyPr>
            <a:normAutofit/>
          </a:bodyPr>
          <a:lstStyle/>
          <a:p>
            <a:r>
              <a:rPr lang="en-US" sz="1700" dirty="0"/>
              <a:t>Jeanette Smith-Johnson, a hospital pharmacist, was really upset. She had just received an order for an antibiotic dose that was too high, given the patient's age and renal function. When she went to the floor to talk with the prescribing resident, Dr. </a:t>
            </a:r>
            <a:r>
              <a:rPr lang="en-US" sz="1700" dirty="0" err="1"/>
              <a:t>Estania</a:t>
            </a:r>
            <a:r>
              <a:rPr lang="en-US" sz="1700" dirty="0"/>
              <a:t> chewed her out in the middle of the patient care unit, within earshot of multiple doctors, nurses, and patient families. Then Dr. </a:t>
            </a:r>
            <a:r>
              <a:rPr lang="en-US" sz="1700" dirty="0" err="1"/>
              <a:t>Estania</a:t>
            </a:r>
            <a:r>
              <a:rPr lang="en-US" sz="1700" dirty="0"/>
              <a:t> turned to his team and said, “All pharmacists are people who failed to get into medical school.” Jeanette felt that it was too risky to say anything about the incident, but it made her feel like the talk about interprofessional teamwork in the institution was just “lip service.”</a:t>
            </a:r>
          </a:p>
          <a:p>
            <a:endParaRPr lang="en-US" sz="1700" dirty="0"/>
          </a:p>
        </p:txBody>
      </p:sp>
      <p:pic>
        <p:nvPicPr>
          <p:cNvPr id="3074" name="Picture 2" descr="5 Conflict Management Styles for Every Personality Type">
            <a:extLst>
              <a:ext uri="{FF2B5EF4-FFF2-40B4-BE49-F238E27FC236}">
                <a16:creationId xmlns:a16="http://schemas.microsoft.com/office/drawing/2014/main" id="{E7412D81-7FAD-1046-B983-3319E564F9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799" r="11209" b="-2"/>
          <a:stretch/>
        </p:blipFill>
        <p:spPr bwMode="auto">
          <a:xfrm>
            <a:off x="6198830" y="639097"/>
            <a:ext cx="5447070" cy="5250425"/>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315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17F0C1-BCBB-40C7-99D6-F703E7A4B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A5D8BC-B41A-4E96-91C4-D60F51622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D321D5F-FA18-4271-9EAA-0BEA14116B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DF1B3D30-20FF-9A42-9725-AF64D79DA367}"/>
              </a:ext>
            </a:extLst>
          </p:cNvPr>
          <p:cNvSpPr>
            <a:spLocks noGrp="1"/>
          </p:cNvSpPr>
          <p:nvPr>
            <p:ph type="title"/>
          </p:nvPr>
        </p:nvSpPr>
        <p:spPr>
          <a:xfrm>
            <a:off x="3175" y="531278"/>
            <a:ext cx="4296682" cy="5292579"/>
          </a:xfrm>
        </p:spPr>
        <p:txBody>
          <a:bodyPr>
            <a:normAutofit/>
          </a:bodyPr>
          <a:lstStyle/>
          <a:p>
            <a:pPr algn="ctr"/>
            <a:r>
              <a:rPr lang="en-US" sz="3200" dirty="0">
                <a:solidFill>
                  <a:srgbClr val="FFFFFF"/>
                </a:solidFill>
              </a:rPr>
              <a:t>Conflict resolution and</a:t>
            </a:r>
            <a:r>
              <a:rPr lang="en-US" sz="2300" dirty="0">
                <a:solidFill>
                  <a:srgbClr val="FFFFFF"/>
                </a:solidFill>
              </a:rPr>
              <a:t> </a:t>
            </a:r>
            <a:r>
              <a:rPr lang="en-US" sz="3200" dirty="0" err="1">
                <a:solidFill>
                  <a:srgbClr val="FFFFFF"/>
                </a:solidFill>
              </a:rPr>
              <a:t>interprofessionalism</a:t>
            </a:r>
            <a:endParaRPr lang="en-US" sz="3200" dirty="0">
              <a:solidFill>
                <a:srgbClr val="FFFFFF"/>
              </a:solidFill>
            </a:endParaRPr>
          </a:p>
        </p:txBody>
      </p:sp>
      <p:sp useBgFill="1">
        <p:nvSpPr>
          <p:cNvPr id="15" name="Freeform: Shape 14">
            <a:extLst>
              <a:ext uri="{FF2B5EF4-FFF2-40B4-BE49-F238E27FC236}">
                <a16:creationId xmlns:a16="http://schemas.microsoft.com/office/drawing/2014/main" id="{51287385-D3EA-47A8-A127-6061791AD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Content Placeholder 2">
            <a:extLst>
              <a:ext uri="{FF2B5EF4-FFF2-40B4-BE49-F238E27FC236}">
                <a16:creationId xmlns:a16="http://schemas.microsoft.com/office/drawing/2014/main" id="{131150FD-DD52-4FAC-9E20-3863A73BBD64}"/>
              </a:ext>
            </a:extLst>
          </p:cNvPr>
          <p:cNvGraphicFramePr>
            <a:graphicFrameLocks noGrp="1"/>
          </p:cNvGraphicFramePr>
          <p:nvPr>
            <p:ph idx="1"/>
            <p:extLst>
              <p:ext uri="{D42A27DB-BD31-4B8C-83A1-F6EECF244321}">
                <p14:modId xmlns:p14="http://schemas.microsoft.com/office/powerpoint/2010/main" val="3962082361"/>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42158335"/>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{8560791F-CBDF-7C4D-ADD5-0E03241E2DC3}tf10001122</Template>
  <TotalTime>212</TotalTime>
  <Words>2193</Words>
  <Application>Microsoft Macintosh PowerPoint</Application>
  <PresentationFormat>Widescreen</PresentationFormat>
  <Paragraphs>141</Paragraphs>
  <Slides>22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AdvTT349184da</vt:lpstr>
      <vt:lpstr>AdvTT349184da+20</vt:lpstr>
      <vt:lpstr>Arial</vt:lpstr>
      <vt:lpstr>Calibri</vt:lpstr>
      <vt:lpstr>Calibri Light</vt:lpstr>
      <vt:lpstr>Source Sans Pro</vt:lpstr>
      <vt:lpstr>Celestial</vt:lpstr>
      <vt:lpstr>Medical professionalism: navigating conflict and promoting interprofessionalism</vt:lpstr>
      <vt:lpstr>objectives</vt:lpstr>
      <vt:lpstr>Case 1</vt:lpstr>
      <vt:lpstr>Small group discussion</vt:lpstr>
      <vt:lpstr>Definitions of constructs linked to professionalism problems</vt:lpstr>
      <vt:lpstr>Large group share</vt:lpstr>
      <vt:lpstr>Reflecting on positive role models</vt:lpstr>
      <vt:lpstr>Case 2</vt:lpstr>
      <vt:lpstr>Conflict resolution and interprofessionalism</vt:lpstr>
      <vt:lpstr>Conflict management styles</vt:lpstr>
      <vt:lpstr>The Competitive Shark </vt:lpstr>
      <vt:lpstr>The Avoidant Turtle</vt:lpstr>
      <vt:lpstr>The Accommodating Teddy Bear </vt:lpstr>
      <vt:lpstr>The Compromising Fox</vt:lpstr>
      <vt:lpstr>The Collaborative Owl</vt:lpstr>
      <vt:lpstr>So, which one are you?   Consider the following case…</vt:lpstr>
      <vt:lpstr>Case 2</vt:lpstr>
      <vt:lpstr>Large group discussion</vt:lpstr>
      <vt:lpstr>PowerPoint Presentation</vt:lpstr>
      <vt:lpstr>Honest Direct respectful communication</vt:lpstr>
      <vt:lpstr>Why does this matter? </vt:lpstr>
      <vt:lpstr>Reflection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professionalism: navigating challenges and promoting a positive environment  </dc:title>
  <dc:creator>Kristen Bettin</dc:creator>
  <cp:lastModifiedBy>Kristen Bettin</cp:lastModifiedBy>
  <cp:revision>3</cp:revision>
  <dcterms:created xsi:type="dcterms:W3CDTF">2021-10-07T20:58:20Z</dcterms:created>
  <dcterms:modified xsi:type="dcterms:W3CDTF">2022-02-22T05:16:12Z</dcterms:modified>
</cp:coreProperties>
</file>