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63" r:id="rId5"/>
    <p:sldId id="257" r:id="rId6"/>
    <p:sldId id="260" r:id="rId7"/>
    <p:sldId id="259" r:id="rId8"/>
    <p:sldId id="262" r:id="rId9"/>
    <p:sldId id="261" r:id="rId10"/>
    <p:sldId id="258" r:id="rId11"/>
  </p:sldIdLst>
  <p:sldSz cx="27432000" cy="16459200"/>
  <p:notesSz cx="6715125" cy="9239250"/>
  <p:defaultTextStyle>
    <a:defPPr>
      <a:defRPr lang="en-US"/>
    </a:defPPr>
    <a:lvl1pPr algn="ctr" rtl="0" fontAlgn="base">
      <a:spcBef>
        <a:spcPct val="0"/>
      </a:spcBef>
      <a:spcAft>
        <a:spcPct val="0"/>
      </a:spcAft>
      <a:defRPr sz="4900" kern="1200">
        <a:solidFill>
          <a:schemeClr val="tx1"/>
        </a:solidFill>
        <a:latin typeface="Arial" charset="0"/>
        <a:ea typeface="+mn-ea"/>
        <a:cs typeface="+mn-cs"/>
      </a:defRPr>
    </a:lvl1pPr>
    <a:lvl2pPr marL="457200" algn="ctr" rtl="0" fontAlgn="base">
      <a:spcBef>
        <a:spcPct val="0"/>
      </a:spcBef>
      <a:spcAft>
        <a:spcPct val="0"/>
      </a:spcAft>
      <a:defRPr sz="4900" kern="1200">
        <a:solidFill>
          <a:schemeClr val="tx1"/>
        </a:solidFill>
        <a:latin typeface="Arial" charset="0"/>
        <a:ea typeface="+mn-ea"/>
        <a:cs typeface="+mn-cs"/>
      </a:defRPr>
    </a:lvl2pPr>
    <a:lvl3pPr marL="914400" algn="ctr" rtl="0" fontAlgn="base">
      <a:spcBef>
        <a:spcPct val="0"/>
      </a:spcBef>
      <a:spcAft>
        <a:spcPct val="0"/>
      </a:spcAft>
      <a:defRPr sz="4900" kern="1200">
        <a:solidFill>
          <a:schemeClr val="tx1"/>
        </a:solidFill>
        <a:latin typeface="Arial" charset="0"/>
        <a:ea typeface="+mn-ea"/>
        <a:cs typeface="+mn-cs"/>
      </a:defRPr>
    </a:lvl3pPr>
    <a:lvl4pPr marL="1371600" algn="ctr" rtl="0" fontAlgn="base">
      <a:spcBef>
        <a:spcPct val="0"/>
      </a:spcBef>
      <a:spcAft>
        <a:spcPct val="0"/>
      </a:spcAft>
      <a:defRPr sz="4900" kern="1200">
        <a:solidFill>
          <a:schemeClr val="tx1"/>
        </a:solidFill>
        <a:latin typeface="Arial" charset="0"/>
        <a:ea typeface="+mn-ea"/>
        <a:cs typeface="+mn-cs"/>
      </a:defRPr>
    </a:lvl4pPr>
    <a:lvl5pPr marL="1828800" algn="ctr" rtl="0" fontAlgn="base">
      <a:spcBef>
        <a:spcPct val="0"/>
      </a:spcBef>
      <a:spcAft>
        <a:spcPct val="0"/>
      </a:spcAft>
      <a:defRPr sz="4900" kern="1200">
        <a:solidFill>
          <a:schemeClr val="tx1"/>
        </a:solidFill>
        <a:latin typeface="Arial" charset="0"/>
        <a:ea typeface="+mn-ea"/>
        <a:cs typeface="+mn-cs"/>
      </a:defRPr>
    </a:lvl5pPr>
    <a:lvl6pPr marL="2286000" algn="l" defTabSz="914400" rtl="0" eaLnBrk="1" latinLnBrk="0" hangingPunct="1">
      <a:defRPr sz="4900" kern="1200">
        <a:solidFill>
          <a:schemeClr val="tx1"/>
        </a:solidFill>
        <a:latin typeface="Arial" charset="0"/>
        <a:ea typeface="+mn-ea"/>
        <a:cs typeface="+mn-cs"/>
      </a:defRPr>
    </a:lvl6pPr>
    <a:lvl7pPr marL="2743200" algn="l" defTabSz="914400" rtl="0" eaLnBrk="1" latinLnBrk="0" hangingPunct="1">
      <a:defRPr sz="4900" kern="1200">
        <a:solidFill>
          <a:schemeClr val="tx1"/>
        </a:solidFill>
        <a:latin typeface="Arial" charset="0"/>
        <a:ea typeface="+mn-ea"/>
        <a:cs typeface="+mn-cs"/>
      </a:defRPr>
    </a:lvl7pPr>
    <a:lvl8pPr marL="3200400" algn="l" defTabSz="914400" rtl="0" eaLnBrk="1" latinLnBrk="0" hangingPunct="1">
      <a:defRPr sz="4900" kern="1200">
        <a:solidFill>
          <a:schemeClr val="tx1"/>
        </a:solidFill>
        <a:latin typeface="Arial" charset="0"/>
        <a:ea typeface="+mn-ea"/>
        <a:cs typeface="+mn-cs"/>
      </a:defRPr>
    </a:lvl8pPr>
    <a:lvl9pPr marL="3657600" algn="l" defTabSz="914400" rtl="0" eaLnBrk="1" latinLnBrk="0" hangingPunct="1">
      <a:defRPr sz="49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5216">
          <p15:clr>
            <a:srgbClr val="A4A3A4"/>
          </p15:clr>
        </p15:guide>
        <p15:guide id="2" orient="horz" pos="10098">
          <p15:clr>
            <a:srgbClr val="A4A3A4"/>
          </p15:clr>
        </p15:guide>
        <p15:guide id="3" pos="86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640"/>
    <a:srgbClr val="08581D"/>
    <a:srgbClr val="075816"/>
    <a:srgbClr val="D4FFC7"/>
    <a:srgbClr val="EAEAEA"/>
    <a:srgbClr val="C0C0C0"/>
    <a:srgbClr val="0046D2"/>
    <a:srgbClr val="FF0000"/>
    <a:srgbClr val="698ED9"/>
    <a:srgbClr val="A7C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autoAdjust="0"/>
    <p:restoredTop sz="94660" autoAdjust="0"/>
  </p:normalViewPr>
  <p:slideViewPr>
    <p:cSldViewPr snapToGrid="0">
      <p:cViewPr>
        <p:scale>
          <a:sx n="40" d="100"/>
          <a:sy n="40" d="100"/>
        </p:scale>
        <p:origin x="370" y="-120"/>
      </p:cViewPr>
      <p:guideLst>
        <p:guide orient="horz" pos="5216"/>
        <p:guide orient="horz" pos="10098"/>
        <p:guide pos="86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471488" y="692150"/>
            <a:ext cx="5773737"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B341125-7FD1-4FFC-BA04-8606EAC93EEB}" type="slidenum">
              <a:rPr lang="en-US"/>
              <a:pPr/>
              <a:t>‹#›</a:t>
            </a:fld>
            <a:endParaRPr lang="en-US"/>
          </a:p>
        </p:txBody>
      </p:sp>
    </p:spTree>
    <p:extLst>
      <p:ext uri="{BB962C8B-B14F-4D97-AF65-F5344CB8AC3E}">
        <p14:creationId xmlns:p14="http://schemas.microsoft.com/office/powerpoint/2010/main" val="162363855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2</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3</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4</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5</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6</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7</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2508250" rtl="0" eaLnBrk="1" fontAlgn="base" hangingPunct="1">
        <a:spcBef>
          <a:spcPct val="0"/>
        </a:spcBef>
        <a:spcAft>
          <a:spcPct val="0"/>
        </a:spcAft>
        <a:defRPr sz="12100">
          <a:solidFill>
            <a:schemeClr val="tx2"/>
          </a:solidFill>
          <a:latin typeface="+mj-lt"/>
          <a:ea typeface="+mj-ea"/>
          <a:cs typeface="+mj-cs"/>
        </a:defRPr>
      </a:lvl1pPr>
      <a:lvl2pPr algn="ctr" defTabSz="2508250" rtl="0" eaLnBrk="1" fontAlgn="base" hangingPunct="1">
        <a:spcBef>
          <a:spcPct val="0"/>
        </a:spcBef>
        <a:spcAft>
          <a:spcPct val="0"/>
        </a:spcAft>
        <a:defRPr sz="12100">
          <a:solidFill>
            <a:schemeClr val="tx2"/>
          </a:solidFill>
          <a:latin typeface="Arial" charset="0"/>
        </a:defRPr>
      </a:lvl2pPr>
      <a:lvl3pPr algn="ctr" defTabSz="2508250" rtl="0" eaLnBrk="1" fontAlgn="base" hangingPunct="1">
        <a:spcBef>
          <a:spcPct val="0"/>
        </a:spcBef>
        <a:spcAft>
          <a:spcPct val="0"/>
        </a:spcAft>
        <a:defRPr sz="12100">
          <a:solidFill>
            <a:schemeClr val="tx2"/>
          </a:solidFill>
          <a:latin typeface="Arial" charset="0"/>
        </a:defRPr>
      </a:lvl3pPr>
      <a:lvl4pPr algn="ctr" defTabSz="2508250" rtl="0" eaLnBrk="1" fontAlgn="base" hangingPunct="1">
        <a:spcBef>
          <a:spcPct val="0"/>
        </a:spcBef>
        <a:spcAft>
          <a:spcPct val="0"/>
        </a:spcAft>
        <a:defRPr sz="12100">
          <a:solidFill>
            <a:schemeClr val="tx2"/>
          </a:solidFill>
          <a:latin typeface="Arial" charset="0"/>
        </a:defRPr>
      </a:lvl4pPr>
      <a:lvl5pPr algn="ctr" defTabSz="2508250" rtl="0" eaLnBrk="1" fontAlgn="base" hangingPunct="1">
        <a:spcBef>
          <a:spcPct val="0"/>
        </a:spcBef>
        <a:spcAft>
          <a:spcPct val="0"/>
        </a:spcAft>
        <a:defRPr sz="12100">
          <a:solidFill>
            <a:schemeClr val="tx2"/>
          </a:solidFill>
          <a:latin typeface="Arial" charset="0"/>
        </a:defRPr>
      </a:lvl5pPr>
      <a:lvl6pPr marL="457200" algn="ctr" defTabSz="2508250" rtl="0" eaLnBrk="1" fontAlgn="base" hangingPunct="1">
        <a:spcBef>
          <a:spcPct val="0"/>
        </a:spcBef>
        <a:spcAft>
          <a:spcPct val="0"/>
        </a:spcAft>
        <a:defRPr sz="12100">
          <a:solidFill>
            <a:schemeClr val="tx2"/>
          </a:solidFill>
          <a:latin typeface="Arial" charset="0"/>
        </a:defRPr>
      </a:lvl6pPr>
      <a:lvl7pPr marL="914400" algn="ctr" defTabSz="2508250" rtl="0" eaLnBrk="1" fontAlgn="base" hangingPunct="1">
        <a:spcBef>
          <a:spcPct val="0"/>
        </a:spcBef>
        <a:spcAft>
          <a:spcPct val="0"/>
        </a:spcAft>
        <a:defRPr sz="12100">
          <a:solidFill>
            <a:schemeClr val="tx2"/>
          </a:solidFill>
          <a:latin typeface="Arial" charset="0"/>
        </a:defRPr>
      </a:lvl7pPr>
      <a:lvl8pPr marL="1371600" algn="ctr" defTabSz="2508250" rtl="0" eaLnBrk="1" fontAlgn="base" hangingPunct="1">
        <a:spcBef>
          <a:spcPct val="0"/>
        </a:spcBef>
        <a:spcAft>
          <a:spcPct val="0"/>
        </a:spcAft>
        <a:defRPr sz="12100">
          <a:solidFill>
            <a:schemeClr val="tx2"/>
          </a:solidFill>
          <a:latin typeface="Arial" charset="0"/>
        </a:defRPr>
      </a:lvl8pPr>
      <a:lvl9pPr marL="1828800" algn="ctr" defTabSz="2508250" rtl="0" eaLnBrk="1" fontAlgn="base" hangingPunct="1">
        <a:spcBef>
          <a:spcPct val="0"/>
        </a:spcBef>
        <a:spcAft>
          <a:spcPct val="0"/>
        </a:spcAft>
        <a:defRPr sz="12100">
          <a:solidFill>
            <a:schemeClr val="tx2"/>
          </a:solidFill>
          <a:latin typeface="Arial" charset="0"/>
        </a:defRPr>
      </a:lvl9pPr>
    </p:titleStyle>
    <p:bodyStyle>
      <a:lvl1pPr marL="941388" indent="-941388" algn="l" defTabSz="2508250" rtl="0" eaLnBrk="1" fontAlgn="base" hangingPunct="1">
        <a:spcBef>
          <a:spcPct val="20000"/>
        </a:spcBef>
        <a:spcAft>
          <a:spcPct val="0"/>
        </a:spcAft>
        <a:buChar char="•"/>
        <a:defRPr sz="8800">
          <a:solidFill>
            <a:schemeClr val="tx1"/>
          </a:solidFill>
          <a:latin typeface="+mn-lt"/>
          <a:ea typeface="+mn-ea"/>
          <a:cs typeface="+mn-cs"/>
        </a:defRPr>
      </a:lvl1pPr>
      <a:lvl2pPr marL="2036763" indent="-782638" algn="l" defTabSz="2508250" rtl="0" eaLnBrk="1" fontAlgn="base" hangingPunct="1">
        <a:spcBef>
          <a:spcPct val="20000"/>
        </a:spcBef>
        <a:spcAft>
          <a:spcPct val="0"/>
        </a:spcAft>
        <a:buChar char="–"/>
        <a:defRPr sz="7700">
          <a:solidFill>
            <a:schemeClr val="tx1"/>
          </a:solidFill>
          <a:latin typeface="+mn-lt"/>
        </a:defRPr>
      </a:lvl2pPr>
      <a:lvl3pPr marL="3135313" indent="-627063" algn="l" defTabSz="2508250" rtl="0" eaLnBrk="1" fontAlgn="base" hangingPunct="1">
        <a:spcBef>
          <a:spcPct val="20000"/>
        </a:spcBef>
        <a:spcAft>
          <a:spcPct val="0"/>
        </a:spcAft>
        <a:buChar char="•"/>
        <a:defRPr sz="6600">
          <a:solidFill>
            <a:schemeClr val="tx1"/>
          </a:solidFill>
          <a:latin typeface="+mn-lt"/>
        </a:defRPr>
      </a:lvl3pPr>
      <a:lvl4pPr marL="4387850" indent="-625475" algn="l" defTabSz="2508250" rtl="0" eaLnBrk="1" fontAlgn="base" hangingPunct="1">
        <a:spcBef>
          <a:spcPct val="20000"/>
        </a:spcBef>
        <a:spcAft>
          <a:spcPct val="0"/>
        </a:spcAft>
        <a:buChar char="–"/>
        <a:defRPr sz="5500">
          <a:solidFill>
            <a:schemeClr val="tx1"/>
          </a:solidFill>
          <a:latin typeface="+mn-lt"/>
        </a:defRPr>
      </a:lvl4pPr>
      <a:lvl5pPr marL="5643563" indent="-627063" algn="l" defTabSz="2508250" rtl="0" eaLnBrk="1" fontAlgn="base" hangingPunct="1">
        <a:spcBef>
          <a:spcPct val="20000"/>
        </a:spcBef>
        <a:spcAft>
          <a:spcPct val="0"/>
        </a:spcAft>
        <a:buChar char="»"/>
        <a:defRPr sz="5500">
          <a:solidFill>
            <a:schemeClr val="tx1"/>
          </a:solidFill>
          <a:latin typeface="+mn-lt"/>
        </a:defRPr>
      </a:lvl5pPr>
      <a:lvl6pPr marL="6100763" indent="-627063" algn="l" defTabSz="2508250" rtl="0" eaLnBrk="1" fontAlgn="base" hangingPunct="1">
        <a:spcBef>
          <a:spcPct val="20000"/>
        </a:spcBef>
        <a:spcAft>
          <a:spcPct val="0"/>
        </a:spcAft>
        <a:buChar char="»"/>
        <a:defRPr sz="5500">
          <a:solidFill>
            <a:schemeClr val="tx1"/>
          </a:solidFill>
          <a:latin typeface="+mn-lt"/>
        </a:defRPr>
      </a:lvl6pPr>
      <a:lvl7pPr marL="6557963" indent="-627063" algn="l" defTabSz="2508250" rtl="0" eaLnBrk="1" fontAlgn="base" hangingPunct="1">
        <a:spcBef>
          <a:spcPct val="20000"/>
        </a:spcBef>
        <a:spcAft>
          <a:spcPct val="0"/>
        </a:spcAft>
        <a:buChar char="»"/>
        <a:defRPr sz="5500">
          <a:solidFill>
            <a:schemeClr val="tx1"/>
          </a:solidFill>
          <a:latin typeface="+mn-lt"/>
        </a:defRPr>
      </a:lvl7pPr>
      <a:lvl8pPr marL="7015163" indent="-627063" algn="l" defTabSz="2508250" rtl="0" eaLnBrk="1" fontAlgn="base" hangingPunct="1">
        <a:spcBef>
          <a:spcPct val="20000"/>
        </a:spcBef>
        <a:spcAft>
          <a:spcPct val="0"/>
        </a:spcAft>
        <a:buChar char="»"/>
        <a:defRPr sz="5500">
          <a:solidFill>
            <a:schemeClr val="tx1"/>
          </a:solidFill>
          <a:latin typeface="+mn-lt"/>
        </a:defRPr>
      </a:lvl8pPr>
      <a:lvl9pPr marL="7472363" indent="-627063" algn="l" defTabSz="2508250" rtl="0" eaLnBrk="1" fontAlgn="base" hangingPunct="1">
        <a:spcBef>
          <a:spcPct val="20000"/>
        </a:spcBef>
        <a:spcAft>
          <a:spcPct val="0"/>
        </a:spcAft>
        <a:buChar char="»"/>
        <a:defRPr sz="5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5640">
            <a:alpha val="10000"/>
          </a:srgbClr>
        </a:solidFill>
        <a:effectLst/>
      </p:bgPr>
    </p:bg>
    <p:spTree>
      <p:nvGrpSpPr>
        <p:cNvPr id="1" name=""/>
        <p:cNvGrpSpPr/>
        <p:nvPr/>
      </p:nvGrpSpPr>
      <p:grpSpPr>
        <a:xfrm>
          <a:off x="0" y="0"/>
          <a:ext cx="0" cy="0"/>
          <a:chOff x="0" y="0"/>
          <a:chExt cx="0" cy="0"/>
        </a:xfrm>
      </p:grpSpPr>
      <p:sp>
        <p:nvSpPr>
          <p:cNvPr id="5" name="Rectangle 4"/>
          <p:cNvSpPr/>
          <p:nvPr/>
        </p:nvSpPr>
        <p:spPr bwMode="auto">
          <a:xfrm>
            <a:off x="20774395" y="0"/>
            <a:ext cx="6099048" cy="2649777"/>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a:ln>
                <a:noFill/>
              </a:ln>
              <a:solidFill>
                <a:schemeClr val="tx1"/>
              </a:solidFill>
              <a:effectLst/>
              <a:latin typeface="Arial" charset="0"/>
            </a:endParaRPr>
          </a:p>
        </p:txBody>
      </p:sp>
      <p:sp>
        <p:nvSpPr>
          <p:cNvPr id="29" name="Rectangle 29"/>
          <p:cNvSpPr>
            <a:spLocks noChangeArrowheads="1"/>
          </p:cNvSpPr>
          <p:nvPr/>
        </p:nvSpPr>
        <p:spPr bwMode="auto">
          <a:xfrm>
            <a:off x="615739" y="3044080"/>
            <a:ext cx="6077685" cy="721647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6249"/>
                </a:solidFill>
              </a:rPr>
              <a:t>Introduction</a:t>
            </a:r>
          </a:p>
          <a:p>
            <a:pPr algn="l"/>
            <a:r>
              <a:rPr lang="en-US" sz="1800" b="1" dirty="0"/>
              <a:t> </a:t>
            </a:r>
            <a:endParaRPr lang="en-US" sz="1800" dirty="0"/>
          </a:p>
          <a:p>
            <a:pPr algn="l"/>
            <a:r>
              <a:rPr lang="en-US" sz="1800" dirty="0"/>
              <a:t>This editable template is in the most common poster size (60” x 36</a:t>
            </a:r>
            <a:r>
              <a:rPr lang="ja-JP" altLang="en-US" sz="1800" dirty="0"/>
              <a:t>”</a:t>
            </a:r>
            <a:r>
              <a:rPr lang="en-US" altLang="ja-JP" sz="1800" dirty="0"/>
              <a:t> or a 5:3 ratio</a:t>
            </a:r>
            <a:r>
              <a:rPr lang="en-US" sz="1800" dirty="0"/>
              <a:t>) and orientation (horizontal); check with the conference organizers for specific conference requirements regarding exact poster dimensions. </a:t>
            </a:r>
          </a:p>
          <a:p>
            <a:pPr algn="l"/>
            <a:r>
              <a:rPr lang="en-US" sz="1800" dirty="0"/>
              <a:t> </a:t>
            </a:r>
          </a:p>
          <a:p>
            <a:pPr algn="l"/>
            <a:r>
              <a:rPr lang="en-US" sz="1800" b="1" dirty="0"/>
              <a:t>Writing Style</a:t>
            </a:r>
            <a:endParaRPr lang="en-US" sz="1800" dirty="0"/>
          </a:p>
          <a:p>
            <a:pPr algn="l"/>
            <a:r>
              <a:rPr lang="en-US" sz="1800" dirty="0"/>
              <a:t>The writing style for scientific posters should match the guidelines for your particular research discipline. Check the UTHSC Editorial Style Guide located in the resources section of the website </a:t>
            </a:r>
            <a:r>
              <a:rPr lang="en-US" sz="1800" dirty="0" err="1"/>
              <a:t>brand.uthsc.edu</a:t>
            </a:r>
            <a:r>
              <a:rPr lang="en-US" sz="1800" dirty="0"/>
              <a:t> for general guidance with academic titles, names of campus buildings, the correct way to refer to the campus, etc.</a:t>
            </a:r>
          </a:p>
          <a:p>
            <a:pPr algn="l"/>
            <a:r>
              <a:rPr lang="en-US" sz="1800" dirty="0"/>
              <a:t> </a:t>
            </a:r>
          </a:p>
          <a:p>
            <a:pPr algn="l"/>
            <a:r>
              <a:rPr lang="en-US" sz="1800" b="1" dirty="0"/>
              <a:t>Campus Guidelines</a:t>
            </a:r>
            <a:endParaRPr lang="en-US" sz="1800" dirty="0"/>
          </a:p>
          <a:p>
            <a:pPr algn="l"/>
            <a:r>
              <a:rPr lang="en-US" sz="1800" dirty="0"/>
              <a:t>Authors should be aware of and follow the guidelines of the Institutional Review Board and copyrighted information.</a:t>
            </a:r>
          </a:p>
          <a:p>
            <a:pPr algn="l"/>
            <a:endParaRPr lang="en-US" sz="2800" dirty="0"/>
          </a:p>
          <a:p>
            <a:pPr algn="l"/>
            <a:endParaRPr lang="en-US" sz="2800" dirty="0"/>
          </a:p>
          <a:p>
            <a:pPr algn="l"/>
            <a:endParaRPr lang="en-US" sz="2800" dirty="0"/>
          </a:p>
          <a:p>
            <a:pPr algn="l"/>
            <a:endParaRPr lang="en-US" sz="2800" dirty="0"/>
          </a:p>
          <a:p>
            <a:pPr algn="l"/>
            <a:endParaRPr lang="en-US" sz="2800" dirty="0"/>
          </a:p>
          <a:p>
            <a:pPr algn="l"/>
            <a:endParaRPr lang="en-US" sz="2800" dirty="0"/>
          </a:p>
        </p:txBody>
      </p:sp>
      <p:sp>
        <p:nvSpPr>
          <p:cNvPr id="30" name="Rectangle 5"/>
          <p:cNvSpPr>
            <a:spLocks noChangeArrowheads="1"/>
          </p:cNvSpPr>
          <p:nvPr/>
        </p:nvSpPr>
        <p:spPr bwMode="auto">
          <a:xfrm>
            <a:off x="1034800" y="1472865"/>
            <a:ext cx="25892650" cy="10770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243" tIns="45614" rIns="91243" bIns="45614">
            <a:spAutoFit/>
          </a:bodyPr>
          <a:lstStyle/>
          <a:p>
            <a:pPr algn="l">
              <a:spcBef>
                <a:spcPct val="50000"/>
              </a:spcBef>
            </a:pPr>
            <a:r>
              <a:rPr lang="en-US" sz="3600" b="1" dirty="0"/>
              <a:t>Presenter name, Associates and Collaborators</a:t>
            </a:r>
            <a:r>
              <a:rPr lang="en-US" sz="4800" b="1" dirty="0"/>
              <a:t/>
            </a:r>
            <a:br>
              <a:rPr lang="en-US" sz="4800" b="1" dirty="0"/>
            </a:br>
            <a:r>
              <a:rPr lang="en-US" sz="2400" b="1" dirty="0">
                <a:solidFill>
                  <a:srgbClr val="000000"/>
                </a:solidFill>
              </a:rPr>
              <a:t>Department of XXXXXXXXXXXXXXXX, College of XXXXXXXXXXXXXXXXXX, The University of Tennessee Health Science C</a:t>
            </a:r>
            <a:r>
              <a:rPr lang="en-US" sz="2800" b="1" dirty="0">
                <a:solidFill>
                  <a:srgbClr val="000000"/>
                </a:solidFill>
              </a:rPr>
              <a:t>enter</a:t>
            </a:r>
          </a:p>
        </p:txBody>
      </p:sp>
      <p:sp>
        <p:nvSpPr>
          <p:cNvPr id="31" name="TextBox 93"/>
          <p:cNvSpPr txBox="1">
            <a:spLocks noChangeArrowheads="1"/>
          </p:cNvSpPr>
          <p:nvPr/>
        </p:nvSpPr>
        <p:spPr bwMode="auto">
          <a:xfrm>
            <a:off x="1003441" y="470949"/>
            <a:ext cx="25869473"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6600" dirty="0">
                <a:latin typeface="Minion Pro SmBd"/>
                <a:cs typeface="Minion Pro SmBd"/>
              </a:rPr>
              <a:t>Template for a 60”x 36” poster – Title </a:t>
            </a:r>
            <a:r>
              <a:rPr lang="en-US" sz="6600" dirty="0">
                <a:solidFill>
                  <a:srgbClr val="000000"/>
                </a:solidFill>
                <a:latin typeface="Minion Pro SmBd"/>
                <a:cs typeface="Minion Pro SmBd"/>
              </a:rPr>
              <a:t>goes here</a:t>
            </a:r>
          </a:p>
        </p:txBody>
      </p:sp>
      <p:sp>
        <p:nvSpPr>
          <p:cNvPr id="32" name="Rectangle 33"/>
          <p:cNvSpPr>
            <a:spLocks noChangeArrowheads="1"/>
          </p:cNvSpPr>
          <p:nvPr/>
        </p:nvSpPr>
        <p:spPr bwMode="auto">
          <a:xfrm>
            <a:off x="647097" y="10787263"/>
            <a:ext cx="6085182" cy="506045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r>
              <a:rPr lang="en-US" sz="2800" b="1" dirty="0">
                <a:solidFill>
                  <a:srgbClr val="006249"/>
                </a:solidFill>
              </a:rPr>
              <a:t>How to use this template</a:t>
            </a:r>
            <a:endParaRPr lang="en-US" sz="2800" dirty="0">
              <a:solidFill>
                <a:srgbClr val="006249"/>
              </a:solidFill>
            </a:endParaRPr>
          </a:p>
          <a:p>
            <a:pPr algn="l"/>
            <a:r>
              <a:rPr lang="en-US" sz="180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800" dirty="0"/>
          </a:p>
          <a:p>
            <a:pPr algn="l"/>
            <a:r>
              <a:rPr lang="en-US" sz="1800" dirty="0"/>
              <a:t>The text boxes and photo boxes may be resized, eliminated, or added as necessary. The references to the department, college and university, including the UTHSC logo, must remain.</a:t>
            </a:r>
          </a:p>
          <a:p>
            <a:r>
              <a:rPr lang="en-US" sz="2800" dirty="0"/>
              <a:t> </a:t>
            </a:r>
          </a:p>
        </p:txBody>
      </p:sp>
      <p:sp>
        <p:nvSpPr>
          <p:cNvPr id="33" name="Rectangle 32"/>
          <p:cNvSpPr>
            <a:spLocks noChangeArrowheads="1"/>
          </p:cNvSpPr>
          <p:nvPr/>
        </p:nvSpPr>
        <p:spPr bwMode="auto">
          <a:xfrm>
            <a:off x="7331696" y="3044080"/>
            <a:ext cx="6079517" cy="12807552"/>
          </a:xfrm>
          <a:prstGeom prst="rect">
            <a:avLst/>
          </a:prstGeom>
          <a:solidFill>
            <a:schemeClr val="bg1"/>
          </a:solidFill>
          <a:ln w="9525">
            <a:noFill/>
            <a:miter lim="800000"/>
            <a:headEnd/>
            <a:tailEnd/>
          </a:ln>
        </p:spPr>
        <p:txBody>
          <a:bodyPr lIns="360000" tIns="360000" rIns="360000" bIns="360000"/>
          <a:lstStyle/>
          <a:p>
            <a:pPr marL="381000" indent="-381000" algn="l">
              <a:spcBef>
                <a:spcPct val="50000"/>
              </a:spcBef>
            </a:pPr>
            <a:r>
              <a:rPr lang="en-GB" sz="2800" b="1" dirty="0">
                <a:solidFill>
                  <a:srgbClr val="006249"/>
                </a:solidFill>
              </a:rPr>
              <a:t>Method</a:t>
            </a:r>
          </a:p>
          <a:p>
            <a:pPr marL="381000" indent="-381000" algn="l"/>
            <a:endParaRPr lang="en-US" sz="2800" b="1" dirty="0"/>
          </a:p>
          <a:p>
            <a:pPr marL="381000" indent="-381000" algn="l"/>
            <a:r>
              <a:rPr lang="en-US" sz="1800" b="1" dirty="0"/>
              <a:t>Text</a:t>
            </a:r>
            <a:endParaRPr lang="en-US" sz="1800" dirty="0"/>
          </a:p>
          <a:p>
            <a:pPr marL="381000" indent="-381000" algn="l"/>
            <a:r>
              <a:rPr lang="en-US" sz="1800" dirty="0"/>
              <a:t>Be sure to spell check all text and have trusted colleagues proofread the poster.</a:t>
            </a:r>
          </a:p>
          <a:p>
            <a:pPr marL="381000" indent="-381000" algn="l"/>
            <a:endParaRPr lang="en-US" sz="1800" dirty="0"/>
          </a:p>
          <a:p>
            <a:pPr marL="381000" indent="-381000" algn="l"/>
            <a:r>
              <a:rPr lang="en-US" sz="1800" dirty="0"/>
              <a:t> Tips:</a:t>
            </a:r>
          </a:p>
          <a:p>
            <a:pPr marL="381000" indent="-381000" algn="l"/>
            <a:r>
              <a:rPr lang="en-US" sz="1800" dirty="0"/>
              <a:t>• Use the active tense</a:t>
            </a:r>
          </a:p>
          <a:p>
            <a:pPr marL="381000" indent="-381000" algn="l"/>
            <a:r>
              <a:rPr lang="en-US" sz="1800" dirty="0"/>
              <a:t>• Simplify text by using bullet points</a:t>
            </a:r>
          </a:p>
          <a:p>
            <a:pPr marL="381000" indent="-381000" algn="l"/>
            <a:r>
              <a:rPr lang="en-US" sz="1800" dirty="0"/>
              <a:t>• Use colored graphs and charts</a:t>
            </a:r>
          </a:p>
          <a:p>
            <a:pPr marL="381000" indent="-381000" algn="l"/>
            <a:r>
              <a:rPr lang="en-US" sz="1800" dirty="0"/>
              <a:t>• Use bold to provide emphasis; avoid capitals </a:t>
            </a:r>
            <a:br>
              <a:rPr lang="en-US" sz="1800" dirty="0"/>
            </a:br>
            <a:r>
              <a:rPr lang="en-US" sz="1800" dirty="0"/>
              <a:t>  and underlining</a:t>
            </a:r>
          </a:p>
          <a:p>
            <a:pPr marL="381000" indent="-381000" algn="l"/>
            <a:r>
              <a:rPr lang="en-US" sz="1800" dirty="0"/>
              <a:t>• Avoid long numerical tables</a:t>
            </a:r>
          </a:p>
          <a:p>
            <a:pPr marL="381000" indent="-381000" algn="l"/>
            <a:r>
              <a:rPr lang="en-US" sz="1800" dirty="0"/>
              <a:t> </a:t>
            </a:r>
          </a:p>
          <a:p>
            <a:pPr marL="381000" indent="-381000" algn="l"/>
            <a:r>
              <a:rPr lang="en-US" sz="1800" dirty="0"/>
              <a:t>Authors may need re-write their paper so that it is suitable for the brevity of the poster format. </a:t>
            </a:r>
          </a:p>
          <a:p>
            <a:pPr marL="381000" indent="-381000" algn="l"/>
            <a:endParaRPr lang="en-US" sz="1800" dirty="0"/>
          </a:p>
          <a:p>
            <a:pPr marL="381000" indent="-381000" algn="l"/>
            <a:r>
              <a:rPr lang="en-US" sz="1800" dirty="0"/>
              <a:t>Respect your audience–as a general rule, less is more. Use a generous amount of white space to separate elements and avoid data overkill. Refer to Web sites or other sources to provide a more in-depth understanding of the research.</a:t>
            </a:r>
          </a:p>
        </p:txBody>
      </p:sp>
      <p:sp>
        <p:nvSpPr>
          <p:cNvPr id="34" name="Rectangle 21"/>
          <p:cNvSpPr>
            <a:spLocks noChangeArrowheads="1"/>
          </p:cNvSpPr>
          <p:nvPr/>
        </p:nvSpPr>
        <p:spPr bwMode="auto">
          <a:xfrm>
            <a:off x="7644260" y="11969088"/>
            <a:ext cx="5399088" cy="3504681"/>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35" name="Text Box 22"/>
          <p:cNvSpPr txBox="1">
            <a:spLocks noChangeArrowheads="1"/>
          </p:cNvSpPr>
          <p:nvPr/>
        </p:nvSpPr>
        <p:spPr bwMode="auto">
          <a:xfrm>
            <a:off x="7645792" y="11154542"/>
            <a:ext cx="5402094" cy="794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Minion, 16 to 24 size, italic style. </a:t>
            </a:r>
          </a:p>
        </p:txBody>
      </p:sp>
      <p:sp>
        <p:nvSpPr>
          <p:cNvPr id="36" name="Rectangle 31"/>
          <p:cNvSpPr>
            <a:spLocks noChangeArrowheads="1"/>
          </p:cNvSpPr>
          <p:nvPr/>
        </p:nvSpPr>
        <p:spPr bwMode="auto">
          <a:xfrm>
            <a:off x="14049485" y="3044080"/>
            <a:ext cx="6076683" cy="12791873"/>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6249"/>
                </a:solidFill>
              </a:rPr>
              <a:t>Results</a:t>
            </a:r>
          </a:p>
          <a:p>
            <a:pPr algn="l"/>
            <a:endParaRPr lang="en-US" sz="2800" dirty="0"/>
          </a:p>
          <a:p>
            <a:pPr algn="l"/>
            <a:r>
              <a:rPr lang="en-US" sz="1800" b="1" dirty="0"/>
              <a:t>Images</a:t>
            </a:r>
            <a:endParaRPr lang="en-US" sz="1800" dirty="0"/>
          </a:p>
          <a:p>
            <a:pPr algn="l"/>
            <a:r>
              <a:rPr lang="en-US" sz="1800" dirty="0"/>
              <a:t>TIFFs are the preferred file format for images appearing in printed posters. Avoid the use of low-resolution </a:t>
            </a:r>
            <a:r>
              <a:rPr lang="en-US" sz="1800" dirty="0" err="1"/>
              <a:t>jpgs</a:t>
            </a:r>
            <a:r>
              <a:rPr lang="en-US" sz="1800" dirty="0"/>
              <a:t>, especially those downloaded from the Internet, as they will reproduce poorly.</a:t>
            </a:r>
          </a:p>
          <a:p>
            <a:pPr algn="l"/>
            <a:r>
              <a:rPr lang="en-US" sz="1800" dirty="0"/>
              <a:t> </a:t>
            </a:r>
          </a:p>
          <a:p>
            <a:pPr algn="l"/>
            <a:r>
              <a:rPr lang="en-US" sz="1800" dirty="0"/>
              <a:t>In order to insert an image, use the menu toolbar at the top of your screen. </a:t>
            </a:r>
          </a:p>
          <a:p>
            <a:pPr algn="l"/>
            <a:endParaRPr lang="en-US" sz="1800" dirty="0"/>
          </a:p>
          <a:p>
            <a:pPr algn="l"/>
            <a:r>
              <a:rPr lang="en-US" sz="1800" dirty="0"/>
              <a:t>Select:</a:t>
            </a:r>
          </a:p>
          <a:p>
            <a:pPr algn="l"/>
            <a:r>
              <a:rPr lang="en-US" sz="1800" dirty="0"/>
              <a:t>1  Insert</a:t>
            </a:r>
          </a:p>
          <a:p>
            <a:pPr algn="l"/>
            <a:r>
              <a:rPr lang="en-US" sz="1800" dirty="0"/>
              <a:t>2  Picture</a:t>
            </a:r>
          </a:p>
          <a:p>
            <a:pPr algn="l"/>
            <a:r>
              <a:rPr lang="en-US" sz="1800" dirty="0"/>
              <a:t>3  From file </a:t>
            </a:r>
          </a:p>
          <a:p>
            <a:pPr algn="l"/>
            <a:r>
              <a:rPr lang="en-US" sz="1800" dirty="0"/>
              <a:t>4  Find and select the correct file on your computer</a:t>
            </a:r>
          </a:p>
          <a:p>
            <a:pPr algn="l"/>
            <a:r>
              <a:rPr lang="en-US" sz="1800" dirty="0"/>
              <a:t>5  Press OK</a:t>
            </a:r>
          </a:p>
          <a:p>
            <a:pPr algn="l"/>
            <a:r>
              <a:rPr lang="en-US" sz="1800" dirty="0"/>
              <a:t> </a:t>
            </a:r>
          </a:p>
          <a:p>
            <a:pPr>
              <a:spcBef>
                <a:spcPct val="50000"/>
              </a:spcBef>
            </a:pPr>
            <a:endParaRPr lang="en-US" sz="4000" b="1" dirty="0">
              <a:solidFill>
                <a:srgbClr val="CC3300"/>
              </a:solidFill>
            </a:endParaRPr>
          </a:p>
        </p:txBody>
      </p:sp>
      <p:sp>
        <p:nvSpPr>
          <p:cNvPr id="37" name="Rectangle 36"/>
          <p:cNvSpPr>
            <a:spLocks noChangeArrowheads="1"/>
          </p:cNvSpPr>
          <p:nvPr/>
        </p:nvSpPr>
        <p:spPr bwMode="auto">
          <a:xfrm>
            <a:off x="14480216" y="10163734"/>
            <a:ext cx="2858336" cy="5333774"/>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38" name="Rectangle 35"/>
          <p:cNvSpPr>
            <a:spLocks noChangeArrowheads="1"/>
          </p:cNvSpPr>
          <p:nvPr/>
        </p:nvSpPr>
        <p:spPr bwMode="auto">
          <a:xfrm>
            <a:off x="20795798" y="7008585"/>
            <a:ext cx="6080281" cy="8843047"/>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6249"/>
                </a:solidFill>
              </a:rPr>
              <a:t>Acknowledgments</a:t>
            </a:r>
          </a:p>
          <a:p>
            <a:pPr algn="l"/>
            <a:endParaRPr lang="en-US" sz="1800" dirty="0"/>
          </a:p>
          <a:p>
            <a:pPr algn="l"/>
            <a:r>
              <a:rPr lang="en-US" sz="1800" dirty="0"/>
              <a:t>Check to make sure you have acknowledged partner and funding agencies, either with text or by showing their logos.</a:t>
            </a:r>
          </a:p>
          <a:p>
            <a:pPr algn="l">
              <a:spcBef>
                <a:spcPct val="50000"/>
              </a:spcBef>
            </a:pPr>
            <a:r>
              <a:rPr lang="en-US" sz="1800" b="1" dirty="0"/>
              <a:t>Printing and Laminating</a:t>
            </a:r>
            <a:endParaRPr lang="en-AU" sz="1800" dirty="0"/>
          </a:p>
          <a:p>
            <a:pPr algn="l"/>
            <a:r>
              <a:rPr lang="en-US" sz="1800" dirty="0"/>
              <a:t>UTHSC Printing and Copy Center can print and laminate posters in the dimensions of this template and provide a mailing tube for transportation. Contact the center at (901) 448-5553 for the current pricing for this service.</a:t>
            </a:r>
          </a:p>
          <a:p>
            <a:pPr algn="l"/>
            <a:r>
              <a:rPr lang="en-US" sz="1800" dirty="0"/>
              <a:t> </a:t>
            </a:r>
            <a:endParaRPr lang="en-US" sz="1800" b="1" dirty="0"/>
          </a:p>
          <a:p>
            <a:pPr algn="l"/>
            <a:r>
              <a:rPr lang="en-US" sz="1800" b="1" dirty="0"/>
              <a:t>Resolving Printing Problems</a:t>
            </a:r>
          </a:p>
          <a:p>
            <a:pPr algn="l"/>
            <a:r>
              <a:rPr lang="en-US" sz="180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800" dirty="0"/>
          </a:p>
        </p:txBody>
      </p:sp>
      <p:sp>
        <p:nvSpPr>
          <p:cNvPr id="39" name="Rectangle 34"/>
          <p:cNvSpPr>
            <a:spLocks noChangeArrowheads="1"/>
          </p:cNvSpPr>
          <p:nvPr/>
        </p:nvSpPr>
        <p:spPr bwMode="auto">
          <a:xfrm>
            <a:off x="20764440" y="3044079"/>
            <a:ext cx="6083758" cy="347845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6249"/>
                </a:solidFill>
              </a:rPr>
              <a:t>Conclusions</a:t>
            </a:r>
          </a:p>
          <a:p>
            <a:pPr algn="l"/>
            <a:endParaRPr lang="en-US" sz="2800" dirty="0"/>
          </a:p>
          <a:p>
            <a:pPr algn="l"/>
            <a:r>
              <a:rPr lang="en-US" sz="1800" dirty="0"/>
              <a:t>The UTHSC Communications and Marketing Department  created this template with scientific research in mind. We encourage any comments or suggestions so that we can continue to update and improve this template. Please email your comments to </a:t>
            </a:r>
            <a:r>
              <a:rPr lang="en-US" sz="1800" dirty="0" err="1"/>
              <a:t>communications@uthsc.edu</a:t>
            </a:r>
            <a:endParaRPr lang="en-US" sz="1800" dirty="0"/>
          </a:p>
        </p:txBody>
      </p:sp>
      <p:sp>
        <p:nvSpPr>
          <p:cNvPr id="40" name="Rectangle 39"/>
          <p:cNvSpPr>
            <a:spLocks noChangeArrowheads="1"/>
          </p:cNvSpPr>
          <p:nvPr/>
        </p:nvSpPr>
        <p:spPr bwMode="auto">
          <a:xfrm>
            <a:off x="17522374" y="10168889"/>
            <a:ext cx="2282596" cy="2273291"/>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43" name="Text Box 22"/>
          <p:cNvSpPr txBox="1">
            <a:spLocks noChangeArrowheads="1"/>
          </p:cNvSpPr>
          <p:nvPr/>
        </p:nvSpPr>
        <p:spPr bwMode="auto">
          <a:xfrm>
            <a:off x="17526841" y="12458310"/>
            <a:ext cx="2231092" cy="122529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Minion, 16 to 24 size, italic style. </a:t>
            </a:r>
          </a:p>
        </p:txBody>
      </p:sp>
      <p:pic>
        <p:nvPicPr>
          <p:cNvPr id="3" name="Picture 2" descr="A black and green sign with text&#10;&#10;AI-generated content may be incorrect.">
            <a:extLst>
              <a:ext uri="{FF2B5EF4-FFF2-40B4-BE49-F238E27FC236}">
                <a16:creationId xmlns:a16="http://schemas.microsoft.com/office/drawing/2014/main" id="{9090733F-7BCC-DC43-0078-303055C8AD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217064" y="464377"/>
            <a:ext cx="5204968" cy="1814576"/>
          </a:xfrm>
          <a:prstGeom prst="rect">
            <a:avLst/>
          </a:prstGeom>
        </p:spPr>
      </p:pic>
    </p:spTree>
    <p:extLst>
      <p:ext uri="{BB962C8B-B14F-4D97-AF65-F5344CB8AC3E}">
        <p14:creationId xmlns:p14="http://schemas.microsoft.com/office/powerpoint/2010/main" val="1487357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005640"/>
        </a:solidFill>
        <a:effectLst/>
      </p:bgPr>
    </p:bg>
    <p:spTree>
      <p:nvGrpSpPr>
        <p:cNvPr id="1" name=""/>
        <p:cNvGrpSpPr/>
        <p:nvPr/>
      </p:nvGrpSpPr>
      <p:grpSpPr>
        <a:xfrm>
          <a:off x="0" y="0"/>
          <a:ext cx="0" cy="0"/>
          <a:chOff x="0" y="0"/>
          <a:chExt cx="0" cy="0"/>
        </a:xfrm>
      </p:grpSpPr>
      <p:sp>
        <p:nvSpPr>
          <p:cNvPr id="5" name="Rectangle 4"/>
          <p:cNvSpPr/>
          <p:nvPr/>
        </p:nvSpPr>
        <p:spPr bwMode="auto">
          <a:xfrm>
            <a:off x="20758714" y="1"/>
            <a:ext cx="6099049" cy="2743854"/>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a:ln>
                <a:noFill/>
              </a:ln>
              <a:solidFill>
                <a:schemeClr val="tx1"/>
              </a:solidFill>
              <a:effectLst/>
              <a:latin typeface="Arial" charset="0"/>
            </a:endParaRPr>
          </a:p>
        </p:txBody>
      </p:sp>
      <p:sp>
        <p:nvSpPr>
          <p:cNvPr id="29" name="Rectangle 29"/>
          <p:cNvSpPr>
            <a:spLocks noChangeArrowheads="1"/>
          </p:cNvSpPr>
          <p:nvPr/>
        </p:nvSpPr>
        <p:spPr bwMode="auto">
          <a:xfrm>
            <a:off x="615739" y="3367864"/>
            <a:ext cx="6077685" cy="6577276"/>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6249"/>
                </a:solidFill>
              </a:rPr>
              <a:t>Introduction</a:t>
            </a:r>
          </a:p>
          <a:p>
            <a:pPr algn="l"/>
            <a:r>
              <a:rPr lang="en-US" sz="1800" b="1" dirty="0"/>
              <a:t> </a:t>
            </a:r>
            <a:endParaRPr lang="en-US" sz="1800" dirty="0"/>
          </a:p>
          <a:p>
            <a:pPr algn="l"/>
            <a:r>
              <a:rPr lang="en-US" sz="1800" dirty="0"/>
              <a:t>This editable template is in the most common poster size (60” x 36</a:t>
            </a:r>
            <a:r>
              <a:rPr lang="ja-JP" altLang="en-US" sz="1800" dirty="0"/>
              <a:t>”</a:t>
            </a:r>
            <a:r>
              <a:rPr lang="en-US" altLang="ja-JP" sz="1800" dirty="0"/>
              <a:t> or a 5:3 ratio</a:t>
            </a:r>
            <a:r>
              <a:rPr lang="en-US" sz="1800" dirty="0"/>
              <a:t>) and orientation (horizontal); check with the conference organizers for specific conference requirements regarding exact poster dimensions. </a:t>
            </a:r>
          </a:p>
          <a:p>
            <a:pPr algn="l"/>
            <a:r>
              <a:rPr lang="en-US" sz="1800" dirty="0"/>
              <a:t> </a:t>
            </a:r>
          </a:p>
          <a:p>
            <a:pPr algn="l"/>
            <a:r>
              <a:rPr lang="en-US" sz="1800" b="1" dirty="0"/>
              <a:t>Writing Style</a:t>
            </a:r>
            <a:endParaRPr lang="en-US" sz="1800" dirty="0"/>
          </a:p>
          <a:p>
            <a:pPr algn="l"/>
            <a:r>
              <a:rPr lang="en-US" sz="1800" dirty="0"/>
              <a:t>The writing style for scientific posters should match the guidelines for your particular research discipline. Check the UTHSC Editorial Style Guide located in the resources section of the website </a:t>
            </a:r>
            <a:r>
              <a:rPr lang="en-US" sz="1800" dirty="0" err="1"/>
              <a:t>brand.uthsc.edu</a:t>
            </a:r>
            <a:r>
              <a:rPr lang="en-US" sz="1800" dirty="0"/>
              <a:t> for general guidance with academic titles, names of campus buildings, the correct way to refer to the campus, etc.</a:t>
            </a:r>
          </a:p>
          <a:p>
            <a:pPr algn="l"/>
            <a:r>
              <a:rPr lang="en-US" sz="1800" dirty="0"/>
              <a:t> </a:t>
            </a:r>
          </a:p>
          <a:p>
            <a:pPr algn="l"/>
            <a:r>
              <a:rPr lang="en-US" sz="1800" b="1" dirty="0"/>
              <a:t>Campus Guidelines</a:t>
            </a:r>
            <a:endParaRPr lang="en-US" sz="1800" dirty="0"/>
          </a:p>
          <a:p>
            <a:pPr algn="l"/>
            <a:r>
              <a:rPr lang="en-US" sz="1800" dirty="0"/>
              <a:t>Authors should be aware of and follow the guidelines of the Institutional Review Board and copyrighted information.</a:t>
            </a:r>
          </a:p>
          <a:p>
            <a:pPr algn="l"/>
            <a:endParaRPr lang="en-US" sz="2800" dirty="0"/>
          </a:p>
          <a:p>
            <a:pPr algn="l"/>
            <a:endParaRPr lang="en-US" sz="2800" dirty="0"/>
          </a:p>
          <a:p>
            <a:pPr algn="l"/>
            <a:endParaRPr lang="en-US" sz="2800" dirty="0"/>
          </a:p>
          <a:p>
            <a:pPr algn="l"/>
            <a:endParaRPr lang="en-US" sz="2800" dirty="0"/>
          </a:p>
          <a:p>
            <a:pPr algn="l"/>
            <a:endParaRPr lang="en-US" sz="2800" dirty="0"/>
          </a:p>
          <a:p>
            <a:pPr algn="l"/>
            <a:endParaRPr lang="en-US" sz="2800" dirty="0"/>
          </a:p>
        </p:txBody>
      </p:sp>
      <p:sp>
        <p:nvSpPr>
          <p:cNvPr id="30" name="Rectangle 5"/>
          <p:cNvSpPr>
            <a:spLocks noChangeArrowheads="1"/>
          </p:cNvSpPr>
          <p:nvPr/>
        </p:nvSpPr>
        <p:spPr bwMode="auto">
          <a:xfrm>
            <a:off x="533777" y="1708051"/>
            <a:ext cx="26283919" cy="10770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243" tIns="45614" rIns="91243" bIns="45614">
            <a:spAutoFit/>
          </a:bodyPr>
          <a:lstStyle/>
          <a:p>
            <a:pPr algn="l">
              <a:spcBef>
                <a:spcPct val="50000"/>
              </a:spcBef>
            </a:pPr>
            <a:r>
              <a:rPr lang="en-US" sz="3600" b="1" dirty="0">
                <a:solidFill>
                  <a:srgbClr val="FFFFFF"/>
                </a:solidFill>
              </a:rPr>
              <a:t>Presenter name, Associates and Collaborators</a:t>
            </a:r>
            <a:r>
              <a:rPr lang="en-US" sz="4800" b="1" dirty="0">
                <a:solidFill>
                  <a:srgbClr val="FFFFFF"/>
                </a:solidFill>
              </a:rPr>
              <a:t/>
            </a:r>
            <a:br>
              <a:rPr lang="en-US" sz="4800" b="1" dirty="0">
                <a:solidFill>
                  <a:srgbClr val="FFFFFF"/>
                </a:solidFill>
              </a:rPr>
            </a:br>
            <a:r>
              <a:rPr lang="en-US" sz="2400" b="1" dirty="0">
                <a:solidFill>
                  <a:srgbClr val="FFFFFF"/>
                </a:solidFill>
              </a:rPr>
              <a:t>Department of XXXXXXXXXXXXXXXX, College of XXXXXXXXXXXXXXXXXX, The University of Tennessee Health Science C</a:t>
            </a:r>
            <a:r>
              <a:rPr lang="en-US" sz="2800" b="1" dirty="0">
                <a:solidFill>
                  <a:srgbClr val="FFFFFF"/>
                </a:solidFill>
              </a:rPr>
              <a:t>enter</a:t>
            </a:r>
          </a:p>
        </p:txBody>
      </p:sp>
      <p:sp>
        <p:nvSpPr>
          <p:cNvPr id="31" name="TextBox 93"/>
          <p:cNvSpPr txBox="1">
            <a:spLocks noChangeArrowheads="1"/>
          </p:cNvSpPr>
          <p:nvPr/>
        </p:nvSpPr>
        <p:spPr bwMode="auto">
          <a:xfrm>
            <a:off x="588995" y="470949"/>
            <a:ext cx="26283920"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6600" dirty="0">
                <a:solidFill>
                  <a:schemeClr val="bg1"/>
                </a:solidFill>
                <a:latin typeface="Minion Pro SmBd"/>
                <a:cs typeface="Minion Pro SmBd"/>
              </a:rPr>
              <a:t>Template for a 60” x 36” poster – Title goes here</a:t>
            </a:r>
          </a:p>
        </p:txBody>
      </p:sp>
      <p:sp>
        <p:nvSpPr>
          <p:cNvPr id="32" name="Rectangle 33"/>
          <p:cNvSpPr>
            <a:spLocks noChangeArrowheads="1"/>
          </p:cNvSpPr>
          <p:nvPr/>
        </p:nvSpPr>
        <p:spPr bwMode="auto">
          <a:xfrm>
            <a:off x="647097" y="10442322"/>
            <a:ext cx="6063424" cy="540539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r>
              <a:rPr lang="en-US" sz="2800" b="1" dirty="0">
                <a:solidFill>
                  <a:srgbClr val="005640"/>
                </a:solidFill>
              </a:rPr>
              <a:t>How to use this template</a:t>
            </a:r>
            <a:endParaRPr lang="en-US" sz="2800" dirty="0">
              <a:solidFill>
                <a:srgbClr val="005640"/>
              </a:solidFill>
            </a:endParaRPr>
          </a:p>
          <a:p>
            <a:pPr algn="l"/>
            <a:r>
              <a:rPr lang="en-US" sz="180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800" dirty="0"/>
          </a:p>
          <a:p>
            <a:pPr algn="l"/>
            <a:r>
              <a:rPr lang="en-US" sz="1800" dirty="0"/>
              <a:t>The text boxes and photo boxes may be resized, eliminated, or added as necessary. The references to the department, college and university, including the UTHSC logo, must remain.</a:t>
            </a:r>
          </a:p>
          <a:p>
            <a:r>
              <a:rPr lang="en-US" sz="2800" dirty="0"/>
              <a:t> </a:t>
            </a:r>
          </a:p>
        </p:txBody>
      </p:sp>
      <p:sp>
        <p:nvSpPr>
          <p:cNvPr id="33" name="Rectangle 32"/>
          <p:cNvSpPr>
            <a:spLocks noChangeArrowheads="1"/>
          </p:cNvSpPr>
          <p:nvPr/>
        </p:nvSpPr>
        <p:spPr bwMode="auto">
          <a:xfrm>
            <a:off x="7331696" y="3367864"/>
            <a:ext cx="6079517" cy="12577843"/>
          </a:xfrm>
          <a:prstGeom prst="rect">
            <a:avLst/>
          </a:prstGeom>
          <a:solidFill>
            <a:schemeClr val="bg1"/>
          </a:solidFill>
          <a:ln w="9525">
            <a:noFill/>
            <a:miter lim="800000"/>
            <a:headEnd/>
            <a:tailEnd/>
          </a:ln>
        </p:spPr>
        <p:txBody>
          <a:bodyPr lIns="360000" tIns="360000" rIns="360000" bIns="360000"/>
          <a:lstStyle/>
          <a:p>
            <a:pPr marL="381000" indent="-381000" algn="l">
              <a:spcBef>
                <a:spcPct val="50000"/>
              </a:spcBef>
            </a:pPr>
            <a:r>
              <a:rPr lang="en-GB" sz="2800" b="1" dirty="0">
                <a:solidFill>
                  <a:srgbClr val="005640"/>
                </a:solidFill>
              </a:rPr>
              <a:t>Method</a:t>
            </a:r>
          </a:p>
          <a:p>
            <a:pPr marL="381000" indent="-381000" algn="l"/>
            <a:endParaRPr lang="en-US" sz="2800" b="1" dirty="0"/>
          </a:p>
          <a:p>
            <a:pPr marL="381000" indent="-381000" algn="l"/>
            <a:r>
              <a:rPr lang="en-US" sz="1800" b="1" dirty="0"/>
              <a:t>Text</a:t>
            </a:r>
            <a:endParaRPr lang="en-US" sz="1800" dirty="0"/>
          </a:p>
          <a:p>
            <a:pPr marL="381000" indent="-381000" algn="l"/>
            <a:r>
              <a:rPr lang="en-US" sz="1800" dirty="0"/>
              <a:t>Be sure to spell check all text and have trusted colleagues proofread the poster.</a:t>
            </a:r>
          </a:p>
          <a:p>
            <a:pPr marL="381000" indent="-381000" algn="l"/>
            <a:endParaRPr lang="en-US" sz="1800" dirty="0"/>
          </a:p>
          <a:p>
            <a:pPr marL="381000" indent="-381000" algn="l"/>
            <a:r>
              <a:rPr lang="en-US" sz="1800" dirty="0"/>
              <a:t> Tips:</a:t>
            </a:r>
          </a:p>
          <a:p>
            <a:pPr marL="381000" indent="-381000" algn="l"/>
            <a:r>
              <a:rPr lang="en-US" sz="1800" dirty="0"/>
              <a:t>• Use the active tense</a:t>
            </a:r>
          </a:p>
          <a:p>
            <a:pPr marL="381000" indent="-381000" algn="l"/>
            <a:r>
              <a:rPr lang="en-US" sz="1800" dirty="0"/>
              <a:t>• Simplify text by using bullet points</a:t>
            </a:r>
          </a:p>
          <a:p>
            <a:pPr marL="381000" indent="-381000" algn="l"/>
            <a:r>
              <a:rPr lang="en-US" sz="1800" dirty="0"/>
              <a:t>• Use colored graphs and charts</a:t>
            </a:r>
          </a:p>
          <a:p>
            <a:pPr marL="381000" indent="-381000" algn="l"/>
            <a:r>
              <a:rPr lang="en-US" sz="1800" dirty="0"/>
              <a:t>• Use bold to provide emphasis; avoid capitals </a:t>
            </a:r>
            <a:br>
              <a:rPr lang="en-US" sz="1800" dirty="0"/>
            </a:br>
            <a:r>
              <a:rPr lang="en-US" sz="1800" dirty="0"/>
              <a:t>  and underlining</a:t>
            </a:r>
          </a:p>
          <a:p>
            <a:pPr marL="381000" indent="-381000" algn="l"/>
            <a:r>
              <a:rPr lang="en-US" sz="1800" dirty="0"/>
              <a:t>• Avoid long numerical tables</a:t>
            </a:r>
          </a:p>
          <a:p>
            <a:pPr marL="381000" indent="-381000" algn="l"/>
            <a:r>
              <a:rPr lang="en-US" sz="1800" dirty="0"/>
              <a:t> </a:t>
            </a:r>
          </a:p>
          <a:p>
            <a:pPr marL="381000" indent="-381000" algn="l"/>
            <a:r>
              <a:rPr lang="en-US" sz="1800" dirty="0"/>
              <a:t>Authors may need re-write their paper so that it is suitable for the brevity of the poster format. </a:t>
            </a:r>
          </a:p>
          <a:p>
            <a:pPr marL="381000" indent="-381000" algn="l"/>
            <a:endParaRPr lang="en-US" sz="1800" dirty="0"/>
          </a:p>
          <a:p>
            <a:pPr marL="381000" indent="-381000" algn="l"/>
            <a:r>
              <a:rPr lang="en-US" sz="1800" dirty="0"/>
              <a:t>Respect your audience–as a general rule, less is more. Use a generous amount of white space to separate elements and avoid data overkill. Refer to Web sites or other sources to provide a more in-depth understanding of the research.</a:t>
            </a:r>
          </a:p>
        </p:txBody>
      </p:sp>
      <p:sp>
        <p:nvSpPr>
          <p:cNvPr id="34" name="Rectangle 21"/>
          <p:cNvSpPr>
            <a:spLocks noChangeArrowheads="1"/>
          </p:cNvSpPr>
          <p:nvPr/>
        </p:nvSpPr>
        <p:spPr bwMode="auto">
          <a:xfrm>
            <a:off x="7722655" y="11890693"/>
            <a:ext cx="5290739" cy="3504681"/>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35" name="Text Box 22"/>
          <p:cNvSpPr txBox="1">
            <a:spLocks noChangeArrowheads="1"/>
          </p:cNvSpPr>
          <p:nvPr/>
        </p:nvSpPr>
        <p:spPr bwMode="auto">
          <a:xfrm>
            <a:off x="7739866" y="10982073"/>
            <a:ext cx="5402094" cy="794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Minion, 16 to 24 size, italic style. </a:t>
            </a:r>
          </a:p>
        </p:txBody>
      </p:sp>
      <p:sp>
        <p:nvSpPr>
          <p:cNvPr id="36" name="Rectangle 31"/>
          <p:cNvSpPr>
            <a:spLocks noChangeArrowheads="1"/>
          </p:cNvSpPr>
          <p:nvPr/>
        </p:nvSpPr>
        <p:spPr bwMode="auto">
          <a:xfrm>
            <a:off x="14049485" y="3367864"/>
            <a:ext cx="6076683" cy="12577843"/>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Results</a:t>
            </a:r>
          </a:p>
          <a:p>
            <a:pPr algn="l"/>
            <a:endParaRPr lang="en-US" sz="2800" dirty="0"/>
          </a:p>
          <a:p>
            <a:pPr algn="l"/>
            <a:r>
              <a:rPr lang="en-US" sz="1800" b="1" dirty="0"/>
              <a:t>Images</a:t>
            </a:r>
            <a:endParaRPr lang="en-US" sz="1800" dirty="0"/>
          </a:p>
          <a:p>
            <a:pPr algn="l"/>
            <a:r>
              <a:rPr lang="en-US" sz="1800" dirty="0"/>
              <a:t>TIFFs are the preferred file format for images appearing in printed posters. Avoid the use of low-resolution </a:t>
            </a:r>
            <a:r>
              <a:rPr lang="en-US" sz="1800" dirty="0" err="1"/>
              <a:t>jpgs</a:t>
            </a:r>
            <a:r>
              <a:rPr lang="en-US" sz="1800" dirty="0"/>
              <a:t>, especially those downloaded from the Internet, as they will reproduce poorly.</a:t>
            </a:r>
          </a:p>
          <a:p>
            <a:pPr algn="l"/>
            <a:r>
              <a:rPr lang="en-US" sz="1800" dirty="0"/>
              <a:t> </a:t>
            </a:r>
          </a:p>
          <a:p>
            <a:pPr algn="l"/>
            <a:r>
              <a:rPr lang="en-US" sz="1800" dirty="0"/>
              <a:t>In order to insert an image, use the menu toolbar at the top of your screen. </a:t>
            </a:r>
          </a:p>
          <a:p>
            <a:pPr algn="l"/>
            <a:endParaRPr lang="en-US" sz="1800" dirty="0"/>
          </a:p>
          <a:p>
            <a:pPr algn="l"/>
            <a:r>
              <a:rPr lang="en-US" sz="1800" dirty="0"/>
              <a:t>Select:</a:t>
            </a:r>
          </a:p>
          <a:p>
            <a:pPr algn="l"/>
            <a:r>
              <a:rPr lang="en-US" sz="1800" dirty="0"/>
              <a:t>1  Insert</a:t>
            </a:r>
          </a:p>
          <a:p>
            <a:pPr algn="l"/>
            <a:r>
              <a:rPr lang="en-US" sz="1800" dirty="0"/>
              <a:t>2  Picture</a:t>
            </a:r>
          </a:p>
          <a:p>
            <a:pPr algn="l"/>
            <a:r>
              <a:rPr lang="en-US" sz="1800" dirty="0"/>
              <a:t>3  From file </a:t>
            </a:r>
          </a:p>
          <a:p>
            <a:pPr algn="l"/>
            <a:r>
              <a:rPr lang="en-US" sz="1800" dirty="0"/>
              <a:t>4  Find and select the correct file on your computer</a:t>
            </a:r>
          </a:p>
          <a:p>
            <a:pPr algn="l"/>
            <a:r>
              <a:rPr lang="en-US" sz="1800" dirty="0"/>
              <a:t>5  Press OK</a:t>
            </a:r>
          </a:p>
          <a:p>
            <a:pPr algn="l"/>
            <a:r>
              <a:rPr lang="en-US" sz="1800" dirty="0"/>
              <a:t> </a:t>
            </a:r>
          </a:p>
          <a:p>
            <a:pPr>
              <a:spcBef>
                <a:spcPct val="50000"/>
              </a:spcBef>
            </a:pPr>
            <a:endParaRPr lang="en-US" sz="4000" b="1" dirty="0">
              <a:solidFill>
                <a:srgbClr val="CC3300"/>
              </a:solidFill>
            </a:endParaRPr>
          </a:p>
        </p:txBody>
      </p:sp>
      <p:sp>
        <p:nvSpPr>
          <p:cNvPr id="37" name="Rectangle 36"/>
          <p:cNvSpPr>
            <a:spLocks noChangeArrowheads="1"/>
          </p:cNvSpPr>
          <p:nvPr/>
        </p:nvSpPr>
        <p:spPr bwMode="auto">
          <a:xfrm>
            <a:off x="14480216" y="10163734"/>
            <a:ext cx="2858336" cy="5333774"/>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38" name="Rectangle 35"/>
          <p:cNvSpPr>
            <a:spLocks noChangeArrowheads="1"/>
          </p:cNvSpPr>
          <p:nvPr/>
        </p:nvSpPr>
        <p:spPr bwMode="auto">
          <a:xfrm>
            <a:off x="20795798" y="7008585"/>
            <a:ext cx="6080281" cy="893712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185820"/>
                </a:solidFill>
              </a:rPr>
              <a:t>Acknowledgments</a:t>
            </a:r>
            <a:endParaRPr lang="en-GB" sz="2800" b="1" dirty="0">
              <a:solidFill>
                <a:srgbClr val="005640"/>
              </a:solidFill>
            </a:endParaRPr>
          </a:p>
          <a:p>
            <a:pPr algn="l"/>
            <a:endParaRPr lang="en-US" sz="1800" dirty="0"/>
          </a:p>
          <a:p>
            <a:pPr algn="l"/>
            <a:r>
              <a:rPr lang="en-US" sz="1800" dirty="0"/>
              <a:t>Check to make sure you have acknowledged partner and funding agencies, either with text or by showing their logos.</a:t>
            </a:r>
          </a:p>
          <a:p>
            <a:pPr algn="l">
              <a:spcBef>
                <a:spcPct val="50000"/>
              </a:spcBef>
            </a:pPr>
            <a:r>
              <a:rPr lang="en-US" sz="1800" b="1" dirty="0"/>
              <a:t>Printing and Laminating</a:t>
            </a:r>
            <a:endParaRPr lang="en-AU" sz="1800" dirty="0"/>
          </a:p>
          <a:p>
            <a:pPr algn="l"/>
            <a:r>
              <a:rPr lang="en-US" sz="1800" dirty="0"/>
              <a:t>UTHSC Printing and Copy Center can print and laminate posters in the dimensions of this template and provide a mailing tube for transportation. Contact the center at (901) 448-5553 for the current pricing for this service.</a:t>
            </a:r>
          </a:p>
          <a:p>
            <a:pPr algn="l"/>
            <a:r>
              <a:rPr lang="en-US" sz="1800" dirty="0"/>
              <a:t> </a:t>
            </a:r>
            <a:endParaRPr lang="en-US" sz="1800" b="1" dirty="0"/>
          </a:p>
          <a:p>
            <a:pPr algn="l"/>
            <a:r>
              <a:rPr lang="en-US" sz="1800" b="1" dirty="0"/>
              <a:t>Resolving Printing Problems</a:t>
            </a:r>
          </a:p>
          <a:p>
            <a:pPr algn="l"/>
            <a:r>
              <a:rPr lang="en-US" sz="180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800" dirty="0"/>
          </a:p>
        </p:txBody>
      </p:sp>
      <p:sp>
        <p:nvSpPr>
          <p:cNvPr id="39" name="Rectangle 34"/>
          <p:cNvSpPr>
            <a:spLocks noChangeArrowheads="1"/>
          </p:cNvSpPr>
          <p:nvPr/>
        </p:nvSpPr>
        <p:spPr bwMode="auto">
          <a:xfrm>
            <a:off x="20764440" y="3367865"/>
            <a:ext cx="6083758" cy="3170346"/>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Conclusions</a:t>
            </a:r>
          </a:p>
          <a:p>
            <a:pPr algn="l"/>
            <a:endParaRPr lang="en-US" sz="2800" dirty="0"/>
          </a:p>
          <a:p>
            <a:pPr algn="l"/>
            <a:r>
              <a:rPr lang="en-US" sz="1800" dirty="0"/>
              <a:t>The UTHSC Communications and Marketing Department  created this template with scientific research in mind. We encourage any comments or suggestions so that we can continue to update and improve this template. Please email your comments to </a:t>
            </a:r>
            <a:r>
              <a:rPr lang="en-US" sz="1800" dirty="0" err="1"/>
              <a:t>communications@uthsc.edu</a:t>
            </a:r>
            <a:endParaRPr lang="en-US" sz="1800" dirty="0"/>
          </a:p>
        </p:txBody>
      </p:sp>
      <p:sp>
        <p:nvSpPr>
          <p:cNvPr id="40" name="Rectangle 39"/>
          <p:cNvSpPr>
            <a:spLocks noChangeArrowheads="1"/>
          </p:cNvSpPr>
          <p:nvPr/>
        </p:nvSpPr>
        <p:spPr bwMode="auto">
          <a:xfrm>
            <a:off x="17522374" y="10168889"/>
            <a:ext cx="2282596" cy="2273291"/>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43" name="Text Box 22"/>
          <p:cNvSpPr txBox="1">
            <a:spLocks noChangeArrowheads="1"/>
          </p:cNvSpPr>
          <p:nvPr/>
        </p:nvSpPr>
        <p:spPr bwMode="auto">
          <a:xfrm>
            <a:off x="17573878" y="12662137"/>
            <a:ext cx="2231092" cy="122529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Minion, 16 to 24 size, italic style. </a:t>
            </a:r>
          </a:p>
        </p:txBody>
      </p:sp>
      <p:pic>
        <p:nvPicPr>
          <p:cNvPr id="3" name="Picture 2" descr="A black and green sign with text&#10;&#10;AI-generated content may be incorrect.">
            <a:extLst>
              <a:ext uri="{FF2B5EF4-FFF2-40B4-BE49-F238E27FC236}">
                <a16:creationId xmlns:a16="http://schemas.microsoft.com/office/drawing/2014/main" id="{8DA3B07C-DFA7-2906-612B-9CB4163DAD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0197" y="486600"/>
            <a:ext cx="5454142" cy="1901444"/>
          </a:xfrm>
          <a:prstGeom prst="rect">
            <a:avLst/>
          </a:prstGeom>
        </p:spPr>
      </p:pic>
    </p:spTree>
    <p:extLst>
      <p:ext uri="{BB962C8B-B14F-4D97-AF65-F5344CB8AC3E}">
        <p14:creationId xmlns:p14="http://schemas.microsoft.com/office/powerpoint/2010/main" val="2376376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5640">
            <a:alpha val="10000"/>
          </a:srgbClr>
        </a:solidFill>
        <a:effectLst/>
      </p:bgPr>
    </p:bg>
    <p:spTree>
      <p:nvGrpSpPr>
        <p:cNvPr id="1" name=""/>
        <p:cNvGrpSpPr/>
        <p:nvPr/>
      </p:nvGrpSpPr>
      <p:grpSpPr>
        <a:xfrm>
          <a:off x="0" y="0"/>
          <a:ext cx="0" cy="0"/>
          <a:chOff x="0" y="0"/>
          <a:chExt cx="0" cy="0"/>
        </a:xfrm>
      </p:grpSpPr>
      <p:sp>
        <p:nvSpPr>
          <p:cNvPr id="5" name="Rectangle 4"/>
          <p:cNvSpPr/>
          <p:nvPr/>
        </p:nvSpPr>
        <p:spPr bwMode="auto">
          <a:xfrm>
            <a:off x="0" y="266546"/>
            <a:ext cx="27432000" cy="2383231"/>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a:ln>
                <a:noFill/>
              </a:ln>
              <a:solidFill>
                <a:schemeClr val="tx1"/>
              </a:solidFill>
              <a:effectLst/>
              <a:latin typeface="Arial" charset="0"/>
            </a:endParaRPr>
          </a:p>
        </p:txBody>
      </p:sp>
      <p:sp>
        <p:nvSpPr>
          <p:cNvPr id="29" name="Rectangle 29"/>
          <p:cNvSpPr>
            <a:spLocks noChangeArrowheads="1"/>
          </p:cNvSpPr>
          <p:nvPr/>
        </p:nvSpPr>
        <p:spPr bwMode="auto">
          <a:xfrm>
            <a:off x="615739" y="3044080"/>
            <a:ext cx="6077685" cy="721647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Introduction</a:t>
            </a:r>
          </a:p>
          <a:p>
            <a:pPr algn="l"/>
            <a:r>
              <a:rPr lang="en-US" sz="1800" b="1" dirty="0"/>
              <a:t> </a:t>
            </a:r>
            <a:endParaRPr lang="en-US" sz="1800" dirty="0"/>
          </a:p>
          <a:p>
            <a:pPr algn="l"/>
            <a:r>
              <a:rPr lang="en-US" sz="1800" dirty="0"/>
              <a:t>This editable template is in the most common poster size (60” x 36</a:t>
            </a:r>
            <a:r>
              <a:rPr lang="ja-JP" altLang="en-US" sz="1800" dirty="0"/>
              <a:t>”</a:t>
            </a:r>
            <a:r>
              <a:rPr lang="en-US" altLang="ja-JP" sz="1800" dirty="0"/>
              <a:t> or a 5:3 ratio</a:t>
            </a:r>
            <a:r>
              <a:rPr lang="en-US" sz="1800" dirty="0"/>
              <a:t>) and orientation (horizontal); check with the conference organizers for specific conference requirements regarding exact poster dimensions. </a:t>
            </a:r>
          </a:p>
          <a:p>
            <a:pPr algn="l"/>
            <a:r>
              <a:rPr lang="en-US" sz="1800" dirty="0"/>
              <a:t> </a:t>
            </a:r>
          </a:p>
          <a:p>
            <a:pPr algn="l"/>
            <a:r>
              <a:rPr lang="en-US" sz="1800" b="1" dirty="0"/>
              <a:t>Writing Style</a:t>
            </a:r>
            <a:endParaRPr lang="en-US" sz="1800" dirty="0"/>
          </a:p>
          <a:p>
            <a:pPr algn="l"/>
            <a:r>
              <a:rPr lang="en-US" sz="1800" dirty="0"/>
              <a:t>The writing style for scientific posters should match the guidelines for your particular research discipline. Check the UTHSC Editorial Style Guide located in the resources section of the website </a:t>
            </a:r>
            <a:r>
              <a:rPr lang="en-US" sz="1800" dirty="0" err="1"/>
              <a:t>brand.uthsc.edu</a:t>
            </a:r>
            <a:r>
              <a:rPr lang="en-US" sz="1800" dirty="0"/>
              <a:t> for general guidance with academic titles, names of campus buildings, the correct way to refer to the campus, etc.</a:t>
            </a:r>
          </a:p>
          <a:p>
            <a:pPr algn="l"/>
            <a:r>
              <a:rPr lang="en-US" sz="1800" dirty="0"/>
              <a:t> </a:t>
            </a:r>
          </a:p>
          <a:p>
            <a:pPr algn="l"/>
            <a:r>
              <a:rPr lang="en-US" sz="1800" b="1" dirty="0"/>
              <a:t>Campus Guidelines</a:t>
            </a:r>
            <a:endParaRPr lang="en-US" sz="1800" dirty="0"/>
          </a:p>
          <a:p>
            <a:pPr algn="l"/>
            <a:r>
              <a:rPr lang="en-US" sz="1800" dirty="0"/>
              <a:t>Authors should be aware of and follow the guidelines of the Institutional Review Board and copyrighted information.</a:t>
            </a:r>
          </a:p>
          <a:p>
            <a:pPr algn="l"/>
            <a:endParaRPr lang="en-US" sz="2800" dirty="0"/>
          </a:p>
          <a:p>
            <a:pPr algn="l"/>
            <a:endParaRPr lang="en-US" sz="2800" dirty="0"/>
          </a:p>
          <a:p>
            <a:pPr algn="l"/>
            <a:endParaRPr lang="en-US" sz="2800" dirty="0"/>
          </a:p>
          <a:p>
            <a:pPr algn="l"/>
            <a:endParaRPr lang="en-US" sz="2800" dirty="0"/>
          </a:p>
          <a:p>
            <a:pPr algn="l"/>
            <a:endParaRPr lang="en-US" sz="2800" dirty="0"/>
          </a:p>
          <a:p>
            <a:pPr algn="l"/>
            <a:endParaRPr lang="en-US" sz="2800" dirty="0"/>
          </a:p>
        </p:txBody>
      </p:sp>
      <p:sp>
        <p:nvSpPr>
          <p:cNvPr id="30" name="Rectangle 5"/>
          <p:cNvSpPr>
            <a:spLocks noChangeArrowheads="1"/>
          </p:cNvSpPr>
          <p:nvPr/>
        </p:nvSpPr>
        <p:spPr bwMode="auto">
          <a:xfrm>
            <a:off x="643531" y="1472865"/>
            <a:ext cx="26283919" cy="10770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243" tIns="45614" rIns="91243" bIns="45614">
            <a:spAutoFit/>
          </a:bodyPr>
          <a:lstStyle/>
          <a:p>
            <a:pPr algn="l">
              <a:spcBef>
                <a:spcPct val="50000"/>
              </a:spcBef>
            </a:pPr>
            <a:r>
              <a:rPr lang="en-US" sz="3600" b="1" dirty="0"/>
              <a:t>Presenter name, Associates and Collaborators</a:t>
            </a:r>
            <a:r>
              <a:rPr lang="en-US" sz="4800" b="1" dirty="0"/>
              <a:t/>
            </a:r>
            <a:br>
              <a:rPr lang="en-US" sz="4800" b="1" dirty="0"/>
            </a:br>
            <a:r>
              <a:rPr lang="en-US" sz="2400" b="1" dirty="0">
                <a:solidFill>
                  <a:srgbClr val="000000"/>
                </a:solidFill>
              </a:rPr>
              <a:t>Department of XXXXXXXXXXXXXXXX, College of XXXXXXXXXXXXXXXXXX, The University of Tennessee Health Science C</a:t>
            </a:r>
            <a:r>
              <a:rPr lang="en-US" sz="2800" b="1" dirty="0">
                <a:solidFill>
                  <a:srgbClr val="000000"/>
                </a:solidFill>
              </a:rPr>
              <a:t>enter</a:t>
            </a:r>
          </a:p>
        </p:txBody>
      </p:sp>
      <p:sp>
        <p:nvSpPr>
          <p:cNvPr id="31" name="TextBox 93"/>
          <p:cNvSpPr txBox="1">
            <a:spLocks noChangeArrowheads="1"/>
          </p:cNvSpPr>
          <p:nvPr/>
        </p:nvSpPr>
        <p:spPr bwMode="auto">
          <a:xfrm>
            <a:off x="588995" y="470949"/>
            <a:ext cx="26283920"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6600" dirty="0">
                <a:latin typeface="Minion Pro SmBd"/>
                <a:cs typeface="Minion Pro SmBd"/>
              </a:rPr>
              <a:t>Template for a 60” x 36” poster – Title </a:t>
            </a:r>
            <a:r>
              <a:rPr lang="en-US" sz="6600" dirty="0">
                <a:solidFill>
                  <a:srgbClr val="000000"/>
                </a:solidFill>
                <a:latin typeface="Minion Pro SmBd"/>
                <a:cs typeface="Minion Pro SmBd"/>
              </a:rPr>
              <a:t>goes here</a:t>
            </a:r>
          </a:p>
        </p:txBody>
      </p:sp>
      <p:sp>
        <p:nvSpPr>
          <p:cNvPr id="32" name="Rectangle 33"/>
          <p:cNvSpPr>
            <a:spLocks noChangeArrowheads="1"/>
          </p:cNvSpPr>
          <p:nvPr/>
        </p:nvSpPr>
        <p:spPr bwMode="auto">
          <a:xfrm>
            <a:off x="647097" y="10442322"/>
            <a:ext cx="6085182" cy="540539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r>
              <a:rPr lang="en-US" sz="2800" b="1" dirty="0">
                <a:solidFill>
                  <a:srgbClr val="005640"/>
                </a:solidFill>
              </a:rPr>
              <a:t>How to use this template</a:t>
            </a:r>
            <a:endParaRPr lang="en-US" sz="2800" dirty="0">
              <a:solidFill>
                <a:srgbClr val="005640"/>
              </a:solidFill>
            </a:endParaRPr>
          </a:p>
          <a:p>
            <a:pPr algn="l"/>
            <a:endParaRPr lang="en-US" sz="1800" dirty="0"/>
          </a:p>
          <a:p>
            <a:pPr algn="l"/>
            <a:r>
              <a:rPr lang="en-US" sz="180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800" dirty="0"/>
          </a:p>
          <a:p>
            <a:pPr algn="l"/>
            <a:r>
              <a:rPr lang="en-US" sz="1800" dirty="0"/>
              <a:t>The text boxes and photo boxes may be resized, eliminated, or added as necessary. The references to the department, college and university, including the UTHSC logo, must remain.</a:t>
            </a:r>
          </a:p>
          <a:p>
            <a:r>
              <a:rPr lang="en-US" sz="2800" dirty="0"/>
              <a:t> </a:t>
            </a:r>
          </a:p>
        </p:txBody>
      </p:sp>
      <p:sp>
        <p:nvSpPr>
          <p:cNvPr id="33" name="Rectangle 32"/>
          <p:cNvSpPr>
            <a:spLocks noChangeArrowheads="1"/>
          </p:cNvSpPr>
          <p:nvPr/>
        </p:nvSpPr>
        <p:spPr bwMode="auto">
          <a:xfrm>
            <a:off x="7331696" y="3044080"/>
            <a:ext cx="6079517" cy="12807552"/>
          </a:xfrm>
          <a:prstGeom prst="rect">
            <a:avLst/>
          </a:prstGeom>
          <a:solidFill>
            <a:schemeClr val="bg1"/>
          </a:solidFill>
          <a:ln w="9525">
            <a:noFill/>
            <a:miter lim="800000"/>
            <a:headEnd/>
            <a:tailEnd/>
          </a:ln>
        </p:spPr>
        <p:txBody>
          <a:bodyPr lIns="360000" tIns="360000" rIns="360000" bIns="360000"/>
          <a:lstStyle/>
          <a:p>
            <a:pPr marL="381000" indent="-381000" algn="l">
              <a:spcBef>
                <a:spcPct val="50000"/>
              </a:spcBef>
            </a:pPr>
            <a:r>
              <a:rPr lang="en-GB" sz="2800" b="1" dirty="0">
                <a:solidFill>
                  <a:srgbClr val="005640"/>
                </a:solidFill>
              </a:rPr>
              <a:t>Method</a:t>
            </a:r>
          </a:p>
          <a:p>
            <a:pPr marL="381000" indent="-381000" algn="l"/>
            <a:endParaRPr lang="en-US" sz="2800" b="1" dirty="0"/>
          </a:p>
          <a:p>
            <a:pPr marL="381000" indent="-381000" algn="l"/>
            <a:r>
              <a:rPr lang="en-US" sz="1800" b="1" dirty="0"/>
              <a:t>Text</a:t>
            </a:r>
            <a:endParaRPr lang="en-US" sz="1800" dirty="0"/>
          </a:p>
          <a:p>
            <a:pPr marL="381000" indent="-381000" algn="l"/>
            <a:r>
              <a:rPr lang="en-US" sz="1800" dirty="0"/>
              <a:t>Be sure to spell check all text and have trusted colleagues proofread the poster.</a:t>
            </a:r>
          </a:p>
          <a:p>
            <a:pPr marL="381000" indent="-381000" algn="l"/>
            <a:endParaRPr lang="en-US" sz="1800" dirty="0"/>
          </a:p>
          <a:p>
            <a:pPr marL="381000" indent="-381000" algn="l"/>
            <a:r>
              <a:rPr lang="en-US" sz="1800" dirty="0"/>
              <a:t> Tips:</a:t>
            </a:r>
          </a:p>
          <a:p>
            <a:pPr marL="381000" indent="-381000" algn="l"/>
            <a:r>
              <a:rPr lang="en-US" sz="1800" dirty="0"/>
              <a:t>• Use the active tense</a:t>
            </a:r>
          </a:p>
          <a:p>
            <a:pPr marL="381000" indent="-381000" algn="l"/>
            <a:r>
              <a:rPr lang="en-US" sz="1800" dirty="0"/>
              <a:t>• Simplify text by using bullet points</a:t>
            </a:r>
          </a:p>
          <a:p>
            <a:pPr marL="381000" indent="-381000" algn="l"/>
            <a:r>
              <a:rPr lang="en-US" sz="1800" dirty="0"/>
              <a:t>• Use colored graphs and charts</a:t>
            </a:r>
          </a:p>
          <a:p>
            <a:pPr marL="381000" indent="-381000" algn="l"/>
            <a:r>
              <a:rPr lang="en-US" sz="1800" dirty="0"/>
              <a:t>• Use bold to provide emphasis; avoid capitals </a:t>
            </a:r>
            <a:br>
              <a:rPr lang="en-US" sz="1800" dirty="0"/>
            </a:br>
            <a:r>
              <a:rPr lang="en-US" sz="1800" dirty="0"/>
              <a:t>  and underlining</a:t>
            </a:r>
          </a:p>
          <a:p>
            <a:pPr marL="381000" indent="-381000" algn="l"/>
            <a:r>
              <a:rPr lang="en-US" sz="1800" dirty="0"/>
              <a:t>• Avoid long numerical tables</a:t>
            </a:r>
          </a:p>
          <a:p>
            <a:pPr marL="381000" indent="-381000" algn="l"/>
            <a:r>
              <a:rPr lang="en-US" sz="1800" dirty="0"/>
              <a:t> </a:t>
            </a:r>
          </a:p>
          <a:p>
            <a:pPr marL="381000" indent="-381000" algn="l"/>
            <a:r>
              <a:rPr lang="en-US" sz="1800" dirty="0"/>
              <a:t>Authors may need re-write their paper so that it is suitable for the brevity of the poster format. </a:t>
            </a:r>
          </a:p>
          <a:p>
            <a:pPr marL="381000" indent="-381000" algn="l"/>
            <a:endParaRPr lang="en-US" sz="1800" dirty="0"/>
          </a:p>
          <a:p>
            <a:pPr marL="381000" indent="-381000" algn="l"/>
            <a:r>
              <a:rPr lang="en-US" sz="1800" dirty="0"/>
              <a:t>Respect your audience–as a general rule, less is more. Use a generous amount of white space to separate elements and avoid data overkill. Refer to Web sites or other sources to provide a more in-depth understanding of the research.</a:t>
            </a:r>
          </a:p>
        </p:txBody>
      </p:sp>
      <p:sp>
        <p:nvSpPr>
          <p:cNvPr id="34" name="Rectangle 21"/>
          <p:cNvSpPr>
            <a:spLocks noChangeArrowheads="1"/>
          </p:cNvSpPr>
          <p:nvPr/>
        </p:nvSpPr>
        <p:spPr bwMode="auto">
          <a:xfrm>
            <a:off x="7722655" y="11890693"/>
            <a:ext cx="5399088" cy="3504681"/>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35" name="Text Box 22"/>
          <p:cNvSpPr txBox="1">
            <a:spLocks noChangeArrowheads="1"/>
          </p:cNvSpPr>
          <p:nvPr/>
        </p:nvSpPr>
        <p:spPr bwMode="auto">
          <a:xfrm>
            <a:off x="7739866" y="10982073"/>
            <a:ext cx="5402094" cy="794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Minion, 16 to 24 size, italic style. </a:t>
            </a:r>
          </a:p>
        </p:txBody>
      </p:sp>
      <p:sp>
        <p:nvSpPr>
          <p:cNvPr id="36" name="Rectangle 31"/>
          <p:cNvSpPr>
            <a:spLocks noChangeArrowheads="1"/>
          </p:cNvSpPr>
          <p:nvPr/>
        </p:nvSpPr>
        <p:spPr bwMode="auto">
          <a:xfrm>
            <a:off x="14049485" y="3044080"/>
            <a:ext cx="6076683" cy="12791873"/>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Results</a:t>
            </a:r>
          </a:p>
          <a:p>
            <a:pPr algn="l"/>
            <a:endParaRPr lang="en-US" sz="2800" dirty="0"/>
          </a:p>
          <a:p>
            <a:pPr algn="l"/>
            <a:r>
              <a:rPr lang="en-US" sz="1800" b="1" dirty="0"/>
              <a:t>Images</a:t>
            </a:r>
            <a:endParaRPr lang="en-US" sz="1800" dirty="0"/>
          </a:p>
          <a:p>
            <a:pPr algn="l"/>
            <a:r>
              <a:rPr lang="en-US" sz="1800" dirty="0"/>
              <a:t>TIFFs are the preferred file format for images appearing in printed posters. Avoid the use of low-resolution </a:t>
            </a:r>
            <a:r>
              <a:rPr lang="en-US" sz="1800" dirty="0" err="1"/>
              <a:t>jpgs</a:t>
            </a:r>
            <a:r>
              <a:rPr lang="en-US" sz="1800" dirty="0"/>
              <a:t>, especially those downloaded from the Internet, as they will reproduce poorly.</a:t>
            </a:r>
          </a:p>
          <a:p>
            <a:pPr algn="l"/>
            <a:r>
              <a:rPr lang="en-US" sz="1800" dirty="0"/>
              <a:t> </a:t>
            </a:r>
          </a:p>
          <a:p>
            <a:pPr algn="l"/>
            <a:r>
              <a:rPr lang="en-US" sz="1800" dirty="0"/>
              <a:t>In order to insert an image, use the menu toolbar at the top of your screen. </a:t>
            </a:r>
          </a:p>
          <a:p>
            <a:pPr algn="l"/>
            <a:endParaRPr lang="en-US" sz="1800" dirty="0"/>
          </a:p>
          <a:p>
            <a:pPr algn="l"/>
            <a:r>
              <a:rPr lang="en-US" sz="1800" dirty="0"/>
              <a:t>Select:</a:t>
            </a:r>
          </a:p>
          <a:p>
            <a:pPr algn="l"/>
            <a:r>
              <a:rPr lang="en-US" sz="1800" dirty="0"/>
              <a:t>1  Insert</a:t>
            </a:r>
          </a:p>
          <a:p>
            <a:pPr algn="l"/>
            <a:r>
              <a:rPr lang="en-US" sz="1800" dirty="0"/>
              <a:t>2  Picture</a:t>
            </a:r>
          </a:p>
          <a:p>
            <a:pPr algn="l"/>
            <a:r>
              <a:rPr lang="en-US" sz="1800" dirty="0"/>
              <a:t>3  From file </a:t>
            </a:r>
          </a:p>
          <a:p>
            <a:pPr algn="l"/>
            <a:r>
              <a:rPr lang="en-US" sz="1800" dirty="0"/>
              <a:t>4  Find and select the correct file on your computer</a:t>
            </a:r>
          </a:p>
          <a:p>
            <a:pPr algn="l"/>
            <a:r>
              <a:rPr lang="en-US" sz="1800" dirty="0"/>
              <a:t>5  Press OK</a:t>
            </a:r>
          </a:p>
          <a:p>
            <a:pPr algn="l"/>
            <a:r>
              <a:rPr lang="en-US" sz="1800" dirty="0"/>
              <a:t> </a:t>
            </a:r>
          </a:p>
          <a:p>
            <a:pPr>
              <a:spcBef>
                <a:spcPct val="50000"/>
              </a:spcBef>
            </a:pPr>
            <a:endParaRPr lang="en-US" sz="4000" b="1" dirty="0">
              <a:solidFill>
                <a:srgbClr val="CC3300"/>
              </a:solidFill>
            </a:endParaRPr>
          </a:p>
        </p:txBody>
      </p:sp>
      <p:sp>
        <p:nvSpPr>
          <p:cNvPr id="37" name="Rectangle 36"/>
          <p:cNvSpPr>
            <a:spLocks noChangeArrowheads="1"/>
          </p:cNvSpPr>
          <p:nvPr/>
        </p:nvSpPr>
        <p:spPr bwMode="auto">
          <a:xfrm>
            <a:off x="14480216" y="10163734"/>
            <a:ext cx="2858336" cy="5333774"/>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38" name="Rectangle 35"/>
          <p:cNvSpPr>
            <a:spLocks noChangeArrowheads="1"/>
          </p:cNvSpPr>
          <p:nvPr/>
        </p:nvSpPr>
        <p:spPr bwMode="auto">
          <a:xfrm>
            <a:off x="20795798" y="7008585"/>
            <a:ext cx="6080281" cy="8843047"/>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Acknowledgments</a:t>
            </a:r>
          </a:p>
          <a:p>
            <a:pPr algn="l"/>
            <a:endParaRPr lang="en-US" sz="1800" dirty="0"/>
          </a:p>
          <a:p>
            <a:pPr algn="l"/>
            <a:r>
              <a:rPr lang="en-US" sz="1800" dirty="0"/>
              <a:t>Check to make sure you have acknowledged partner and funding agencies, either with text or by showing their logos.</a:t>
            </a:r>
          </a:p>
          <a:p>
            <a:pPr algn="l">
              <a:spcBef>
                <a:spcPct val="50000"/>
              </a:spcBef>
            </a:pPr>
            <a:r>
              <a:rPr lang="en-US" sz="1800" b="1" dirty="0"/>
              <a:t>Printing and Laminating</a:t>
            </a:r>
            <a:endParaRPr lang="en-AU" sz="1800" dirty="0"/>
          </a:p>
          <a:p>
            <a:pPr algn="l"/>
            <a:r>
              <a:rPr lang="en-US" sz="1800" dirty="0"/>
              <a:t>UTHSC Printing and Copy Center can print and laminate posters in the dimensions of this template and provide a mailing tube for transportation. Contact the center at (901) 448-5553 for the current pricing for this service.</a:t>
            </a:r>
          </a:p>
          <a:p>
            <a:pPr algn="l"/>
            <a:r>
              <a:rPr lang="en-US" sz="1800" dirty="0"/>
              <a:t> </a:t>
            </a:r>
            <a:endParaRPr lang="en-US" sz="1800" b="1" dirty="0"/>
          </a:p>
          <a:p>
            <a:pPr algn="l"/>
            <a:r>
              <a:rPr lang="en-US" sz="1800" b="1" dirty="0"/>
              <a:t>Resolving Printing Problems</a:t>
            </a:r>
          </a:p>
          <a:p>
            <a:pPr algn="l"/>
            <a:r>
              <a:rPr lang="en-US" sz="180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800" dirty="0"/>
          </a:p>
        </p:txBody>
      </p:sp>
      <p:sp>
        <p:nvSpPr>
          <p:cNvPr id="39" name="Rectangle 34"/>
          <p:cNvSpPr>
            <a:spLocks noChangeArrowheads="1"/>
          </p:cNvSpPr>
          <p:nvPr/>
        </p:nvSpPr>
        <p:spPr bwMode="auto">
          <a:xfrm>
            <a:off x="20764440" y="3044079"/>
            <a:ext cx="6083758" cy="347845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Conclusions</a:t>
            </a:r>
          </a:p>
          <a:p>
            <a:pPr algn="l"/>
            <a:endParaRPr lang="en-US" sz="2800" dirty="0"/>
          </a:p>
          <a:p>
            <a:pPr algn="l"/>
            <a:r>
              <a:rPr lang="en-US" sz="1800" dirty="0"/>
              <a:t>The UTHSC Communications and Marketing Department  created this template with scientific research in mind. We encourage any comments or suggestions so that we can continue to update and improve this template. Please email your comments to </a:t>
            </a:r>
            <a:r>
              <a:rPr lang="en-US" sz="1800" dirty="0" err="1"/>
              <a:t>communications@uthsc.edu</a:t>
            </a:r>
            <a:endParaRPr lang="en-US" sz="1800" dirty="0"/>
          </a:p>
        </p:txBody>
      </p:sp>
      <p:sp>
        <p:nvSpPr>
          <p:cNvPr id="40" name="Rectangle 39"/>
          <p:cNvSpPr>
            <a:spLocks noChangeArrowheads="1"/>
          </p:cNvSpPr>
          <p:nvPr/>
        </p:nvSpPr>
        <p:spPr bwMode="auto">
          <a:xfrm>
            <a:off x="17522374" y="10168889"/>
            <a:ext cx="2282596" cy="2273291"/>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43" name="Text Box 22"/>
          <p:cNvSpPr txBox="1">
            <a:spLocks noChangeArrowheads="1"/>
          </p:cNvSpPr>
          <p:nvPr/>
        </p:nvSpPr>
        <p:spPr bwMode="auto">
          <a:xfrm>
            <a:off x="17573878" y="12662137"/>
            <a:ext cx="2231092" cy="122529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Minion, 16 to 24 size, italic style. </a:t>
            </a:r>
          </a:p>
        </p:txBody>
      </p:sp>
      <p:pic>
        <p:nvPicPr>
          <p:cNvPr id="2" name="Picture 1" descr="A black and green sign with text&#10;&#10;AI-generated content may be incorrect.">
            <a:extLst>
              <a:ext uri="{FF2B5EF4-FFF2-40B4-BE49-F238E27FC236}">
                <a16:creationId xmlns:a16="http://schemas.microsoft.com/office/drawing/2014/main" id="{4876D156-A453-B520-281F-307FD0EA69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782350" y="455081"/>
            <a:ext cx="5783345" cy="2016212"/>
          </a:xfrm>
          <a:prstGeom prst="rect">
            <a:avLst/>
          </a:prstGeom>
        </p:spPr>
      </p:pic>
    </p:spTree>
    <p:extLst>
      <p:ext uri="{BB962C8B-B14F-4D97-AF65-F5344CB8AC3E}">
        <p14:creationId xmlns:p14="http://schemas.microsoft.com/office/powerpoint/2010/main" val="2947714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rgbClr val="08581D">
            <a:alpha val="10000"/>
          </a:srgbClr>
        </a:solidFill>
        <a:effectLst/>
      </p:bgPr>
    </p:bg>
    <p:spTree>
      <p:nvGrpSpPr>
        <p:cNvPr id="1" name=""/>
        <p:cNvGrpSpPr/>
        <p:nvPr/>
      </p:nvGrpSpPr>
      <p:grpSpPr>
        <a:xfrm>
          <a:off x="0" y="0"/>
          <a:ext cx="0" cy="0"/>
          <a:chOff x="0" y="0"/>
          <a:chExt cx="0" cy="0"/>
        </a:xfrm>
      </p:grpSpPr>
      <p:sp>
        <p:nvSpPr>
          <p:cNvPr id="2" name="Rectangle 1"/>
          <p:cNvSpPr/>
          <p:nvPr/>
        </p:nvSpPr>
        <p:spPr bwMode="auto">
          <a:xfrm>
            <a:off x="20758716" y="0"/>
            <a:ext cx="6673284" cy="2634099"/>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a:ln>
                <a:noFill/>
              </a:ln>
              <a:solidFill>
                <a:schemeClr val="tx1"/>
              </a:solidFill>
              <a:effectLst/>
              <a:latin typeface="Arial" charset="0"/>
            </a:endParaRPr>
          </a:p>
        </p:txBody>
      </p:sp>
      <p:sp>
        <p:nvSpPr>
          <p:cNvPr id="5" name="Rectangle 4"/>
          <p:cNvSpPr/>
          <p:nvPr/>
        </p:nvSpPr>
        <p:spPr bwMode="auto">
          <a:xfrm>
            <a:off x="0" y="0"/>
            <a:ext cx="20068849" cy="2649777"/>
          </a:xfrm>
          <a:prstGeom prst="rect">
            <a:avLst/>
          </a:prstGeom>
          <a:solidFill>
            <a:srgbClr val="005C46"/>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a:ln>
                <a:noFill/>
              </a:ln>
              <a:solidFill>
                <a:schemeClr val="tx1"/>
              </a:solidFill>
              <a:effectLst/>
              <a:latin typeface="Arial" charset="0"/>
            </a:endParaRPr>
          </a:p>
        </p:txBody>
      </p:sp>
      <p:sp>
        <p:nvSpPr>
          <p:cNvPr id="29" name="Rectangle 29"/>
          <p:cNvSpPr>
            <a:spLocks noChangeArrowheads="1"/>
          </p:cNvSpPr>
          <p:nvPr/>
        </p:nvSpPr>
        <p:spPr bwMode="auto">
          <a:xfrm>
            <a:off x="615739" y="3044080"/>
            <a:ext cx="6077685" cy="721647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Introduction</a:t>
            </a:r>
          </a:p>
          <a:p>
            <a:pPr algn="l"/>
            <a:r>
              <a:rPr lang="en-US" sz="1800" b="1" dirty="0"/>
              <a:t> </a:t>
            </a:r>
            <a:endParaRPr lang="en-US" sz="1800" dirty="0"/>
          </a:p>
          <a:p>
            <a:pPr algn="l"/>
            <a:r>
              <a:rPr lang="en-US" sz="1800" dirty="0"/>
              <a:t>This editable template is in the most common poster size (60” x 36</a:t>
            </a:r>
            <a:r>
              <a:rPr lang="ja-JP" altLang="en-US" sz="1800" dirty="0"/>
              <a:t>”</a:t>
            </a:r>
            <a:r>
              <a:rPr lang="en-US" altLang="ja-JP" sz="1800" dirty="0"/>
              <a:t> or a 5:3 ratio</a:t>
            </a:r>
            <a:r>
              <a:rPr lang="en-US" sz="1800" dirty="0"/>
              <a:t>) and orientation (horizontal); check with the conference organizers for specific conference requirements regarding exact poster dimensions. </a:t>
            </a:r>
          </a:p>
          <a:p>
            <a:pPr algn="l"/>
            <a:r>
              <a:rPr lang="en-US" sz="1800" dirty="0"/>
              <a:t> </a:t>
            </a:r>
          </a:p>
          <a:p>
            <a:pPr algn="l"/>
            <a:r>
              <a:rPr lang="en-US" sz="1800" b="1" dirty="0"/>
              <a:t>Writing Style</a:t>
            </a:r>
            <a:endParaRPr lang="en-US" sz="1800" dirty="0"/>
          </a:p>
          <a:p>
            <a:pPr algn="l"/>
            <a:r>
              <a:rPr lang="en-US" sz="1800" dirty="0"/>
              <a:t>The writing style for scientific posters should match the guidelines for your particular research discipline. Check the UTHSC Editorial Style Guide located in the resources section of the website </a:t>
            </a:r>
            <a:r>
              <a:rPr lang="en-US" sz="1800" dirty="0" err="1"/>
              <a:t>brand.uthsc.edu</a:t>
            </a:r>
            <a:r>
              <a:rPr lang="en-US" sz="1800" dirty="0"/>
              <a:t> for general guidance with academic titles, names of campus buildings, the correct way to refer to the campus, etc.</a:t>
            </a:r>
          </a:p>
          <a:p>
            <a:pPr algn="l"/>
            <a:r>
              <a:rPr lang="en-US" sz="1800" dirty="0"/>
              <a:t> </a:t>
            </a:r>
          </a:p>
          <a:p>
            <a:pPr algn="l"/>
            <a:r>
              <a:rPr lang="en-US" sz="1800" b="1" dirty="0"/>
              <a:t>Campus Guidelines</a:t>
            </a:r>
            <a:endParaRPr lang="en-US" sz="1800" dirty="0"/>
          </a:p>
          <a:p>
            <a:pPr algn="l"/>
            <a:r>
              <a:rPr lang="en-US" sz="1800" dirty="0"/>
              <a:t>Authors should be aware of and follow the guidelines of the Institutional Review Board and copyrighted information.</a:t>
            </a:r>
          </a:p>
          <a:p>
            <a:pPr algn="l"/>
            <a:endParaRPr lang="en-US" sz="2800" dirty="0"/>
          </a:p>
          <a:p>
            <a:pPr algn="l"/>
            <a:endParaRPr lang="en-US" sz="2800" dirty="0"/>
          </a:p>
          <a:p>
            <a:pPr algn="l"/>
            <a:endParaRPr lang="en-US" sz="2800" dirty="0"/>
          </a:p>
          <a:p>
            <a:pPr algn="l"/>
            <a:endParaRPr lang="en-US" sz="2800" dirty="0"/>
          </a:p>
          <a:p>
            <a:pPr algn="l"/>
            <a:endParaRPr lang="en-US" sz="2800" dirty="0"/>
          </a:p>
          <a:p>
            <a:pPr algn="l"/>
            <a:endParaRPr lang="en-US" sz="2800" dirty="0"/>
          </a:p>
        </p:txBody>
      </p:sp>
      <p:sp>
        <p:nvSpPr>
          <p:cNvPr id="30" name="Rectangle 5"/>
          <p:cNvSpPr>
            <a:spLocks noChangeArrowheads="1"/>
          </p:cNvSpPr>
          <p:nvPr/>
        </p:nvSpPr>
        <p:spPr bwMode="auto">
          <a:xfrm>
            <a:off x="643531" y="1472865"/>
            <a:ext cx="26283919" cy="10770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243" tIns="45614" rIns="91243" bIns="45614">
            <a:spAutoFit/>
          </a:bodyPr>
          <a:lstStyle/>
          <a:p>
            <a:pPr algn="l">
              <a:spcBef>
                <a:spcPct val="50000"/>
              </a:spcBef>
            </a:pPr>
            <a:r>
              <a:rPr lang="en-US" sz="3600" b="1" dirty="0">
                <a:solidFill>
                  <a:srgbClr val="FFFFFF"/>
                </a:solidFill>
              </a:rPr>
              <a:t>Presenter name, Associates and Collaborators</a:t>
            </a:r>
            <a:r>
              <a:rPr lang="en-US" sz="4800" b="1" dirty="0">
                <a:solidFill>
                  <a:srgbClr val="FFFFFF"/>
                </a:solidFill>
              </a:rPr>
              <a:t/>
            </a:r>
            <a:br>
              <a:rPr lang="en-US" sz="4800" b="1" dirty="0">
                <a:solidFill>
                  <a:srgbClr val="FFFFFF"/>
                </a:solidFill>
              </a:rPr>
            </a:br>
            <a:r>
              <a:rPr lang="en-US" sz="2400" b="1" dirty="0">
                <a:solidFill>
                  <a:srgbClr val="FFFFFF"/>
                </a:solidFill>
              </a:rPr>
              <a:t>Department of XXXXXXXXXXXXXXXX, College of XXXXXXXXXXXXXXXXXX, The University of Tennessee Health Science C</a:t>
            </a:r>
            <a:r>
              <a:rPr lang="en-US" sz="2800" b="1" dirty="0">
                <a:solidFill>
                  <a:srgbClr val="FFFFFF"/>
                </a:solidFill>
              </a:rPr>
              <a:t>enter</a:t>
            </a:r>
          </a:p>
        </p:txBody>
      </p:sp>
      <p:sp>
        <p:nvSpPr>
          <p:cNvPr id="31" name="TextBox 93"/>
          <p:cNvSpPr txBox="1">
            <a:spLocks noChangeArrowheads="1"/>
          </p:cNvSpPr>
          <p:nvPr/>
        </p:nvSpPr>
        <p:spPr bwMode="auto">
          <a:xfrm>
            <a:off x="588995" y="470949"/>
            <a:ext cx="26283920"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6600" dirty="0">
                <a:solidFill>
                  <a:schemeClr val="bg1"/>
                </a:solidFill>
                <a:latin typeface="Minion Pro SmBd"/>
                <a:cs typeface="Minion Pro SmBd"/>
              </a:rPr>
              <a:t>Template for a 60”x 36” poster – Title goes here</a:t>
            </a:r>
          </a:p>
        </p:txBody>
      </p:sp>
      <p:sp>
        <p:nvSpPr>
          <p:cNvPr id="32" name="Rectangle 33"/>
          <p:cNvSpPr>
            <a:spLocks noChangeArrowheads="1"/>
          </p:cNvSpPr>
          <p:nvPr/>
        </p:nvSpPr>
        <p:spPr bwMode="auto">
          <a:xfrm>
            <a:off x="647097" y="10442322"/>
            <a:ext cx="6085182" cy="540539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r>
              <a:rPr lang="en-US" sz="2800" b="1" dirty="0">
                <a:solidFill>
                  <a:srgbClr val="005640"/>
                </a:solidFill>
              </a:rPr>
              <a:t>How to use this template</a:t>
            </a:r>
            <a:endParaRPr lang="en-US" sz="2800" dirty="0">
              <a:solidFill>
                <a:srgbClr val="005640"/>
              </a:solidFill>
            </a:endParaRPr>
          </a:p>
          <a:p>
            <a:pPr algn="l"/>
            <a:endParaRPr lang="en-US" sz="1800" dirty="0"/>
          </a:p>
          <a:p>
            <a:pPr algn="l"/>
            <a:r>
              <a:rPr lang="en-US" sz="180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800" dirty="0"/>
          </a:p>
          <a:p>
            <a:pPr algn="l"/>
            <a:r>
              <a:rPr lang="en-US" sz="1800" dirty="0"/>
              <a:t>The text boxes and photo boxes may be resized, eliminated, or added as necessary. The references to the department, college and university, including the UTHSC logo, must remain.</a:t>
            </a:r>
          </a:p>
          <a:p>
            <a:r>
              <a:rPr lang="en-US" sz="2800" dirty="0"/>
              <a:t> </a:t>
            </a:r>
          </a:p>
        </p:txBody>
      </p:sp>
      <p:sp>
        <p:nvSpPr>
          <p:cNvPr id="33" name="Rectangle 32"/>
          <p:cNvSpPr>
            <a:spLocks noChangeArrowheads="1"/>
          </p:cNvSpPr>
          <p:nvPr/>
        </p:nvSpPr>
        <p:spPr bwMode="auto">
          <a:xfrm>
            <a:off x="7331696" y="3044080"/>
            <a:ext cx="6079517" cy="12807552"/>
          </a:xfrm>
          <a:prstGeom prst="rect">
            <a:avLst/>
          </a:prstGeom>
          <a:solidFill>
            <a:schemeClr val="bg1"/>
          </a:solidFill>
          <a:ln w="9525">
            <a:noFill/>
            <a:miter lim="800000"/>
            <a:headEnd/>
            <a:tailEnd/>
          </a:ln>
        </p:spPr>
        <p:txBody>
          <a:bodyPr lIns="360000" tIns="360000" rIns="360000" bIns="360000"/>
          <a:lstStyle/>
          <a:p>
            <a:pPr marL="381000" indent="-381000" algn="l">
              <a:spcBef>
                <a:spcPct val="50000"/>
              </a:spcBef>
            </a:pPr>
            <a:r>
              <a:rPr lang="en-GB" sz="2800" b="1" dirty="0">
                <a:solidFill>
                  <a:srgbClr val="005640"/>
                </a:solidFill>
              </a:rPr>
              <a:t>Method</a:t>
            </a:r>
          </a:p>
          <a:p>
            <a:pPr marL="381000" indent="-381000" algn="l"/>
            <a:endParaRPr lang="en-US" sz="2800" b="1" dirty="0"/>
          </a:p>
          <a:p>
            <a:pPr marL="381000" indent="-381000" algn="l"/>
            <a:r>
              <a:rPr lang="en-US" sz="1800" b="1" dirty="0"/>
              <a:t>Text</a:t>
            </a:r>
            <a:endParaRPr lang="en-US" sz="1800" dirty="0"/>
          </a:p>
          <a:p>
            <a:pPr marL="381000" indent="-381000" algn="l"/>
            <a:r>
              <a:rPr lang="en-US" sz="1800" dirty="0"/>
              <a:t>Be sure to spell check all text and have trusted colleagues proofread the poster.</a:t>
            </a:r>
          </a:p>
          <a:p>
            <a:pPr marL="381000" indent="-381000" algn="l"/>
            <a:endParaRPr lang="en-US" sz="1800" dirty="0"/>
          </a:p>
          <a:p>
            <a:pPr marL="381000" indent="-381000" algn="l"/>
            <a:r>
              <a:rPr lang="en-US" sz="1800" dirty="0"/>
              <a:t> Tips:</a:t>
            </a:r>
          </a:p>
          <a:p>
            <a:pPr marL="381000" indent="-381000" algn="l"/>
            <a:r>
              <a:rPr lang="en-US" sz="1800" dirty="0"/>
              <a:t>• Use the active tense</a:t>
            </a:r>
          </a:p>
          <a:p>
            <a:pPr marL="381000" indent="-381000" algn="l"/>
            <a:r>
              <a:rPr lang="en-US" sz="1800" dirty="0"/>
              <a:t>• Simplify text by using bullet points</a:t>
            </a:r>
          </a:p>
          <a:p>
            <a:pPr marL="381000" indent="-381000" algn="l"/>
            <a:r>
              <a:rPr lang="en-US" sz="1800" dirty="0"/>
              <a:t>• Use colored graphs and charts</a:t>
            </a:r>
          </a:p>
          <a:p>
            <a:pPr marL="381000" indent="-381000" algn="l"/>
            <a:r>
              <a:rPr lang="en-US" sz="1800" dirty="0"/>
              <a:t>• Use bold to provide emphasis; avoid capitals </a:t>
            </a:r>
            <a:br>
              <a:rPr lang="en-US" sz="1800" dirty="0"/>
            </a:br>
            <a:r>
              <a:rPr lang="en-US" sz="1800" dirty="0"/>
              <a:t>  and underlining</a:t>
            </a:r>
          </a:p>
          <a:p>
            <a:pPr marL="381000" indent="-381000" algn="l"/>
            <a:r>
              <a:rPr lang="en-US" sz="1800" dirty="0"/>
              <a:t>• Avoid long numerical tables</a:t>
            </a:r>
          </a:p>
          <a:p>
            <a:pPr marL="381000" indent="-381000" algn="l"/>
            <a:r>
              <a:rPr lang="en-US" sz="1800" dirty="0"/>
              <a:t> </a:t>
            </a:r>
          </a:p>
          <a:p>
            <a:pPr marL="381000" indent="-381000" algn="l"/>
            <a:r>
              <a:rPr lang="en-US" sz="1800" dirty="0"/>
              <a:t>Authors may need re-write their paper so that it is suitable for the brevity of the poster format. </a:t>
            </a:r>
          </a:p>
          <a:p>
            <a:pPr marL="381000" indent="-381000" algn="l"/>
            <a:endParaRPr lang="en-US" sz="1800" dirty="0"/>
          </a:p>
          <a:p>
            <a:pPr marL="381000" indent="-381000" algn="l"/>
            <a:r>
              <a:rPr lang="en-US" sz="1800" dirty="0"/>
              <a:t>Respect your audience–as a general rule, less is more. Use a generous amount of white space to separate elements and avoid data overkill. Refer to Web sites or other sources to provide a more in-depth understanding of the research.</a:t>
            </a:r>
          </a:p>
        </p:txBody>
      </p:sp>
      <p:sp>
        <p:nvSpPr>
          <p:cNvPr id="34" name="Rectangle 21"/>
          <p:cNvSpPr>
            <a:spLocks noChangeArrowheads="1"/>
          </p:cNvSpPr>
          <p:nvPr/>
        </p:nvSpPr>
        <p:spPr bwMode="auto">
          <a:xfrm>
            <a:off x="7722655" y="11890693"/>
            <a:ext cx="5399088" cy="3504681"/>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35" name="Text Box 22"/>
          <p:cNvSpPr txBox="1">
            <a:spLocks noChangeArrowheads="1"/>
          </p:cNvSpPr>
          <p:nvPr/>
        </p:nvSpPr>
        <p:spPr bwMode="auto">
          <a:xfrm>
            <a:off x="7739866" y="10982073"/>
            <a:ext cx="5402094" cy="794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Minion, 16 to 24 size, italic style. </a:t>
            </a:r>
          </a:p>
        </p:txBody>
      </p:sp>
      <p:sp>
        <p:nvSpPr>
          <p:cNvPr id="36" name="Rectangle 31"/>
          <p:cNvSpPr>
            <a:spLocks noChangeArrowheads="1"/>
          </p:cNvSpPr>
          <p:nvPr/>
        </p:nvSpPr>
        <p:spPr bwMode="auto">
          <a:xfrm>
            <a:off x="14049485" y="3044080"/>
            <a:ext cx="6076683" cy="12791873"/>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Results</a:t>
            </a:r>
          </a:p>
          <a:p>
            <a:pPr algn="l"/>
            <a:endParaRPr lang="en-US" sz="2800" dirty="0"/>
          </a:p>
          <a:p>
            <a:pPr algn="l"/>
            <a:r>
              <a:rPr lang="en-US" sz="1800" b="1" dirty="0"/>
              <a:t>Images</a:t>
            </a:r>
            <a:endParaRPr lang="en-US" sz="1800" dirty="0"/>
          </a:p>
          <a:p>
            <a:pPr algn="l"/>
            <a:r>
              <a:rPr lang="en-US" sz="1800" dirty="0"/>
              <a:t>TIFFs are the preferred file format for images appearing in printed posters. Avoid the use of low-resolution </a:t>
            </a:r>
            <a:r>
              <a:rPr lang="en-US" sz="1800" dirty="0" err="1"/>
              <a:t>jpgs</a:t>
            </a:r>
            <a:r>
              <a:rPr lang="en-US" sz="1800" dirty="0"/>
              <a:t>, especially those downloaded from the Internet, as they will reproduce poorly.</a:t>
            </a:r>
          </a:p>
          <a:p>
            <a:pPr algn="l"/>
            <a:r>
              <a:rPr lang="en-US" sz="1800" dirty="0"/>
              <a:t> </a:t>
            </a:r>
          </a:p>
          <a:p>
            <a:pPr algn="l"/>
            <a:r>
              <a:rPr lang="en-US" sz="1800" dirty="0"/>
              <a:t>In order to insert an image, use the menu toolbar at the top of your screen. </a:t>
            </a:r>
          </a:p>
          <a:p>
            <a:pPr algn="l"/>
            <a:endParaRPr lang="en-US" sz="1800" dirty="0"/>
          </a:p>
          <a:p>
            <a:pPr algn="l"/>
            <a:r>
              <a:rPr lang="en-US" sz="1800" dirty="0"/>
              <a:t>Select:</a:t>
            </a:r>
          </a:p>
          <a:p>
            <a:pPr algn="l"/>
            <a:r>
              <a:rPr lang="en-US" sz="1800" dirty="0"/>
              <a:t>1  Insert</a:t>
            </a:r>
          </a:p>
          <a:p>
            <a:pPr algn="l"/>
            <a:r>
              <a:rPr lang="en-US" sz="1800" dirty="0"/>
              <a:t>2  Picture</a:t>
            </a:r>
          </a:p>
          <a:p>
            <a:pPr algn="l"/>
            <a:r>
              <a:rPr lang="en-US" sz="1800" dirty="0"/>
              <a:t>3  From file </a:t>
            </a:r>
          </a:p>
          <a:p>
            <a:pPr algn="l"/>
            <a:r>
              <a:rPr lang="en-US" sz="1800" dirty="0"/>
              <a:t>4  Find and select the correct file on your computer</a:t>
            </a:r>
          </a:p>
          <a:p>
            <a:pPr algn="l"/>
            <a:r>
              <a:rPr lang="en-US" sz="1800" dirty="0"/>
              <a:t>5  Press OK</a:t>
            </a:r>
          </a:p>
          <a:p>
            <a:pPr algn="l"/>
            <a:r>
              <a:rPr lang="en-US" sz="1800" dirty="0"/>
              <a:t> </a:t>
            </a:r>
          </a:p>
          <a:p>
            <a:pPr>
              <a:spcBef>
                <a:spcPct val="50000"/>
              </a:spcBef>
            </a:pPr>
            <a:endParaRPr lang="en-US" sz="4000" b="1" dirty="0">
              <a:solidFill>
                <a:srgbClr val="CC3300"/>
              </a:solidFill>
            </a:endParaRPr>
          </a:p>
        </p:txBody>
      </p:sp>
      <p:sp>
        <p:nvSpPr>
          <p:cNvPr id="37" name="Rectangle 36"/>
          <p:cNvSpPr>
            <a:spLocks noChangeArrowheads="1"/>
          </p:cNvSpPr>
          <p:nvPr/>
        </p:nvSpPr>
        <p:spPr bwMode="auto">
          <a:xfrm>
            <a:off x="14480216" y="10163734"/>
            <a:ext cx="2858336" cy="5333774"/>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38" name="Rectangle 35"/>
          <p:cNvSpPr>
            <a:spLocks noChangeArrowheads="1"/>
          </p:cNvSpPr>
          <p:nvPr/>
        </p:nvSpPr>
        <p:spPr bwMode="auto">
          <a:xfrm>
            <a:off x="20795798" y="7008585"/>
            <a:ext cx="6080281" cy="8843047"/>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Acknowledgments</a:t>
            </a:r>
          </a:p>
          <a:p>
            <a:pPr algn="l"/>
            <a:endParaRPr lang="en-US" sz="1800" dirty="0"/>
          </a:p>
          <a:p>
            <a:pPr algn="l"/>
            <a:r>
              <a:rPr lang="en-US" sz="1800" dirty="0"/>
              <a:t>Check to make sure you have acknowledged partner and funding agencies, either with text or by showing their logos.</a:t>
            </a:r>
          </a:p>
          <a:p>
            <a:pPr algn="l">
              <a:spcBef>
                <a:spcPct val="50000"/>
              </a:spcBef>
            </a:pPr>
            <a:r>
              <a:rPr lang="en-US" sz="1800" b="1" dirty="0"/>
              <a:t>Printing and Laminating</a:t>
            </a:r>
            <a:endParaRPr lang="en-AU" sz="1800" dirty="0"/>
          </a:p>
          <a:p>
            <a:pPr algn="l"/>
            <a:r>
              <a:rPr lang="en-US" sz="1800" dirty="0"/>
              <a:t>UTHSC Printing and Copy Center can print and laminate posters in the dimensions of this template and provide a mailing tube for transportation. Contact the center at (901) 448-5553 for the current pricing for this service.</a:t>
            </a:r>
          </a:p>
          <a:p>
            <a:pPr algn="l"/>
            <a:r>
              <a:rPr lang="en-US" sz="1800" dirty="0"/>
              <a:t> </a:t>
            </a:r>
            <a:endParaRPr lang="en-US" sz="1800" b="1" dirty="0"/>
          </a:p>
          <a:p>
            <a:pPr algn="l"/>
            <a:r>
              <a:rPr lang="en-US" sz="1800" b="1" dirty="0"/>
              <a:t>Resolving Printing Problems</a:t>
            </a:r>
          </a:p>
          <a:p>
            <a:pPr algn="l"/>
            <a:r>
              <a:rPr lang="en-US" sz="180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800" dirty="0"/>
          </a:p>
        </p:txBody>
      </p:sp>
      <p:sp>
        <p:nvSpPr>
          <p:cNvPr id="39" name="Rectangle 34"/>
          <p:cNvSpPr>
            <a:spLocks noChangeArrowheads="1"/>
          </p:cNvSpPr>
          <p:nvPr/>
        </p:nvSpPr>
        <p:spPr bwMode="auto">
          <a:xfrm>
            <a:off x="20764440" y="3044079"/>
            <a:ext cx="6083758" cy="347845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Conclusions</a:t>
            </a:r>
          </a:p>
          <a:p>
            <a:pPr algn="l"/>
            <a:endParaRPr lang="en-US" sz="2800" dirty="0"/>
          </a:p>
          <a:p>
            <a:pPr algn="l"/>
            <a:r>
              <a:rPr lang="en-US" sz="1800" dirty="0"/>
              <a:t>The UTHSC Communications and Marketing Department  created this template with scientific research in mind. We encourage any comments or suggestions so that we can continue to update and improve this template. Please email your comments to </a:t>
            </a:r>
            <a:r>
              <a:rPr lang="en-US" sz="1800" dirty="0" err="1"/>
              <a:t>communications@uthsc.edu</a:t>
            </a:r>
            <a:endParaRPr lang="en-US" sz="1800" dirty="0"/>
          </a:p>
        </p:txBody>
      </p:sp>
      <p:sp>
        <p:nvSpPr>
          <p:cNvPr id="40" name="Rectangle 39"/>
          <p:cNvSpPr>
            <a:spLocks noChangeArrowheads="1"/>
          </p:cNvSpPr>
          <p:nvPr/>
        </p:nvSpPr>
        <p:spPr bwMode="auto">
          <a:xfrm>
            <a:off x="17522374" y="10168889"/>
            <a:ext cx="2282596" cy="2273291"/>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43" name="Text Box 22"/>
          <p:cNvSpPr txBox="1">
            <a:spLocks noChangeArrowheads="1"/>
          </p:cNvSpPr>
          <p:nvPr/>
        </p:nvSpPr>
        <p:spPr bwMode="auto">
          <a:xfrm>
            <a:off x="17573878" y="12662137"/>
            <a:ext cx="2231092" cy="122529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Minion, 16 to 24 size, italic style. </a:t>
            </a:r>
          </a:p>
        </p:txBody>
      </p:sp>
      <p:pic>
        <p:nvPicPr>
          <p:cNvPr id="3" name="Picture 2" descr="A black and green sign with text&#10;&#10;AI-generated content may be incorrect.">
            <a:extLst>
              <a:ext uri="{FF2B5EF4-FFF2-40B4-BE49-F238E27FC236}">
                <a16:creationId xmlns:a16="http://schemas.microsoft.com/office/drawing/2014/main" id="{0E9EC113-B582-C003-76FB-4F0BD6004B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52353" y="322094"/>
            <a:ext cx="5823207" cy="2030109"/>
          </a:xfrm>
          <a:prstGeom prst="rect">
            <a:avLst/>
          </a:prstGeom>
        </p:spPr>
      </p:pic>
    </p:spTree>
    <p:extLst>
      <p:ext uri="{BB962C8B-B14F-4D97-AF65-F5344CB8AC3E}">
        <p14:creationId xmlns:p14="http://schemas.microsoft.com/office/powerpoint/2010/main" val="419800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rgbClr val="005640">
            <a:alpha val="10000"/>
          </a:srgbClr>
        </a:solidFill>
        <a:effectLst/>
      </p:bgPr>
    </p:bg>
    <p:spTree>
      <p:nvGrpSpPr>
        <p:cNvPr id="1" name=""/>
        <p:cNvGrpSpPr/>
        <p:nvPr/>
      </p:nvGrpSpPr>
      <p:grpSpPr>
        <a:xfrm>
          <a:off x="0" y="0"/>
          <a:ext cx="0" cy="0"/>
          <a:chOff x="0" y="0"/>
          <a:chExt cx="0" cy="0"/>
        </a:xfrm>
      </p:grpSpPr>
      <p:sp>
        <p:nvSpPr>
          <p:cNvPr id="5" name="Rectangle 4"/>
          <p:cNvSpPr/>
          <p:nvPr/>
        </p:nvSpPr>
        <p:spPr bwMode="auto">
          <a:xfrm>
            <a:off x="611472" y="0"/>
            <a:ext cx="26261971" cy="2649777"/>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a:ln>
                <a:noFill/>
              </a:ln>
              <a:solidFill>
                <a:schemeClr val="tx1"/>
              </a:solidFill>
              <a:effectLst/>
              <a:latin typeface="Arial" charset="0"/>
            </a:endParaRPr>
          </a:p>
        </p:txBody>
      </p:sp>
      <p:sp>
        <p:nvSpPr>
          <p:cNvPr id="2057" name="Text Box 9"/>
          <p:cNvSpPr txBox="1">
            <a:spLocks noChangeArrowheads="1"/>
          </p:cNvSpPr>
          <p:nvPr/>
        </p:nvSpPr>
        <p:spPr bwMode="auto">
          <a:xfrm>
            <a:off x="-6240008" y="3174162"/>
            <a:ext cx="6111875" cy="10900341"/>
          </a:xfrm>
          <a:prstGeom prst="rect">
            <a:avLst/>
          </a:prstGeom>
          <a:noFill/>
          <a:ln w="9525">
            <a:noFill/>
            <a:miter lim="800000"/>
            <a:headEnd/>
            <a:tailEnd/>
          </a:ln>
          <a:effectLst/>
        </p:spPr>
        <p:txBody>
          <a:bodyPr lIns="52247" tIns="26123" rIns="52247" bIns="26123">
            <a:spAutoFit/>
          </a:bodyPr>
          <a:lstStyle/>
          <a:p>
            <a:pPr algn="l" defTabSz="2508250" eaLnBrk="0" hangingPunct="0">
              <a:lnSpc>
                <a:spcPct val="95000"/>
              </a:lnSpc>
            </a:pPr>
            <a:r>
              <a:rPr lang="en-US" sz="1400" dirty="0">
                <a:latin typeface="Times New Roman" pitchFamily="18" charset="0"/>
              </a:rPr>
              <a:t>We hope you find this template useful! This one is set up to yield a 60x36” (5x3’) horizontal poster when we print it at 200%.</a:t>
            </a:r>
          </a:p>
          <a:p>
            <a:pPr algn="l" defTabSz="2508250"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The boxes around the text will automatically fit the text you type, and if you click on the text box, you can use the little handles that appear to stretch or squeeze the text boxes to whatever size you want. If you need just a little more room for your type, change the line spacing to a multiple of .90 or even .85 in home &gt;paragraph &gt;line spacing. The type in this poster’s text boxes should be at least 12 point, and will become 24 point when we print at 200%. </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How to bring things in from Excel® and Word®</a:t>
            </a:r>
            <a:endParaRPr lang="en-US" sz="1400" dirty="0">
              <a:latin typeface="Times New Roman" pitchFamily="18" charset="0"/>
            </a:endParaRP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Excel</a:t>
            </a:r>
            <a:r>
              <a:rPr lang="en-US" sz="1400" dirty="0">
                <a:latin typeface="Times New Roman" pitchFamily="18" charset="0"/>
              </a:rPr>
              <a:t>- select the chart, then copy (</a:t>
            </a:r>
            <a:r>
              <a:rPr lang="en-US" sz="1400" dirty="0" err="1">
                <a:latin typeface="Times New Roman" pitchFamily="18" charset="0"/>
              </a:rPr>
              <a:t>ctl+C</a:t>
            </a:r>
            <a:r>
              <a:rPr lang="en-US" sz="1400" dirty="0">
                <a:latin typeface="Times New Roman" pitchFamily="18" charset="0"/>
              </a:rPr>
              <a:t>), and paste (</a:t>
            </a:r>
            <a:r>
              <a:rPr lang="en-US" sz="1400" dirty="0" err="1">
                <a:latin typeface="Times New Roman" pitchFamily="18" charset="0"/>
              </a:rPr>
              <a:t>ctl+V</a:t>
            </a:r>
            <a:r>
              <a:rPr lang="en-US" sz="1400" dirty="0">
                <a:latin typeface="Times New Roman" pitchFamily="18" charset="0"/>
              </a:rPr>
              <a:t>) into PowerPoint®. The chart can then be stretched to fit or edited as required. </a:t>
            </a:r>
            <a:r>
              <a:rPr lang="en-US" sz="1400" b="1" i="1" u="sng" dirty="0">
                <a:latin typeface="Times New Roman" pitchFamily="18" charset="0"/>
              </a:rPr>
              <a:t>Watch out</a:t>
            </a:r>
            <a:r>
              <a:rPr lang="en-US" sz="14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Word</a:t>
            </a:r>
            <a:r>
              <a:rPr lang="en-US" sz="14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Tables</a:t>
            </a:r>
            <a:r>
              <a:rPr lang="en-US" sz="1400" dirty="0">
                <a:latin typeface="Times New Roman" pitchFamily="18" charset="0"/>
              </a:rPr>
              <a:t> that come in funny can often be fixed by doing paste &gt;special &gt;enhanced metafile.</a:t>
            </a:r>
          </a:p>
          <a:p>
            <a:pPr algn="l" defTabSz="4389438" eaLnBrk="0" hangingPunct="0">
              <a:lnSpc>
                <a:spcPct val="95000"/>
              </a:lnSpc>
            </a:pPr>
            <a:endParaRPr lang="en-US" sz="1400" b="1" dirty="0">
              <a:latin typeface="Times New Roman" pitchFamily="18" charset="0"/>
            </a:endParaRPr>
          </a:p>
          <a:p>
            <a:pPr algn="l" defTabSz="4389438" eaLnBrk="0" hangingPunct="0">
              <a:lnSpc>
                <a:spcPct val="95000"/>
              </a:lnSpc>
            </a:pPr>
            <a:r>
              <a:rPr lang="en-US" sz="1400" b="1" dirty="0">
                <a:latin typeface="Times New Roman" pitchFamily="18" charset="0"/>
              </a:rPr>
              <a:t>Photos</a:t>
            </a:r>
            <a:endParaRPr lang="en-US" sz="1400" dirty="0">
              <a:latin typeface="Times New Roman" pitchFamily="18" charset="0"/>
            </a:endParaRP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We need images to be 72 to 100 dpi in their </a:t>
            </a:r>
            <a:r>
              <a:rPr lang="en-US" sz="1400" u="sng" dirty="0">
                <a:latin typeface="Times New Roman" pitchFamily="18" charset="0"/>
              </a:rPr>
              <a:t>final size</a:t>
            </a:r>
            <a:r>
              <a:rPr lang="en-US" sz="1400" dirty="0">
                <a:latin typeface="Times New Roman" pitchFamily="18" charset="0"/>
              </a:rPr>
              <a:t>, a rough rule of thumb that a  500 kb jpg (2 megapixel) image file can go up to 12x16” on your poster. Do insert &gt;from file to import them.</a:t>
            </a:r>
          </a:p>
          <a:p>
            <a:pPr algn="l" defTabSz="4389438" eaLnBrk="0" hangingPunct="0">
              <a:lnSpc>
                <a:spcPct val="95000"/>
              </a:lnSpc>
            </a:pPr>
            <a:endParaRPr lang="en-US" sz="1400" b="1" dirty="0">
              <a:latin typeface="Times New Roman" pitchFamily="18" charset="0"/>
            </a:endParaRPr>
          </a:p>
          <a:p>
            <a:pPr algn="l" defTabSz="4389438" eaLnBrk="0" hangingPunct="0">
              <a:lnSpc>
                <a:spcPct val="95000"/>
              </a:lnSpc>
            </a:pPr>
            <a:r>
              <a:rPr lang="en-US" sz="1400" b="1" dirty="0">
                <a:latin typeface="Times New Roman" pitchFamily="18" charset="0"/>
              </a:rPr>
              <a:t>Preview: </a:t>
            </a:r>
            <a:r>
              <a:rPr lang="en-US" sz="1400" dirty="0">
                <a:latin typeface="Times New Roman" pitchFamily="18" charset="0"/>
              </a:rPr>
              <a:t>To see your in poster in actual size, go to view-zoom-200%. It’s important to walk through your poster viewing it at full size to be sure it’s going to look OK.</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Feedback:</a:t>
            </a:r>
            <a:r>
              <a:rPr lang="en-US" sz="1400" dirty="0">
                <a:latin typeface="Times New Roman" pitchFamily="18" charset="0"/>
              </a:rPr>
              <a:t> If you have comments about how this template worked for you, email to sales@megaprint.com. We listen! Call us at 800-590-7850 if we can help in any way.</a:t>
            </a:r>
            <a:endParaRPr lang="en-US" sz="1400" b="1" dirty="0">
              <a:latin typeface="Times New Roman" pitchFamily="18" charset="0"/>
            </a:endParaRPr>
          </a:p>
        </p:txBody>
      </p:sp>
      <p:sp>
        <p:nvSpPr>
          <p:cNvPr id="29" name="Rectangle 29"/>
          <p:cNvSpPr>
            <a:spLocks noChangeArrowheads="1"/>
          </p:cNvSpPr>
          <p:nvPr/>
        </p:nvSpPr>
        <p:spPr bwMode="auto">
          <a:xfrm>
            <a:off x="615739" y="3044080"/>
            <a:ext cx="6077685" cy="721647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Introduction</a:t>
            </a:r>
          </a:p>
          <a:p>
            <a:pPr algn="l"/>
            <a:r>
              <a:rPr lang="en-US" sz="1800" b="1" dirty="0"/>
              <a:t> </a:t>
            </a:r>
            <a:endParaRPr lang="en-US" sz="1800" dirty="0"/>
          </a:p>
          <a:p>
            <a:pPr algn="l"/>
            <a:r>
              <a:rPr lang="en-US" sz="1800" dirty="0"/>
              <a:t>This editable template is in the most common poster size (60” x 36</a:t>
            </a:r>
            <a:r>
              <a:rPr lang="ja-JP" altLang="en-US" sz="1800" dirty="0"/>
              <a:t>”</a:t>
            </a:r>
            <a:r>
              <a:rPr lang="en-US" altLang="ja-JP" sz="1800" dirty="0"/>
              <a:t> or a 5:3 ratio</a:t>
            </a:r>
            <a:r>
              <a:rPr lang="en-US" sz="1800" dirty="0"/>
              <a:t>) and orientation (horizontal); check with the conference organizers for specific conference requirements regarding exact poster dimensions. </a:t>
            </a:r>
          </a:p>
          <a:p>
            <a:pPr algn="l"/>
            <a:r>
              <a:rPr lang="en-US" sz="1800" dirty="0"/>
              <a:t> </a:t>
            </a:r>
          </a:p>
          <a:p>
            <a:pPr algn="l"/>
            <a:r>
              <a:rPr lang="en-US" sz="1800" b="1" dirty="0"/>
              <a:t>Writing Style</a:t>
            </a:r>
            <a:endParaRPr lang="en-US" sz="1800" dirty="0"/>
          </a:p>
          <a:p>
            <a:pPr algn="l"/>
            <a:r>
              <a:rPr lang="en-US" sz="1800" dirty="0"/>
              <a:t>The writing style for scientific posters should match the guidelines for your particular research discipline. Check the UTHSC Editorial Style Guide located in the resources section of the website </a:t>
            </a:r>
            <a:r>
              <a:rPr lang="en-US" sz="1800" dirty="0" err="1"/>
              <a:t>brand.uthsc.edu</a:t>
            </a:r>
            <a:r>
              <a:rPr lang="en-US" sz="1800" dirty="0"/>
              <a:t> for general guidance with academic titles, names of campus buildings, the correct way to refer to the campus, etc.</a:t>
            </a:r>
          </a:p>
          <a:p>
            <a:pPr algn="l"/>
            <a:r>
              <a:rPr lang="en-US" sz="1800" dirty="0"/>
              <a:t> </a:t>
            </a:r>
          </a:p>
          <a:p>
            <a:pPr algn="l"/>
            <a:r>
              <a:rPr lang="en-US" sz="1800" b="1" dirty="0"/>
              <a:t>Campus Guidelines</a:t>
            </a:r>
            <a:endParaRPr lang="en-US" sz="1800" dirty="0"/>
          </a:p>
          <a:p>
            <a:pPr algn="l"/>
            <a:r>
              <a:rPr lang="en-US" sz="1800" dirty="0"/>
              <a:t>Authors should be aware of and follow the guidelines of the Institutional Review Board and copyrighted information.</a:t>
            </a:r>
          </a:p>
          <a:p>
            <a:pPr algn="l"/>
            <a:endParaRPr lang="en-US" sz="2800" dirty="0"/>
          </a:p>
          <a:p>
            <a:pPr algn="l"/>
            <a:endParaRPr lang="en-US" sz="2800" dirty="0"/>
          </a:p>
          <a:p>
            <a:pPr algn="l"/>
            <a:endParaRPr lang="en-US" sz="2800" dirty="0"/>
          </a:p>
          <a:p>
            <a:pPr algn="l"/>
            <a:endParaRPr lang="en-US" sz="2800" dirty="0"/>
          </a:p>
          <a:p>
            <a:pPr algn="l"/>
            <a:endParaRPr lang="en-US" sz="2800" dirty="0"/>
          </a:p>
          <a:p>
            <a:pPr algn="l"/>
            <a:endParaRPr lang="en-US" sz="2800" dirty="0"/>
          </a:p>
        </p:txBody>
      </p:sp>
      <p:sp>
        <p:nvSpPr>
          <p:cNvPr id="30" name="Rectangle 5"/>
          <p:cNvSpPr>
            <a:spLocks noChangeArrowheads="1"/>
          </p:cNvSpPr>
          <p:nvPr/>
        </p:nvSpPr>
        <p:spPr bwMode="auto">
          <a:xfrm>
            <a:off x="1034800" y="1472865"/>
            <a:ext cx="25892650" cy="10770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243" tIns="45614" rIns="91243" bIns="45614">
            <a:spAutoFit/>
          </a:bodyPr>
          <a:lstStyle/>
          <a:p>
            <a:pPr algn="l">
              <a:spcBef>
                <a:spcPct val="50000"/>
              </a:spcBef>
            </a:pPr>
            <a:r>
              <a:rPr lang="en-US" sz="3600" b="1" dirty="0"/>
              <a:t>Presenter name, Associates and Collaborators</a:t>
            </a:r>
            <a:r>
              <a:rPr lang="en-US" sz="4800" b="1" dirty="0"/>
              <a:t/>
            </a:r>
            <a:br>
              <a:rPr lang="en-US" sz="4800" b="1" dirty="0"/>
            </a:br>
            <a:r>
              <a:rPr lang="en-US" sz="2400" b="1" dirty="0">
                <a:solidFill>
                  <a:srgbClr val="000000"/>
                </a:solidFill>
              </a:rPr>
              <a:t>Department of XXXXXXXXXXXXXXXX, College of XXXXXXXXXXXXXXXXXX, The University of Tennessee Health Science C</a:t>
            </a:r>
            <a:r>
              <a:rPr lang="en-US" sz="2800" b="1" dirty="0">
                <a:solidFill>
                  <a:srgbClr val="000000"/>
                </a:solidFill>
              </a:rPr>
              <a:t>enter</a:t>
            </a:r>
          </a:p>
        </p:txBody>
      </p:sp>
      <p:sp>
        <p:nvSpPr>
          <p:cNvPr id="31" name="TextBox 93"/>
          <p:cNvSpPr txBox="1">
            <a:spLocks noChangeArrowheads="1"/>
          </p:cNvSpPr>
          <p:nvPr/>
        </p:nvSpPr>
        <p:spPr bwMode="auto">
          <a:xfrm>
            <a:off x="1003441" y="470949"/>
            <a:ext cx="25869473"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6600" dirty="0">
                <a:latin typeface="Minion Pro SmBd"/>
                <a:cs typeface="Minion Pro SmBd"/>
              </a:rPr>
              <a:t>Template for a 60”x 36” poster – Title </a:t>
            </a:r>
            <a:r>
              <a:rPr lang="en-US" sz="6600" dirty="0">
                <a:solidFill>
                  <a:srgbClr val="000000"/>
                </a:solidFill>
                <a:latin typeface="Minion Pro SmBd"/>
                <a:cs typeface="Minion Pro SmBd"/>
              </a:rPr>
              <a:t>goes here</a:t>
            </a:r>
          </a:p>
        </p:txBody>
      </p:sp>
      <p:sp>
        <p:nvSpPr>
          <p:cNvPr id="32" name="Rectangle 33"/>
          <p:cNvSpPr>
            <a:spLocks noChangeArrowheads="1"/>
          </p:cNvSpPr>
          <p:nvPr/>
        </p:nvSpPr>
        <p:spPr bwMode="auto">
          <a:xfrm>
            <a:off x="647097" y="10787263"/>
            <a:ext cx="6085182" cy="506045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r>
              <a:rPr lang="en-US" sz="2800" b="1" dirty="0">
                <a:solidFill>
                  <a:srgbClr val="005640"/>
                </a:solidFill>
              </a:rPr>
              <a:t>How to use this template</a:t>
            </a:r>
            <a:endParaRPr lang="en-US" sz="2800" dirty="0">
              <a:solidFill>
                <a:srgbClr val="005640"/>
              </a:solidFill>
            </a:endParaRPr>
          </a:p>
          <a:p>
            <a:pPr algn="l"/>
            <a:endParaRPr lang="en-US" sz="1800" dirty="0"/>
          </a:p>
          <a:p>
            <a:pPr algn="l"/>
            <a:r>
              <a:rPr lang="en-US" sz="180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800" dirty="0"/>
          </a:p>
          <a:p>
            <a:pPr algn="l"/>
            <a:r>
              <a:rPr lang="en-US" sz="1800" dirty="0"/>
              <a:t>The text boxes and photo boxes may be resized, eliminated, or added as necessary. The references to the department, college and university, including the UTHSC logo, must remain.</a:t>
            </a:r>
          </a:p>
          <a:p>
            <a:r>
              <a:rPr lang="en-US" sz="2800" dirty="0"/>
              <a:t> </a:t>
            </a:r>
          </a:p>
        </p:txBody>
      </p:sp>
      <p:sp>
        <p:nvSpPr>
          <p:cNvPr id="33" name="Rectangle 32"/>
          <p:cNvSpPr>
            <a:spLocks noChangeArrowheads="1"/>
          </p:cNvSpPr>
          <p:nvPr/>
        </p:nvSpPr>
        <p:spPr bwMode="auto">
          <a:xfrm>
            <a:off x="7331696" y="3044080"/>
            <a:ext cx="6079517" cy="12807552"/>
          </a:xfrm>
          <a:prstGeom prst="rect">
            <a:avLst/>
          </a:prstGeom>
          <a:solidFill>
            <a:schemeClr val="bg1"/>
          </a:solidFill>
          <a:ln w="9525">
            <a:noFill/>
            <a:miter lim="800000"/>
            <a:headEnd/>
            <a:tailEnd/>
          </a:ln>
        </p:spPr>
        <p:txBody>
          <a:bodyPr lIns="360000" tIns="360000" rIns="360000" bIns="360000"/>
          <a:lstStyle/>
          <a:p>
            <a:pPr marL="381000" indent="-381000" algn="l">
              <a:spcBef>
                <a:spcPct val="50000"/>
              </a:spcBef>
            </a:pPr>
            <a:r>
              <a:rPr lang="en-GB" sz="2800" b="1" dirty="0">
                <a:solidFill>
                  <a:srgbClr val="005640"/>
                </a:solidFill>
              </a:rPr>
              <a:t>Method</a:t>
            </a:r>
          </a:p>
          <a:p>
            <a:pPr marL="381000" indent="-381000" algn="l"/>
            <a:endParaRPr lang="en-US" sz="2800" b="1" dirty="0"/>
          </a:p>
          <a:p>
            <a:pPr marL="381000" indent="-381000" algn="l"/>
            <a:r>
              <a:rPr lang="en-US" sz="1800" b="1" dirty="0"/>
              <a:t>Text</a:t>
            </a:r>
            <a:endParaRPr lang="en-US" sz="1800" dirty="0"/>
          </a:p>
          <a:p>
            <a:pPr marL="381000" indent="-381000" algn="l"/>
            <a:r>
              <a:rPr lang="en-US" sz="1800" dirty="0"/>
              <a:t>Be sure to spell check all text and have trusted colleagues proofread the poster.</a:t>
            </a:r>
          </a:p>
          <a:p>
            <a:pPr marL="381000" indent="-381000" algn="l"/>
            <a:endParaRPr lang="en-US" sz="1800" dirty="0"/>
          </a:p>
          <a:p>
            <a:pPr marL="381000" indent="-381000" algn="l"/>
            <a:r>
              <a:rPr lang="en-US" sz="1800" dirty="0"/>
              <a:t> Tips:</a:t>
            </a:r>
          </a:p>
          <a:p>
            <a:pPr marL="381000" indent="-381000" algn="l"/>
            <a:r>
              <a:rPr lang="en-US" sz="1800" dirty="0"/>
              <a:t>• Use the active tense</a:t>
            </a:r>
          </a:p>
          <a:p>
            <a:pPr marL="381000" indent="-381000" algn="l"/>
            <a:r>
              <a:rPr lang="en-US" sz="1800" dirty="0"/>
              <a:t>• Simplify text by using bullet points</a:t>
            </a:r>
          </a:p>
          <a:p>
            <a:pPr marL="381000" indent="-381000" algn="l"/>
            <a:r>
              <a:rPr lang="en-US" sz="1800" dirty="0"/>
              <a:t>• Use colored graphs and charts</a:t>
            </a:r>
          </a:p>
          <a:p>
            <a:pPr marL="381000" indent="-381000" algn="l"/>
            <a:r>
              <a:rPr lang="en-US" sz="1800" dirty="0"/>
              <a:t>• Use bold to provide emphasis; avoid capitals </a:t>
            </a:r>
            <a:br>
              <a:rPr lang="en-US" sz="1800" dirty="0"/>
            </a:br>
            <a:r>
              <a:rPr lang="en-US" sz="1800" dirty="0"/>
              <a:t>  and underlining</a:t>
            </a:r>
          </a:p>
          <a:p>
            <a:pPr marL="381000" indent="-381000" algn="l"/>
            <a:r>
              <a:rPr lang="en-US" sz="1800" dirty="0"/>
              <a:t>• Avoid long numerical tables</a:t>
            </a:r>
          </a:p>
          <a:p>
            <a:pPr marL="381000" indent="-381000" algn="l"/>
            <a:r>
              <a:rPr lang="en-US" sz="1800" dirty="0"/>
              <a:t> </a:t>
            </a:r>
          </a:p>
          <a:p>
            <a:pPr marL="381000" indent="-381000" algn="l"/>
            <a:r>
              <a:rPr lang="en-US" sz="1800" dirty="0"/>
              <a:t>Authors may need re-write their paper so that it is suitable for the brevity of the poster format. </a:t>
            </a:r>
          </a:p>
          <a:p>
            <a:pPr marL="381000" indent="-381000" algn="l"/>
            <a:endParaRPr lang="en-US" sz="1800" dirty="0"/>
          </a:p>
          <a:p>
            <a:pPr marL="381000" indent="-381000" algn="l"/>
            <a:r>
              <a:rPr lang="en-US" sz="1800" dirty="0"/>
              <a:t>Respect your audience–as a general rule, less is more. Use a generous amount of white space to separate elements and avoid data overkill. Refer to Web sites or other sources to provide a more in-depth understanding of the research.</a:t>
            </a:r>
          </a:p>
        </p:txBody>
      </p:sp>
      <p:sp>
        <p:nvSpPr>
          <p:cNvPr id="34" name="Rectangle 21"/>
          <p:cNvSpPr>
            <a:spLocks noChangeArrowheads="1"/>
          </p:cNvSpPr>
          <p:nvPr/>
        </p:nvSpPr>
        <p:spPr bwMode="auto">
          <a:xfrm>
            <a:off x="7644260" y="11969088"/>
            <a:ext cx="5399088" cy="3504681"/>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35" name="Text Box 22"/>
          <p:cNvSpPr txBox="1">
            <a:spLocks noChangeArrowheads="1"/>
          </p:cNvSpPr>
          <p:nvPr/>
        </p:nvSpPr>
        <p:spPr bwMode="auto">
          <a:xfrm>
            <a:off x="7645792" y="11154542"/>
            <a:ext cx="5402094" cy="794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Minion, 16 to 24 size, italic style. </a:t>
            </a:r>
          </a:p>
        </p:txBody>
      </p:sp>
      <p:sp>
        <p:nvSpPr>
          <p:cNvPr id="36" name="Rectangle 31"/>
          <p:cNvSpPr>
            <a:spLocks noChangeArrowheads="1"/>
          </p:cNvSpPr>
          <p:nvPr/>
        </p:nvSpPr>
        <p:spPr bwMode="auto">
          <a:xfrm>
            <a:off x="14049485" y="3044080"/>
            <a:ext cx="6076683" cy="12791873"/>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Results</a:t>
            </a:r>
          </a:p>
          <a:p>
            <a:pPr algn="l"/>
            <a:endParaRPr lang="en-US" sz="2800" dirty="0"/>
          </a:p>
          <a:p>
            <a:pPr algn="l"/>
            <a:r>
              <a:rPr lang="en-US" sz="1800" b="1" dirty="0"/>
              <a:t>Images</a:t>
            </a:r>
            <a:endParaRPr lang="en-US" sz="1800" dirty="0"/>
          </a:p>
          <a:p>
            <a:pPr algn="l"/>
            <a:r>
              <a:rPr lang="en-US" sz="1800" dirty="0"/>
              <a:t>TIFFs are the preferred file format for images appearing in printed posters. Avoid the use of low-resolution </a:t>
            </a:r>
            <a:r>
              <a:rPr lang="en-US" sz="1800" dirty="0" err="1"/>
              <a:t>jpgs</a:t>
            </a:r>
            <a:r>
              <a:rPr lang="en-US" sz="1800" dirty="0"/>
              <a:t>, especially those downloaded from the Internet, as they will reproduce poorly.</a:t>
            </a:r>
          </a:p>
          <a:p>
            <a:pPr algn="l"/>
            <a:r>
              <a:rPr lang="en-US" sz="1800" dirty="0"/>
              <a:t> </a:t>
            </a:r>
          </a:p>
          <a:p>
            <a:pPr algn="l"/>
            <a:r>
              <a:rPr lang="en-US" sz="1800" dirty="0"/>
              <a:t>In order to insert an image, use the menu toolbar at the top of your screen. </a:t>
            </a:r>
          </a:p>
          <a:p>
            <a:pPr algn="l"/>
            <a:endParaRPr lang="en-US" sz="1800" dirty="0"/>
          </a:p>
          <a:p>
            <a:pPr algn="l"/>
            <a:r>
              <a:rPr lang="en-US" sz="1800" dirty="0"/>
              <a:t>Select:</a:t>
            </a:r>
          </a:p>
          <a:p>
            <a:pPr algn="l"/>
            <a:r>
              <a:rPr lang="en-US" sz="1800" dirty="0"/>
              <a:t>1  Insert</a:t>
            </a:r>
          </a:p>
          <a:p>
            <a:pPr algn="l"/>
            <a:r>
              <a:rPr lang="en-US" sz="1800" dirty="0"/>
              <a:t>2  Picture</a:t>
            </a:r>
          </a:p>
          <a:p>
            <a:pPr algn="l"/>
            <a:r>
              <a:rPr lang="en-US" sz="1800" dirty="0"/>
              <a:t>3  From file </a:t>
            </a:r>
          </a:p>
          <a:p>
            <a:pPr algn="l"/>
            <a:r>
              <a:rPr lang="en-US" sz="1800" dirty="0"/>
              <a:t>4  Find and select the correct file on your computer</a:t>
            </a:r>
          </a:p>
          <a:p>
            <a:pPr algn="l"/>
            <a:r>
              <a:rPr lang="en-US" sz="1800" dirty="0"/>
              <a:t>5  Press OK</a:t>
            </a:r>
          </a:p>
          <a:p>
            <a:pPr algn="l"/>
            <a:r>
              <a:rPr lang="en-US" sz="1800" dirty="0"/>
              <a:t> </a:t>
            </a:r>
          </a:p>
          <a:p>
            <a:pPr>
              <a:spcBef>
                <a:spcPct val="50000"/>
              </a:spcBef>
            </a:pPr>
            <a:endParaRPr lang="en-US" sz="4000" b="1" dirty="0">
              <a:solidFill>
                <a:srgbClr val="CC3300"/>
              </a:solidFill>
            </a:endParaRPr>
          </a:p>
        </p:txBody>
      </p:sp>
      <p:sp>
        <p:nvSpPr>
          <p:cNvPr id="37" name="Rectangle 36"/>
          <p:cNvSpPr>
            <a:spLocks noChangeArrowheads="1"/>
          </p:cNvSpPr>
          <p:nvPr/>
        </p:nvSpPr>
        <p:spPr bwMode="auto">
          <a:xfrm>
            <a:off x="14480216" y="10163734"/>
            <a:ext cx="2858336" cy="5333774"/>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38" name="Rectangle 35"/>
          <p:cNvSpPr>
            <a:spLocks noChangeArrowheads="1"/>
          </p:cNvSpPr>
          <p:nvPr/>
        </p:nvSpPr>
        <p:spPr bwMode="auto">
          <a:xfrm>
            <a:off x="20795798" y="7008585"/>
            <a:ext cx="6080281" cy="8843047"/>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Acknowledgments</a:t>
            </a:r>
          </a:p>
          <a:p>
            <a:pPr algn="l"/>
            <a:endParaRPr lang="en-US" sz="1800" dirty="0"/>
          </a:p>
          <a:p>
            <a:pPr algn="l"/>
            <a:r>
              <a:rPr lang="en-US" sz="1800" dirty="0"/>
              <a:t>Check to make sure you have acknowledged partner and funding agencies, either with text or by showing their logos.</a:t>
            </a:r>
          </a:p>
          <a:p>
            <a:pPr algn="l">
              <a:spcBef>
                <a:spcPct val="50000"/>
              </a:spcBef>
            </a:pPr>
            <a:r>
              <a:rPr lang="en-US" sz="1800" b="1" dirty="0"/>
              <a:t>Printing and Laminating</a:t>
            </a:r>
            <a:endParaRPr lang="en-AU" sz="1800" dirty="0"/>
          </a:p>
          <a:p>
            <a:pPr algn="l"/>
            <a:r>
              <a:rPr lang="en-US" sz="1800" dirty="0"/>
              <a:t>UTHSC Printing and Copy Center can print and laminate posters in the dimensions of this template and provide a mailing tube for transportation. Contact the center at (901) 448-5553 for the current pricing for this service.</a:t>
            </a:r>
          </a:p>
          <a:p>
            <a:pPr algn="l"/>
            <a:r>
              <a:rPr lang="en-US" sz="1800" dirty="0"/>
              <a:t> </a:t>
            </a:r>
            <a:endParaRPr lang="en-US" sz="1800" b="1" dirty="0"/>
          </a:p>
          <a:p>
            <a:pPr algn="l"/>
            <a:r>
              <a:rPr lang="en-US" sz="1800" b="1" dirty="0"/>
              <a:t>Resolving Printing Problems</a:t>
            </a:r>
          </a:p>
          <a:p>
            <a:pPr algn="l"/>
            <a:r>
              <a:rPr lang="en-US" sz="180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800" dirty="0"/>
          </a:p>
        </p:txBody>
      </p:sp>
      <p:sp>
        <p:nvSpPr>
          <p:cNvPr id="39" name="Rectangle 34"/>
          <p:cNvSpPr>
            <a:spLocks noChangeArrowheads="1"/>
          </p:cNvSpPr>
          <p:nvPr/>
        </p:nvSpPr>
        <p:spPr bwMode="auto">
          <a:xfrm>
            <a:off x="20764440" y="3044079"/>
            <a:ext cx="6083758" cy="347845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Conclusions</a:t>
            </a:r>
          </a:p>
          <a:p>
            <a:pPr algn="l"/>
            <a:endParaRPr lang="en-US" sz="2800" dirty="0"/>
          </a:p>
          <a:p>
            <a:pPr algn="l"/>
            <a:r>
              <a:rPr lang="en-US" sz="1800" dirty="0"/>
              <a:t>The UTHSC Communications and Marketing Department  created this template with scientific research in mind. We encourage any comments or suggestions so that we can continue to update and improve this template. Please email your comments to </a:t>
            </a:r>
            <a:r>
              <a:rPr lang="en-US" sz="1800" dirty="0" err="1"/>
              <a:t>communications@uthsc.edu</a:t>
            </a:r>
            <a:endParaRPr lang="en-US" sz="1800" dirty="0"/>
          </a:p>
        </p:txBody>
      </p:sp>
      <p:sp>
        <p:nvSpPr>
          <p:cNvPr id="40" name="Rectangle 39"/>
          <p:cNvSpPr>
            <a:spLocks noChangeArrowheads="1"/>
          </p:cNvSpPr>
          <p:nvPr/>
        </p:nvSpPr>
        <p:spPr bwMode="auto">
          <a:xfrm>
            <a:off x="17522374" y="10168889"/>
            <a:ext cx="2282596" cy="2273291"/>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43" name="Text Box 22"/>
          <p:cNvSpPr txBox="1">
            <a:spLocks noChangeArrowheads="1"/>
          </p:cNvSpPr>
          <p:nvPr/>
        </p:nvSpPr>
        <p:spPr bwMode="auto">
          <a:xfrm>
            <a:off x="17526841" y="12458310"/>
            <a:ext cx="2231092" cy="122529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Minion, 16 to 24 size, italic style. </a:t>
            </a:r>
          </a:p>
        </p:txBody>
      </p:sp>
      <p:pic>
        <p:nvPicPr>
          <p:cNvPr id="2" name="Picture 1" descr="A black and green sign with text&#10;&#10;AI-generated content may be incorrect.">
            <a:extLst>
              <a:ext uri="{FF2B5EF4-FFF2-40B4-BE49-F238E27FC236}">
                <a16:creationId xmlns:a16="http://schemas.microsoft.com/office/drawing/2014/main" id="{78CCA542-50CB-FB21-ED67-4226380512B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715115" y="360951"/>
            <a:ext cx="5783345" cy="2016212"/>
          </a:xfrm>
          <a:prstGeom prst="rect">
            <a:avLst/>
          </a:prstGeom>
        </p:spPr>
      </p:pic>
    </p:spTree>
    <p:extLst>
      <p:ext uri="{BB962C8B-B14F-4D97-AF65-F5344CB8AC3E}">
        <p14:creationId xmlns:p14="http://schemas.microsoft.com/office/powerpoint/2010/main" val="4291561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rgbClr val="005640">
            <a:alpha val="10000"/>
          </a:srgbClr>
        </a:solidFill>
        <a:effectLst/>
      </p:bgPr>
    </p:bg>
    <p:spTree>
      <p:nvGrpSpPr>
        <p:cNvPr id="1" name=""/>
        <p:cNvGrpSpPr/>
        <p:nvPr/>
      </p:nvGrpSpPr>
      <p:grpSpPr>
        <a:xfrm>
          <a:off x="0" y="0"/>
          <a:ext cx="0" cy="0"/>
          <a:chOff x="0" y="0"/>
          <a:chExt cx="0" cy="0"/>
        </a:xfrm>
      </p:grpSpPr>
      <p:sp>
        <p:nvSpPr>
          <p:cNvPr id="5" name="Rectangle 4"/>
          <p:cNvSpPr/>
          <p:nvPr/>
        </p:nvSpPr>
        <p:spPr bwMode="auto">
          <a:xfrm>
            <a:off x="611472" y="0"/>
            <a:ext cx="26261971" cy="2649777"/>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a:ln>
                <a:noFill/>
              </a:ln>
              <a:solidFill>
                <a:schemeClr val="tx1"/>
              </a:solidFill>
              <a:effectLst/>
              <a:latin typeface="Arial" charset="0"/>
            </a:endParaRPr>
          </a:p>
        </p:txBody>
      </p:sp>
      <p:sp>
        <p:nvSpPr>
          <p:cNvPr id="2057" name="Text Box 9"/>
          <p:cNvSpPr txBox="1">
            <a:spLocks noChangeArrowheads="1"/>
          </p:cNvSpPr>
          <p:nvPr/>
        </p:nvSpPr>
        <p:spPr bwMode="auto">
          <a:xfrm>
            <a:off x="-6240008" y="3174162"/>
            <a:ext cx="6111875" cy="10900341"/>
          </a:xfrm>
          <a:prstGeom prst="rect">
            <a:avLst/>
          </a:prstGeom>
          <a:noFill/>
          <a:ln w="9525">
            <a:noFill/>
            <a:miter lim="800000"/>
            <a:headEnd/>
            <a:tailEnd/>
          </a:ln>
          <a:effectLst/>
        </p:spPr>
        <p:txBody>
          <a:bodyPr lIns="52247" tIns="26123" rIns="52247" bIns="26123">
            <a:spAutoFit/>
          </a:bodyPr>
          <a:lstStyle/>
          <a:p>
            <a:pPr algn="l" defTabSz="2508250" eaLnBrk="0" hangingPunct="0">
              <a:lnSpc>
                <a:spcPct val="95000"/>
              </a:lnSpc>
            </a:pPr>
            <a:r>
              <a:rPr lang="en-US" sz="1400" dirty="0">
                <a:latin typeface="Times New Roman" pitchFamily="18" charset="0"/>
              </a:rPr>
              <a:t>We hope you find this template useful! This one is set up to yield a 60x36” (5x3’) horizontal poster when we print it at 200%.</a:t>
            </a:r>
          </a:p>
          <a:p>
            <a:pPr algn="l" defTabSz="2508250"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The boxes around the text will automatically fit the text you type, and if you click on the text box, you can use the little handles that appear to stretch or squeeze the text boxes to whatever size you want. If you need just a little more room for your type, change the line spacing to a multiple of .90 or even .85 in home &gt;paragraph &gt;line spacing. The type in this poster’s text boxes should be at least 12 point, and will become 24 point when we print at 200%. </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How to bring things in from Excel® and Word®</a:t>
            </a:r>
            <a:endParaRPr lang="en-US" sz="1400" dirty="0">
              <a:latin typeface="Times New Roman" pitchFamily="18" charset="0"/>
            </a:endParaRP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Excel</a:t>
            </a:r>
            <a:r>
              <a:rPr lang="en-US" sz="1400" dirty="0">
                <a:latin typeface="Times New Roman" pitchFamily="18" charset="0"/>
              </a:rPr>
              <a:t>- select the chart, then copy (</a:t>
            </a:r>
            <a:r>
              <a:rPr lang="en-US" sz="1400" dirty="0" err="1">
                <a:latin typeface="Times New Roman" pitchFamily="18" charset="0"/>
              </a:rPr>
              <a:t>ctl+C</a:t>
            </a:r>
            <a:r>
              <a:rPr lang="en-US" sz="1400" dirty="0">
                <a:latin typeface="Times New Roman" pitchFamily="18" charset="0"/>
              </a:rPr>
              <a:t>), and paste (</a:t>
            </a:r>
            <a:r>
              <a:rPr lang="en-US" sz="1400" dirty="0" err="1">
                <a:latin typeface="Times New Roman" pitchFamily="18" charset="0"/>
              </a:rPr>
              <a:t>ctl+V</a:t>
            </a:r>
            <a:r>
              <a:rPr lang="en-US" sz="1400" dirty="0">
                <a:latin typeface="Times New Roman" pitchFamily="18" charset="0"/>
              </a:rPr>
              <a:t>) into PowerPoint®. The chart can then be stretched to fit or edited as required. </a:t>
            </a:r>
            <a:r>
              <a:rPr lang="en-US" sz="1400" b="1" i="1" u="sng" dirty="0">
                <a:latin typeface="Times New Roman" pitchFamily="18" charset="0"/>
              </a:rPr>
              <a:t>Watch out</a:t>
            </a:r>
            <a:r>
              <a:rPr lang="en-US" sz="14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Word</a:t>
            </a:r>
            <a:r>
              <a:rPr lang="en-US" sz="14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Tables</a:t>
            </a:r>
            <a:r>
              <a:rPr lang="en-US" sz="1400" dirty="0">
                <a:latin typeface="Times New Roman" pitchFamily="18" charset="0"/>
              </a:rPr>
              <a:t> that come in funny can often be fixed by doing paste &gt;special &gt;enhanced metafile.</a:t>
            </a:r>
          </a:p>
          <a:p>
            <a:pPr algn="l" defTabSz="4389438" eaLnBrk="0" hangingPunct="0">
              <a:lnSpc>
                <a:spcPct val="95000"/>
              </a:lnSpc>
            </a:pPr>
            <a:endParaRPr lang="en-US" sz="1400" b="1" dirty="0">
              <a:latin typeface="Times New Roman" pitchFamily="18" charset="0"/>
            </a:endParaRPr>
          </a:p>
          <a:p>
            <a:pPr algn="l" defTabSz="4389438" eaLnBrk="0" hangingPunct="0">
              <a:lnSpc>
                <a:spcPct val="95000"/>
              </a:lnSpc>
            </a:pPr>
            <a:r>
              <a:rPr lang="en-US" sz="1400" b="1" dirty="0">
                <a:latin typeface="Times New Roman" pitchFamily="18" charset="0"/>
              </a:rPr>
              <a:t>Photos</a:t>
            </a:r>
            <a:endParaRPr lang="en-US" sz="1400" dirty="0">
              <a:latin typeface="Times New Roman" pitchFamily="18" charset="0"/>
            </a:endParaRP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We need images to be 72 to 100 dpi in their </a:t>
            </a:r>
            <a:r>
              <a:rPr lang="en-US" sz="1400" u="sng" dirty="0">
                <a:latin typeface="Times New Roman" pitchFamily="18" charset="0"/>
              </a:rPr>
              <a:t>final size</a:t>
            </a:r>
            <a:r>
              <a:rPr lang="en-US" sz="1400" dirty="0">
                <a:latin typeface="Times New Roman" pitchFamily="18" charset="0"/>
              </a:rPr>
              <a:t>, a rough rule of thumb that a  500 kb jpg (2 megapixel) image file can go up to 12x16” on your poster. Do insert &gt;from file to import them.</a:t>
            </a:r>
          </a:p>
          <a:p>
            <a:pPr algn="l" defTabSz="4389438" eaLnBrk="0" hangingPunct="0">
              <a:lnSpc>
                <a:spcPct val="95000"/>
              </a:lnSpc>
            </a:pPr>
            <a:endParaRPr lang="en-US" sz="1400" b="1" dirty="0">
              <a:latin typeface="Times New Roman" pitchFamily="18" charset="0"/>
            </a:endParaRPr>
          </a:p>
          <a:p>
            <a:pPr algn="l" defTabSz="4389438" eaLnBrk="0" hangingPunct="0">
              <a:lnSpc>
                <a:spcPct val="95000"/>
              </a:lnSpc>
            </a:pPr>
            <a:r>
              <a:rPr lang="en-US" sz="1400" b="1" dirty="0">
                <a:latin typeface="Times New Roman" pitchFamily="18" charset="0"/>
              </a:rPr>
              <a:t>Preview: </a:t>
            </a:r>
            <a:r>
              <a:rPr lang="en-US" sz="1400" dirty="0">
                <a:latin typeface="Times New Roman" pitchFamily="18" charset="0"/>
              </a:rPr>
              <a:t>To see your in poster in actual size, go to view-zoom-200%. It’s important to walk through your poster viewing it at full size to be sure it’s going to look OK.</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Feedback:</a:t>
            </a:r>
            <a:r>
              <a:rPr lang="en-US" sz="1400" dirty="0">
                <a:latin typeface="Times New Roman" pitchFamily="18" charset="0"/>
              </a:rPr>
              <a:t> If you have comments about how this template worked for you, email to sales@megaprint.com. We listen! Call us at 800-590-7850 if we can help in any way.</a:t>
            </a:r>
            <a:endParaRPr lang="en-US" sz="1400" b="1" dirty="0">
              <a:latin typeface="Times New Roman" pitchFamily="18" charset="0"/>
            </a:endParaRPr>
          </a:p>
        </p:txBody>
      </p:sp>
      <p:sp>
        <p:nvSpPr>
          <p:cNvPr id="29" name="Rectangle 29"/>
          <p:cNvSpPr>
            <a:spLocks noChangeArrowheads="1"/>
          </p:cNvSpPr>
          <p:nvPr/>
        </p:nvSpPr>
        <p:spPr bwMode="auto">
          <a:xfrm>
            <a:off x="615739" y="3044080"/>
            <a:ext cx="6077685" cy="721647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Introduction</a:t>
            </a:r>
          </a:p>
          <a:p>
            <a:pPr algn="l"/>
            <a:r>
              <a:rPr lang="en-US" sz="1800" b="1" dirty="0"/>
              <a:t> </a:t>
            </a:r>
            <a:endParaRPr lang="en-US" sz="1800" dirty="0"/>
          </a:p>
          <a:p>
            <a:pPr algn="l"/>
            <a:r>
              <a:rPr lang="en-US" sz="1800" dirty="0"/>
              <a:t>This editable template is in the most common poster size (60” x 36</a:t>
            </a:r>
            <a:r>
              <a:rPr lang="ja-JP" altLang="en-US" sz="1800" dirty="0"/>
              <a:t>”</a:t>
            </a:r>
            <a:r>
              <a:rPr lang="en-US" altLang="ja-JP" sz="1800" dirty="0"/>
              <a:t> or a 5:3 ratio</a:t>
            </a:r>
            <a:r>
              <a:rPr lang="en-US" sz="1800" dirty="0"/>
              <a:t>) and orientation (horizontal); check with the conference organizers for specific conference requirements regarding exact poster dimensions. </a:t>
            </a:r>
          </a:p>
          <a:p>
            <a:pPr algn="l"/>
            <a:r>
              <a:rPr lang="en-US" sz="1800" dirty="0"/>
              <a:t> </a:t>
            </a:r>
          </a:p>
          <a:p>
            <a:pPr algn="l"/>
            <a:r>
              <a:rPr lang="en-US" sz="1800" b="1" dirty="0"/>
              <a:t>Writing Style</a:t>
            </a:r>
            <a:endParaRPr lang="en-US" sz="1800" dirty="0"/>
          </a:p>
          <a:p>
            <a:pPr algn="l"/>
            <a:r>
              <a:rPr lang="en-US" sz="1800" dirty="0"/>
              <a:t>The writing style for scientific posters should match the guidelines for your particular research discipline. Check the UTHSC Editorial Style Guide located in the resources section of the website </a:t>
            </a:r>
            <a:r>
              <a:rPr lang="en-US" sz="1800" dirty="0" err="1"/>
              <a:t>brand.uthsc.edu</a:t>
            </a:r>
            <a:r>
              <a:rPr lang="en-US" sz="1800" dirty="0"/>
              <a:t> for general guidance with academic titles, names of campus buildings, the correct way to refer to the campus, etc.</a:t>
            </a:r>
          </a:p>
          <a:p>
            <a:pPr algn="l"/>
            <a:r>
              <a:rPr lang="en-US" sz="1800" dirty="0"/>
              <a:t> </a:t>
            </a:r>
          </a:p>
          <a:p>
            <a:pPr algn="l"/>
            <a:r>
              <a:rPr lang="en-US" sz="1800" b="1" dirty="0"/>
              <a:t>Campus Guidelines</a:t>
            </a:r>
            <a:endParaRPr lang="en-US" sz="1800" dirty="0"/>
          </a:p>
          <a:p>
            <a:pPr algn="l"/>
            <a:r>
              <a:rPr lang="en-US" sz="1800" dirty="0"/>
              <a:t>Authors should be aware of and follow the guidelines of the Institutional Review Board and copyrighted information.</a:t>
            </a:r>
          </a:p>
          <a:p>
            <a:pPr algn="l"/>
            <a:endParaRPr lang="en-US" sz="2800" dirty="0"/>
          </a:p>
          <a:p>
            <a:pPr algn="l"/>
            <a:endParaRPr lang="en-US" sz="2800" dirty="0"/>
          </a:p>
          <a:p>
            <a:pPr algn="l"/>
            <a:endParaRPr lang="en-US" sz="2800" dirty="0"/>
          </a:p>
          <a:p>
            <a:pPr algn="l"/>
            <a:endParaRPr lang="en-US" sz="2800" dirty="0"/>
          </a:p>
          <a:p>
            <a:pPr algn="l"/>
            <a:endParaRPr lang="en-US" sz="2800" dirty="0"/>
          </a:p>
          <a:p>
            <a:pPr algn="l"/>
            <a:endParaRPr lang="en-US" sz="2800" dirty="0"/>
          </a:p>
        </p:txBody>
      </p:sp>
      <p:sp>
        <p:nvSpPr>
          <p:cNvPr id="30" name="Rectangle 5"/>
          <p:cNvSpPr>
            <a:spLocks noChangeArrowheads="1"/>
          </p:cNvSpPr>
          <p:nvPr/>
        </p:nvSpPr>
        <p:spPr bwMode="auto">
          <a:xfrm>
            <a:off x="643531" y="1472865"/>
            <a:ext cx="26283919" cy="10770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243" tIns="45614" rIns="91243" bIns="45614">
            <a:spAutoFit/>
          </a:bodyPr>
          <a:lstStyle/>
          <a:p>
            <a:pPr>
              <a:spcBef>
                <a:spcPct val="50000"/>
              </a:spcBef>
            </a:pPr>
            <a:r>
              <a:rPr lang="en-US" sz="3600" b="1" dirty="0"/>
              <a:t>Presenter name, Associates and Collaborators</a:t>
            </a:r>
            <a:r>
              <a:rPr lang="en-US" sz="4800" b="1" dirty="0"/>
              <a:t/>
            </a:r>
            <a:br>
              <a:rPr lang="en-US" sz="4800" b="1" dirty="0"/>
            </a:br>
            <a:r>
              <a:rPr lang="en-US" sz="2400" b="1" dirty="0">
                <a:solidFill>
                  <a:srgbClr val="000000"/>
                </a:solidFill>
              </a:rPr>
              <a:t>Department of XXXXXXXXXXXXXXXX, College of XXXXXXXXXXXXXXXXXX, The University of Tennessee Health Science C</a:t>
            </a:r>
            <a:r>
              <a:rPr lang="en-US" sz="2800" b="1" dirty="0">
                <a:solidFill>
                  <a:srgbClr val="000000"/>
                </a:solidFill>
              </a:rPr>
              <a:t>enter</a:t>
            </a:r>
          </a:p>
        </p:txBody>
      </p:sp>
      <p:sp>
        <p:nvSpPr>
          <p:cNvPr id="31" name="TextBox 93"/>
          <p:cNvSpPr txBox="1">
            <a:spLocks noChangeArrowheads="1"/>
          </p:cNvSpPr>
          <p:nvPr/>
        </p:nvSpPr>
        <p:spPr bwMode="auto">
          <a:xfrm>
            <a:off x="588995" y="470949"/>
            <a:ext cx="26283920"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r>
              <a:rPr lang="en-US" sz="6600" dirty="0">
                <a:latin typeface="Minion Pro SmBd"/>
                <a:cs typeface="Minion Pro SmBd"/>
              </a:rPr>
              <a:t>Template for a 60”x 36” poster – Title </a:t>
            </a:r>
            <a:r>
              <a:rPr lang="en-US" sz="6600" dirty="0">
                <a:solidFill>
                  <a:srgbClr val="000000"/>
                </a:solidFill>
                <a:latin typeface="Minion Pro SmBd"/>
                <a:cs typeface="Minion Pro SmBd"/>
              </a:rPr>
              <a:t>goes here</a:t>
            </a:r>
          </a:p>
        </p:txBody>
      </p:sp>
      <p:sp>
        <p:nvSpPr>
          <p:cNvPr id="32" name="Rectangle 33"/>
          <p:cNvSpPr>
            <a:spLocks noChangeArrowheads="1"/>
          </p:cNvSpPr>
          <p:nvPr/>
        </p:nvSpPr>
        <p:spPr bwMode="auto">
          <a:xfrm>
            <a:off x="647097" y="10787263"/>
            <a:ext cx="6085182" cy="506045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r>
              <a:rPr lang="en-US" sz="2800" b="1" dirty="0">
                <a:solidFill>
                  <a:srgbClr val="185820"/>
                </a:solidFill>
              </a:rPr>
              <a:t>How to use this template</a:t>
            </a:r>
            <a:endParaRPr lang="en-US" sz="2800" dirty="0">
              <a:solidFill>
                <a:srgbClr val="185820"/>
              </a:solidFill>
            </a:endParaRPr>
          </a:p>
          <a:p>
            <a:pPr algn="l"/>
            <a:endParaRPr lang="en-US" sz="1800" dirty="0"/>
          </a:p>
          <a:p>
            <a:pPr algn="l"/>
            <a:r>
              <a:rPr lang="en-US" sz="180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800" dirty="0"/>
          </a:p>
          <a:p>
            <a:pPr algn="l"/>
            <a:r>
              <a:rPr lang="en-US" sz="1800" dirty="0"/>
              <a:t>The text boxes and photo boxes may be resized, eliminated, or added as necessary. The references to the department, college and university, including the UTHSC logo, must remain.</a:t>
            </a:r>
          </a:p>
          <a:p>
            <a:r>
              <a:rPr lang="en-US" sz="2800" dirty="0"/>
              <a:t> </a:t>
            </a:r>
          </a:p>
        </p:txBody>
      </p:sp>
      <p:sp>
        <p:nvSpPr>
          <p:cNvPr id="33" name="Rectangle 32"/>
          <p:cNvSpPr>
            <a:spLocks noChangeArrowheads="1"/>
          </p:cNvSpPr>
          <p:nvPr/>
        </p:nvSpPr>
        <p:spPr bwMode="auto">
          <a:xfrm>
            <a:off x="7331696" y="3044080"/>
            <a:ext cx="6079517" cy="12807552"/>
          </a:xfrm>
          <a:prstGeom prst="rect">
            <a:avLst/>
          </a:prstGeom>
          <a:solidFill>
            <a:schemeClr val="bg1"/>
          </a:solidFill>
          <a:ln w="9525">
            <a:noFill/>
            <a:miter lim="800000"/>
            <a:headEnd/>
            <a:tailEnd/>
          </a:ln>
        </p:spPr>
        <p:txBody>
          <a:bodyPr lIns="360000" tIns="360000" rIns="360000" bIns="360000"/>
          <a:lstStyle/>
          <a:p>
            <a:pPr marL="381000" indent="-381000" algn="l">
              <a:spcBef>
                <a:spcPct val="50000"/>
              </a:spcBef>
            </a:pPr>
            <a:r>
              <a:rPr lang="en-GB" sz="2800" b="1" dirty="0">
                <a:solidFill>
                  <a:srgbClr val="005640"/>
                </a:solidFill>
              </a:rPr>
              <a:t>Method</a:t>
            </a:r>
          </a:p>
          <a:p>
            <a:pPr marL="381000" indent="-381000" algn="l"/>
            <a:endParaRPr lang="en-US" sz="2800" b="1" dirty="0"/>
          </a:p>
          <a:p>
            <a:pPr marL="381000" indent="-381000" algn="l"/>
            <a:r>
              <a:rPr lang="en-US" sz="1800" b="1" dirty="0"/>
              <a:t>Text</a:t>
            </a:r>
            <a:endParaRPr lang="en-US" sz="1800" dirty="0"/>
          </a:p>
          <a:p>
            <a:pPr marL="381000" indent="-381000" algn="l"/>
            <a:r>
              <a:rPr lang="en-US" sz="1800" dirty="0"/>
              <a:t>Be sure to spell check all text and have trusted colleagues proofread the poster.</a:t>
            </a:r>
          </a:p>
          <a:p>
            <a:pPr marL="381000" indent="-381000" algn="l"/>
            <a:endParaRPr lang="en-US" sz="1800" dirty="0"/>
          </a:p>
          <a:p>
            <a:pPr marL="381000" indent="-381000" algn="l"/>
            <a:r>
              <a:rPr lang="en-US" sz="1800" dirty="0"/>
              <a:t> Tips:</a:t>
            </a:r>
          </a:p>
          <a:p>
            <a:pPr marL="381000" indent="-381000" algn="l"/>
            <a:r>
              <a:rPr lang="en-US" sz="1800" dirty="0"/>
              <a:t>• Use the active tense</a:t>
            </a:r>
          </a:p>
          <a:p>
            <a:pPr marL="381000" indent="-381000" algn="l"/>
            <a:r>
              <a:rPr lang="en-US" sz="1800" dirty="0"/>
              <a:t>• Simplify text by using bullet points</a:t>
            </a:r>
          </a:p>
          <a:p>
            <a:pPr marL="381000" indent="-381000" algn="l"/>
            <a:r>
              <a:rPr lang="en-US" sz="1800" dirty="0"/>
              <a:t>• Use colored graphs and charts</a:t>
            </a:r>
          </a:p>
          <a:p>
            <a:pPr marL="381000" indent="-381000" algn="l"/>
            <a:r>
              <a:rPr lang="en-US" sz="1800" dirty="0"/>
              <a:t>• Use bold to provide emphasis; avoid capitals </a:t>
            </a:r>
            <a:br>
              <a:rPr lang="en-US" sz="1800" dirty="0"/>
            </a:br>
            <a:r>
              <a:rPr lang="en-US" sz="1800" dirty="0"/>
              <a:t>  and underlining</a:t>
            </a:r>
          </a:p>
          <a:p>
            <a:pPr marL="381000" indent="-381000" algn="l"/>
            <a:r>
              <a:rPr lang="en-US" sz="1800" dirty="0"/>
              <a:t>• Avoid long numerical tables</a:t>
            </a:r>
          </a:p>
          <a:p>
            <a:pPr marL="381000" indent="-381000" algn="l"/>
            <a:r>
              <a:rPr lang="en-US" sz="1800" dirty="0"/>
              <a:t> </a:t>
            </a:r>
          </a:p>
          <a:p>
            <a:pPr marL="381000" indent="-381000" algn="l"/>
            <a:r>
              <a:rPr lang="en-US" sz="1800" dirty="0"/>
              <a:t>Authors may need re-write their paper so that it is suitable for the brevity of the poster format. </a:t>
            </a:r>
          </a:p>
          <a:p>
            <a:pPr marL="381000" indent="-381000" algn="l"/>
            <a:endParaRPr lang="en-US" sz="1800" dirty="0"/>
          </a:p>
          <a:p>
            <a:pPr marL="381000" indent="-381000" algn="l"/>
            <a:r>
              <a:rPr lang="en-US" sz="1800" dirty="0"/>
              <a:t>Respect your audience–as a general rule, less is more. Use a generous amount of white space to separate elements and avoid data overkill. Refer to Web sites or other sources to provide a more in-depth understanding of the research.</a:t>
            </a:r>
          </a:p>
        </p:txBody>
      </p:sp>
      <p:sp>
        <p:nvSpPr>
          <p:cNvPr id="34" name="Rectangle 21"/>
          <p:cNvSpPr>
            <a:spLocks noChangeArrowheads="1"/>
          </p:cNvSpPr>
          <p:nvPr/>
        </p:nvSpPr>
        <p:spPr bwMode="auto">
          <a:xfrm>
            <a:off x="7644260" y="11969088"/>
            <a:ext cx="5399088" cy="3504681"/>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35" name="Text Box 22"/>
          <p:cNvSpPr txBox="1">
            <a:spLocks noChangeArrowheads="1"/>
          </p:cNvSpPr>
          <p:nvPr/>
        </p:nvSpPr>
        <p:spPr bwMode="auto">
          <a:xfrm>
            <a:off x="7645792" y="11154542"/>
            <a:ext cx="5402094" cy="794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Minion, 16 to 24 size, italic style. </a:t>
            </a:r>
          </a:p>
        </p:txBody>
      </p:sp>
      <p:sp>
        <p:nvSpPr>
          <p:cNvPr id="36" name="Rectangle 31"/>
          <p:cNvSpPr>
            <a:spLocks noChangeArrowheads="1"/>
          </p:cNvSpPr>
          <p:nvPr/>
        </p:nvSpPr>
        <p:spPr bwMode="auto">
          <a:xfrm>
            <a:off x="14049485" y="3044080"/>
            <a:ext cx="6076683" cy="12791873"/>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Results</a:t>
            </a:r>
          </a:p>
          <a:p>
            <a:pPr algn="l"/>
            <a:endParaRPr lang="en-US" sz="2800" dirty="0"/>
          </a:p>
          <a:p>
            <a:pPr algn="l"/>
            <a:r>
              <a:rPr lang="en-US" sz="1800" b="1" dirty="0"/>
              <a:t>Images</a:t>
            </a:r>
            <a:endParaRPr lang="en-US" sz="1800" dirty="0"/>
          </a:p>
          <a:p>
            <a:pPr algn="l"/>
            <a:r>
              <a:rPr lang="en-US" sz="1800" dirty="0"/>
              <a:t>TIFFs are the preferred file format for images appearing in printed posters. Avoid the use of low-resolution </a:t>
            </a:r>
            <a:r>
              <a:rPr lang="en-US" sz="1800" dirty="0" err="1"/>
              <a:t>jpgs</a:t>
            </a:r>
            <a:r>
              <a:rPr lang="en-US" sz="1800" dirty="0"/>
              <a:t>, especially those downloaded from the Internet, as they will reproduce poorly.</a:t>
            </a:r>
          </a:p>
          <a:p>
            <a:pPr algn="l"/>
            <a:r>
              <a:rPr lang="en-US" sz="1800" dirty="0"/>
              <a:t> </a:t>
            </a:r>
          </a:p>
          <a:p>
            <a:pPr algn="l"/>
            <a:r>
              <a:rPr lang="en-US" sz="1800" dirty="0"/>
              <a:t>In order to insert an image, use the menu toolbar at the top of your screen. </a:t>
            </a:r>
          </a:p>
          <a:p>
            <a:pPr algn="l"/>
            <a:endParaRPr lang="en-US" sz="1800" dirty="0"/>
          </a:p>
          <a:p>
            <a:pPr algn="l"/>
            <a:r>
              <a:rPr lang="en-US" sz="1800" dirty="0"/>
              <a:t>Select:</a:t>
            </a:r>
          </a:p>
          <a:p>
            <a:pPr algn="l"/>
            <a:r>
              <a:rPr lang="en-US" sz="1800" dirty="0"/>
              <a:t>1  Insert</a:t>
            </a:r>
          </a:p>
          <a:p>
            <a:pPr algn="l"/>
            <a:r>
              <a:rPr lang="en-US" sz="1800" dirty="0"/>
              <a:t>2  Picture</a:t>
            </a:r>
          </a:p>
          <a:p>
            <a:pPr algn="l"/>
            <a:r>
              <a:rPr lang="en-US" sz="1800" dirty="0"/>
              <a:t>3  From file </a:t>
            </a:r>
          </a:p>
          <a:p>
            <a:pPr algn="l"/>
            <a:r>
              <a:rPr lang="en-US" sz="1800" dirty="0"/>
              <a:t>4  Find and select the correct file on your computer</a:t>
            </a:r>
          </a:p>
          <a:p>
            <a:pPr algn="l"/>
            <a:r>
              <a:rPr lang="en-US" sz="1800" dirty="0"/>
              <a:t>5  Press OK</a:t>
            </a:r>
          </a:p>
          <a:p>
            <a:pPr algn="l"/>
            <a:r>
              <a:rPr lang="en-US" sz="1800" dirty="0"/>
              <a:t> </a:t>
            </a:r>
          </a:p>
          <a:p>
            <a:pPr>
              <a:spcBef>
                <a:spcPct val="50000"/>
              </a:spcBef>
            </a:pPr>
            <a:endParaRPr lang="en-US" sz="4000" b="1" dirty="0">
              <a:solidFill>
                <a:srgbClr val="CC3300"/>
              </a:solidFill>
            </a:endParaRPr>
          </a:p>
        </p:txBody>
      </p:sp>
      <p:sp>
        <p:nvSpPr>
          <p:cNvPr id="37" name="Rectangle 36"/>
          <p:cNvSpPr>
            <a:spLocks noChangeArrowheads="1"/>
          </p:cNvSpPr>
          <p:nvPr/>
        </p:nvSpPr>
        <p:spPr bwMode="auto">
          <a:xfrm>
            <a:off x="14480216" y="10163734"/>
            <a:ext cx="2858336" cy="5333774"/>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38" name="Rectangle 35"/>
          <p:cNvSpPr>
            <a:spLocks noChangeArrowheads="1"/>
          </p:cNvSpPr>
          <p:nvPr/>
        </p:nvSpPr>
        <p:spPr bwMode="auto">
          <a:xfrm>
            <a:off x="20795798" y="7008586"/>
            <a:ext cx="6080281" cy="6163096"/>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Acknowledgments</a:t>
            </a:r>
          </a:p>
          <a:p>
            <a:pPr algn="l"/>
            <a:endParaRPr lang="en-US" sz="1800" dirty="0"/>
          </a:p>
          <a:p>
            <a:pPr algn="l"/>
            <a:r>
              <a:rPr lang="en-US" sz="1800" dirty="0"/>
              <a:t>Check to make sure you have acknowledged partner and funding agencies, either with text or by showing their logos.</a:t>
            </a:r>
          </a:p>
          <a:p>
            <a:pPr algn="l">
              <a:spcBef>
                <a:spcPct val="50000"/>
              </a:spcBef>
            </a:pPr>
            <a:r>
              <a:rPr lang="en-US" sz="1800" b="1" dirty="0"/>
              <a:t>Printing and Laminating</a:t>
            </a:r>
            <a:endParaRPr lang="en-AU" sz="1800" dirty="0"/>
          </a:p>
          <a:p>
            <a:pPr algn="l"/>
            <a:r>
              <a:rPr lang="en-US" sz="1800" dirty="0"/>
              <a:t>UTHSC Printing and Copy Center can print and laminate posters in the dimensions of this template and provide a mailing tube for transportation. Contact the center at (901) 448-5553 for the current pricing for this service.</a:t>
            </a:r>
          </a:p>
          <a:p>
            <a:pPr algn="l"/>
            <a:r>
              <a:rPr lang="en-US" sz="1800" dirty="0"/>
              <a:t> </a:t>
            </a:r>
            <a:endParaRPr lang="en-US" sz="1800" b="1" dirty="0"/>
          </a:p>
          <a:p>
            <a:pPr algn="l"/>
            <a:r>
              <a:rPr lang="en-US" sz="1800" b="1" dirty="0"/>
              <a:t>Resolving Printing Problems</a:t>
            </a:r>
          </a:p>
          <a:p>
            <a:pPr algn="l"/>
            <a:r>
              <a:rPr lang="en-US" sz="180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800" dirty="0"/>
          </a:p>
        </p:txBody>
      </p:sp>
      <p:sp>
        <p:nvSpPr>
          <p:cNvPr id="39" name="Rectangle 34"/>
          <p:cNvSpPr>
            <a:spLocks noChangeArrowheads="1"/>
          </p:cNvSpPr>
          <p:nvPr/>
        </p:nvSpPr>
        <p:spPr bwMode="auto">
          <a:xfrm>
            <a:off x="20764440" y="3044079"/>
            <a:ext cx="6083758" cy="347845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Conclusions</a:t>
            </a:r>
          </a:p>
          <a:p>
            <a:pPr algn="l"/>
            <a:endParaRPr lang="en-US" sz="2800" dirty="0"/>
          </a:p>
          <a:p>
            <a:pPr algn="l"/>
            <a:r>
              <a:rPr lang="en-US" sz="1800" dirty="0"/>
              <a:t>The UTHSC Communications and Marketing Department  created this template with scientific research in mind. We encourage any comments or suggestions so that we can continue to update and improve this template. Please email your comments to </a:t>
            </a:r>
            <a:r>
              <a:rPr lang="en-US" sz="1800" dirty="0" err="1"/>
              <a:t>communications@uthsc.edu</a:t>
            </a:r>
            <a:endParaRPr lang="en-US" sz="1800" dirty="0"/>
          </a:p>
        </p:txBody>
      </p:sp>
      <p:sp>
        <p:nvSpPr>
          <p:cNvPr id="40" name="Rectangle 39"/>
          <p:cNvSpPr>
            <a:spLocks noChangeArrowheads="1"/>
          </p:cNvSpPr>
          <p:nvPr/>
        </p:nvSpPr>
        <p:spPr bwMode="auto">
          <a:xfrm>
            <a:off x="17522374" y="10168889"/>
            <a:ext cx="2282596" cy="2273291"/>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43" name="Text Box 22"/>
          <p:cNvSpPr txBox="1">
            <a:spLocks noChangeArrowheads="1"/>
          </p:cNvSpPr>
          <p:nvPr/>
        </p:nvSpPr>
        <p:spPr bwMode="auto">
          <a:xfrm>
            <a:off x="17526841" y="12458310"/>
            <a:ext cx="2231092" cy="122529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Minion, 16 to 24 size, italic style. </a:t>
            </a:r>
          </a:p>
        </p:txBody>
      </p:sp>
      <p:sp>
        <p:nvSpPr>
          <p:cNvPr id="18" name="Rectangle 17"/>
          <p:cNvSpPr/>
          <p:nvPr/>
        </p:nvSpPr>
        <p:spPr bwMode="auto">
          <a:xfrm>
            <a:off x="20790073" y="13657738"/>
            <a:ext cx="6110340" cy="2193895"/>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a:ln>
                <a:noFill/>
              </a:ln>
              <a:solidFill>
                <a:schemeClr val="tx1"/>
              </a:solidFill>
              <a:effectLst/>
              <a:latin typeface="Arial" charset="0"/>
            </a:endParaRPr>
          </a:p>
        </p:txBody>
      </p:sp>
      <p:pic>
        <p:nvPicPr>
          <p:cNvPr id="2" name="Picture 1" descr="A black and green sign with text&#10;&#10;AI-generated content may be incorrect.">
            <a:extLst>
              <a:ext uri="{FF2B5EF4-FFF2-40B4-BE49-F238E27FC236}">
                <a16:creationId xmlns:a16="http://schemas.microsoft.com/office/drawing/2014/main" id="{F8DAD3E5-178D-A062-DB89-A3F41AA2D57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144105" y="13843661"/>
            <a:ext cx="5400389" cy="1882704"/>
          </a:xfrm>
          <a:prstGeom prst="rect">
            <a:avLst/>
          </a:prstGeom>
        </p:spPr>
      </p:pic>
    </p:spTree>
    <p:extLst>
      <p:ext uri="{BB962C8B-B14F-4D97-AF65-F5344CB8AC3E}">
        <p14:creationId xmlns:p14="http://schemas.microsoft.com/office/powerpoint/2010/main" val="876981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5000">
              <a:srgbClr val="005640"/>
            </a:gs>
            <a:gs pos="86000">
              <a:srgbClr val="FFFFFF"/>
            </a:gs>
          </a:gsLst>
          <a:lin ang="5400000" scaled="0"/>
          <a:tileRect/>
        </a:gradFill>
        <a:effectLst/>
      </p:bgPr>
    </p:bg>
    <p:spTree>
      <p:nvGrpSpPr>
        <p:cNvPr id="1" name=""/>
        <p:cNvGrpSpPr/>
        <p:nvPr/>
      </p:nvGrpSpPr>
      <p:grpSpPr>
        <a:xfrm>
          <a:off x="0" y="0"/>
          <a:ext cx="0" cy="0"/>
          <a:chOff x="0" y="0"/>
          <a:chExt cx="0" cy="0"/>
        </a:xfrm>
      </p:grpSpPr>
      <p:sp>
        <p:nvSpPr>
          <p:cNvPr id="29" name="Rectangle 29"/>
          <p:cNvSpPr>
            <a:spLocks noChangeArrowheads="1"/>
          </p:cNvSpPr>
          <p:nvPr/>
        </p:nvSpPr>
        <p:spPr bwMode="auto">
          <a:xfrm>
            <a:off x="615739" y="3367864"/>
            <a:ext cx="6077685" cy="6577276"/>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Introduction</a:t>
            </a:r>
          </a:p>
          <a:p>
            <a:pPr algn="l"/>
            <a:r>
              <a:rPr lang="en-US" sz="1800" b="1" dirty="0"/>
              <a:t> </a:t>
            </a:r>
            <a:endParaRPr lang="en-US" sz="1800" dirty="0"/>
          </a:p>
          <a:p>
            <a:pPr algn="l"/>
            <a:r>
              <a:rPr lang="en-US" sz="1800" dirty="0"/>
              <a:t>This editable template is in the most common poster size (60” x 36</a:t>
            </a:r>
            <a:r>
              <a:rPr lang="ja-JP" altLang="en-US" sz="1800" dirty="0"/>
              <a:t>”</a:t>
            </a:r>
            <a:r>
              <a:rPr lang="en-US" altLang="ja-JP" sz="1800" dirty="0"/>
              <a:t> or a 5:3 ratio</a:t>
            </a:r>
            <a:r>
              <a:rPr lang="en-US" sz="1800" dirty="0"/>
              <a:t>) and orientation (horizontal); check with the conference organizers for specific conference requirements regarding exact poster dimensions. </a:t>
            </a:r>
          </a:p>
          <a:p>
            <a:pPr algn="l"/>
            <a:r>
              <a:rPr lang="en-US" sz="1800" dirty="0"/>
              <a:t> </a:t>
            </a:r>
          </a:p>
          <a:p>
            <a:pPr algn="l"/>
            <a:r>
              <a:rPr lang="en-US" sz="1800" b="1" dirty="0"/>
              <a:t>Writing Style</a:t>
            </a:r>
            <a:endParaRPr lang="en-US" sz="1800" dirty="0"/>
          </a:p>
          <a:p>
            <a:pPr algn="l"/>
            <a:r>
              <a:rPr lang="en-US" sz="1800" dirty="0"/>
              <a:t>The writing style for scientific posters should match the guidelines for your particular research discipline. Check the UTHSC Editorial Style Guide located in the resources section of the website </a:t>
            </a:r>
            <a:r>
              <a:rPr lang="en-US" sz="1800" dirty="0" err="1"/>
              <a:t>brand.uthsc.edu</a:t>
            </a:r>
            <a:r>
              <a:rPr lang="en-US" sz="1800" dirty="0"/>
              <a:t> for general guidance with academic titles, names of campus buildings, the correct way to refer to the campus, etc.</a:t>
            </a:r>
          </a:p>
          <a:p>
            <a:pPr algn="l"/>
            <a:r>
              <a:rPr lang="en-US" sz="1800" dirty="0"/>
              <a:t> </a:t>
            </a:r>
          </a:p>
          <a:p>
            <a:pPr algn="l"/>
            <a:r>
              <a:rPr lang="en-US" sz="1800" b="1" dirty="0"/>
              <a:t>Campus Guidelines</a:t>
            </a:r>
            <a:endParaRPr lang="en-US" sz="1800" dirty="0"/>
          </a:p>
          <a:p>
            <a:pPr algn="l"/>
            <a:r>
              <a:rPr lang="en-US" sz="1800" dirty="0"/>
              <a:t>Authors should be aware of and follow the guidelines of the Institutional Review Board and copyrighted information.</a:t>
            </a:r>
          </a:p>
          <a:p>
            <a:pPr algn="l"/>
            <a:endParaRPr lang="en-US" sz="2800" dirty="0"/>
          </a:p>
          <a:p>
            <a:pPr algn="l"/>
            <a:endParaRPr lang="en-US" sz="2800" dirty="0"/>
          </a:p>
          <a:p>
            <a:pPr algn="l"/>
            <a:endParaRPr lang="en-US" sz="2800" dirty="0"/>
          </a:p>
          <a:p>
            <a:pPr algn="l"/>
            <a:endParaRPr lang="en-US" sz="2800" dirty="0"/>
          </a:p>
          <a:p>
            <a:pPr algn="l"/>
            <a:endParaRPr lang="en-US" sz="2800" dirty="0"/>
          </a:p>
          <a:p>
            <a:pPr algn="l"/>
            <a:endParaRPr lang="en-US" sz="2800" dirty="0"/>
          </a:p>
        </p:txBody>
      </p:sp>
      <p:sp>
        <p:nvSpPr>
          <p:cNvPr id="30" name="Rectangle 5"/>
          <p:cNvSpPr>
            <a:spLocks noChangeArrowheads="1"/>
          </p:cNvSpPr>
          <p:nvPr/>
        </p:nvSpPr>
        <p:spPr bwMode="auto">
          <a:xfrm>
            <a:off x="502420" y="1613976"/>
            <a:ext cx="26283919" cy="10770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243" tIns="45614" rIns="91243" bIns="45614">
            <a:spAutoFit/>
          </a:bodyPr>
          <a:lstStyle/>
          <a:p>
            <a:pPr>
              <a:spcBef>
                <a:spcPct val="50000"/>
              </a:spcBef>
            </a:pPr>
            <a:r>
              <a:rPr lang="en-US" sz="3600" b="1" dirty="0">
                <a:solidFill>
                  <a:srgbClr val="FFFFFF"/>
                </a:solidFill>
              </a:rPr>
              <a:t>Presenter name, Associates and Collaborators</a:t>
            </a:r>
            <a:r>
              <a:rPr lang="en-US" sz="4800" b="1" dirty="0">
                <a:solidFill>
                  <a:srgbClr val="FFFFFF"/>
                </a:solidFill>
              </a:rPr>
              <a:t/>
            </a:r>
            <a:br>
              <a:rPr lang="en-US" sz="4800" b="1" dirty="0">
                <a:solidFill>
                  <a:srgbClr val="FFFFFF"/>
                </a:solidFill>
              </a:rPr>
            </a:br>
            <a:r>
              <a:rPr lang="en-US" sz="2400" b="1" dirty="0">
                <a:solidFill>
                  <a:srgbClr val="FFFFFF"/>
                </a:solidFill>
              </a:rPr>
              <a:t>Department of XXXXXXXXXXXXXXXX, College of XXXXXXXXXXXXXXXXXX, The University of Tennessee Health Science C</a:t>
            </a:r>
            <a:r>
              <a:rPr lang="en-US" sz="2800" b="1" dirty="0">
                <a:solidFill>
                  <a:srgbClr val="FFFFFF"/>
                </a:solidFill>
              </a:rPr>
              <a:t>enter</a:t>
            </a:r>
          </a:p>
        </p:txBody>
      </p:sp>
      <p:sp>
        <p:nvSpPr>
          <p:cNvPr id="31" name="TextBox 93"/>
          <p:cNvSpPr txBox="1">
            <a:spLocks noChangeArrowheads="1"/>
          </p:cNvSpPr>
          <p:nvPr/>
        </p:nvSpPr>
        <p:spPr bwMode="auto">
          <a:xfrm>
            <a:off x="588995" y="470949"/>
            <a:ext cx="26283920"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r>
              <a:rPr lang="en-US" sz="6600" dirty="0">
                <a:solidFill>
                  <a:schemeClr val="bg1"/>
                </a:solidFill>
                <a:latin typeface="Minion Pro SmBd"/>
                <a:cs typeface="Minion Pro SmBd"/>
              </a:rPr>
              <a:t>Template for a 60</a:t>
            </a:r>
            <a:r>
              <a:rPr lang="en-US" sz="6600" dirty="0">
                <a:solidFill>
                  <a:srgbClr val="FFFFFF"/>
                </a:solidFill>
                <a:latin typeface="Minion Pro SmBd"/>
                <a:cs typeface="Minion Pro SmBd"/>
              </a:rPr>
              <a:t>”</a:t>
            </a:r>
            <a:r>
              <a:rPr lang="en-US" sz="6600" dirty="0">
                <a:latin typeface="Minion Pro SmBd"/>
                <a:cs typeface="Minion Pro SmBd"/>
              </a:rPr>
              <a:t> </a:t>
            </a:r>
            <a:r>
              <a:rPr lang="en-US" sz="6600" dirty="0">
                <a:solidFill>
                  <a:schemeClr val="bg1"/>
                </a:solidFill>
                <a:latin typeface="Minion Pro SmBd"/>
                <a:cs typeface="Minion Pro SmBd"/>
              </a:rPr>
              <a:t>x 36” poster – Title goes here</a:t>
            </a:r>
          </a:p>
        </p:txBody>
      </p:sp>
      <p:sp>
        <p:nvSpPr>
          <p:cNvPr id="32" name="Rectangle 33"/>
          <p:cNvSpPr>
            <a:spLocks noChangeArrowheads="1"/>
          </p:cNvSpPr>
          <p:nvPr/>
        </p:nvSpPr>
        <p:spPr bwMode="auto">
          <a:xfrm>
            <a:off x="647097" y="10442322"/>
            <a:ext cx="6085182" cy="540539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r>
              <a:rPr lang="en-US" sz="2800" b="1" dirty="0">
                <a:solidFill>
                  <a:srgbClr val="005640"/>
                </a:solidFill>
              </a:rPr>
              <a:t>How to use this template</a:t>
            </a:r>
            <a:endParaRPr lang="en-US" sz="2800" dirty="0">
              <a:solidFill>
                <a:srgbClr val="005640"/>
              </a:solidFill>
            </a:endParaRPr>
          </a:p>
          <a:p>
            <a:pPr algn="l"/>
            <a:endParaRPr lang="en-US" sz="1800" dirty="0"/>
          </a:p>
          <a:p>
            <a:pPr algn="l"/>
            <a:r>
              <a:rPr lang="en-US" sz="180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800" dirty="0"/>
          </a:p>
          <a:p>
            <a:pPr algn="l"/>
            <a:r>
              <a:rPr lang="en-US" sz="1800" dirty="0"/>
              <a:t>The text boxes and photo boxes may be resized, eliminated, or added as necessary. The references to the department, college and university, including the UTHSC logo, must remain.</a:t>
            </a:r>
          </a:p>
          <a:p>
            <a:r>
              <a:rPr lang="en-US" sz="2800" dirty="0"/>
              <a:t> </a:t>
            </a:r>
          </a:p>
        </p:txBody>
      </p:sp>
      <p:sp>
        <p:nvSpPr>
          <p:cNvPr id="33" name="Rectangle 32"/>
          <p:cNvSpPr>
            <a:spLocks noChangeArrowheads="1"/>
          </p:cNvSpPr>
          <p:nvPr/>
        </p:nvSpPr>
        <p:spPr bwMode="auto">
          <a:xfrm>
            <a:off x="7331696" y="3367864"/>
            <a:ext cx="6079517" cy="12577843"/>
          </a:xfrm>
          <a:prstGeom prst="rect">
            <a:avLst/>
          </a:prstGeom>
          <a:solidFill>
            <a:schemeClr val="bg1"/>
          </a:solidFill>
          <a:ln w="9525">
            <a:noFill/>
            <a:miter lim="800000"/>
            <a:headEnd/>
            <a:tailEnd/>
          </a:ln>
        </p:spPr>
        <p:txBody>
          <a:bodyPr lIns="360000" tIns="360000" rIns="360000" bIns="360000"/>
          <a:lstStyle/>
          <a:p>
            <a:pPr marL="381000" indent="-381000" algn="l">
              <a:spcBef>
                <a:spcPct val="50000"/>
              </a:spcBef>
            </a:pPr>
            <a:r>
              <a:rPr lang="en-GB" sz="2800" b="1" dirty="0">
                <a:solidFill>
                  <a:srgbClr val="005640"/>
                </a:solidFill>
              </a:rPr>
              <a:t>Method</a:t>
            </a:r>
          </a:p>
          <a:p>
            <a:pPr marL="381000" indent="-381000" algn="l"/>
            <a:endParaRPr lang="en-US" sz="2800" b="1" dirty="0"/>
          </a:p>
          <a:p>
            <a:pPr marL="381000" indent="-381000" algn="l"/>
            <a:r>
              <a:rPr lang="en-US" sz="1800" b="1" dirty="0"/>
              <a:t>Text</a:t>
            </a:r>
            <a:endParaRPr lang="en-US" sz="1800" dirty="0"/>
          </a:p>
          <a:p>
            <a:pPr marL="381000" indent="-381000" algn="l"/>
            <a:r>
              <a:rPr lang="en-US" sz="1800" dirty="0"/>
              <a:t>Be sure to spell check all text and have trusted colleagues proofread the poster.</a:t>
            </a:r>
          </a:p>
          <a:p>
            <a:pPr marL="381000" indent="-381000" algn="l"/>
            <a:endParaRPr lang="en-US" sz="1800" dirty="0"/>
          </a:p>
          <a:p>
            <a:pPr marL="381000" indent="-381000" algn="l"/>
            <a:r>
              <a:rPr lang="en-US" sz="1800" dirty="0"/>
              <a:t> Tips:</a:t>
            </a:r>
          </a:p>
          <a:p>
            <a:pPr marL="381000" indent="-381000" algn="l"/>
            <a:r>
              <a:rPr lang="en-US" sz="1800" dirty="0"/>
              <a:t>• Use the active tense</a:t>
            </a:r>
          </a:p>
          <a:p>
            <a:pPr marL="381000" indent="-381000" algn="l"/>
            <a:r>
              <a:rPr lang="en-US" sz="1800" dirty="0"/>
              <a:t>• Simplify text by using bullet points</a:t>
            </a:r>
          </a:p>
          <a:p>
            <a:pPr marL="381000" indent="-381000" algn="l"/>
            <a:r>
              <a:rPr lang="en-US" sz="1800" dirty="0"/>
              <a:t>• Use colored graphs and charts</a:t>
            </a:r>
          </a:p>
          <a:p>
            <a:pPr marL="381000" indent="-381000" algn="l"/>
            <a:r>
              <a:rPr lang="en-US" sz="1800" dirty="0"/>
              <a:t>• Use bold to provide emphasis; avoid capitals </a:t>
            </a:r>
            <a:br>
              <a:rPr lang="en-US" sz="1800" dirty="0"/>
            </a:br>
            <a:r>
              <a:rPr lang="en-US" sz="1800" dirty="0"/>
              <a:t>  and underlining</a:t>
            </a:r>
          </a:p>
          <a:p>
            <a:pPr marL="381000" indent="-381000" algn="l"/>
            <a:r>
              <a:rPr lang="en-US" sz="1800" dirty="0"/>
              <a:t>• Avoid long numerical tables</a:t>
            </a:r>
          </a:p>
          <a:p>
            <a:pPr marL="381000" indent="-381000" algn="l"/>
            <a:r>
              <a:rPr lang="en-US" sz="1800" dirty="0"/>
              <a:t> </a:t>
            </a:r>
          </a:p>
          <a:p>
            <a:pPr marL="381000" indent="-381000" algn="l"/>
            <a:r>
              <a:rPr lang="en-US" sz="1800" dirty="0"/>
              <a:t>Authors may need re-write their paper so that it is suitable for the brevity of the poster format. </a:t>
            </a:r>
          </a:p>
          <a:p>
            <a:pPr marL="381000" indent="-381000" algn="l"/>
            <a:endParaRPr lang="en-US" sz="1800" dirty="0"/>
          </a:p>
          <a:p>
            <a:pPr marL="381000" indent="-381000" algn="l"/>
            <a:r>
              <a:rPr lang="en-US" sz="1800" dirty="0"/>
              <a:t>Respect your audience–as a general rule, less is more. Use a generous amount of white space to separate elements and avoid data overkill. Refer to Web sites or other sources to provide a more in-depth understanding of the research.</a:t>
            </a:r>
          </a:p>
        </p:txBody>
      </p:sp>
      <p:sp>
        <p:nvSpPr>
          <p:cNvPr id="34" name="Rectangle 21"/>
          <p:cNvSpPr>
            <a:spLocks noChangeArrowheads="1"/>
          </p:cNvSpPr>
          <p:nvPr/>
        </p:nvSpPr>
        <p:spPr bwMode="auto">
          <a:xfrm>
            <a:off x="7722655" y="11890693"/>
            <a:ext cx="5399088" cy="3504681"/>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35" name="Text Box 22"/>
          <p:cNvSpPr txBox="1">
            <a:spLocks noChangeArrowheads="1"/>
          </p:cNvSpPr>
          <p:nvPr/>
        </p:nvSpPr>
        <p:spPr bwMode="auto">
          <a:xfrm>
            <a:off x="7739866" y="10982073"/>
            <a:ext cx="5402094" cy="794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Minion, 16 to 24 size, italic style. </a:t>
            </a:r>
          </a:p>
        </p:txBody>
      </p:sp>
      <p:sp>
        <p:nvSpPr>
          <p:cNvPr id="36" name="Rectangle 31"/>
          <p:cNvSpPr>
            <a:spLocks noChangeArrowheads="1"/>
          </p:cNvSpPr>
          <p:nvPr/>
        </p:nvSpPr>
        <p:spPr bwMode="auto">
          <a:xfrm>
            <a:off x="14049485" y="3367864"/>
            <a:ext cx="6076683" cy="12577843"/>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Results</a:t>
            </a:r>
          </a:p>
          <a:p>
            <a:pPr algn="l"/>
            <a:endParaRPr lang="en-US" sz="2800" dirty="0"/>
          </a:p>
          <a:p>
            <a:pPr algn="l"/>
            <a:r>
              <a:rPr lang="en-US" sz="1800" b="1" dirty="0"/>
              <a:t>Images</a:t>
            </a:r>
            <a:endParaRPr lang="en-US" sz="1800" dirty="0"/>
          </a:p>
          <a:p>
            <a:pPr algn="l"/>
            <a:r>
              <a:rPr lang="en-US" sz="1800" dirty="0"/>
              <a:t>TIFFs are the preferred file format for images appearing in printed posters. Avoid the use of low-resolution </a:t>
            </a:r>
            <a:r>
              <a:rPr lang="en-US" sz="1800" dirty="0" err="1"/>
              <a:t>jpgs</a:t>
            </a:r>
            <a:r>
              <a:rPr lang="en-US" sz="1800" dirty="0"/>
              <a:t>, especially those downloaded from the Internet, as they will reproduce poorly.</a:t>
            </a:r>
          </a:p>
          <a:p>
            <a:pPr algn="l"/>
            <a:r>
              <a:rPr lang="en-US" sz="1800" dirty="0"/>
              <a:t> </a:t>
            </a:r>
          </a:p>
          <a:p>
            <a:pPr algn="l"/>
            <a:r>
              <a:rPr lang="en-US" sz="1800" dirty="0"/>
              <a:t>In order to insert an image, use the menu toolbar at the top of your screen. </a:t>
            </a:r>
          </a:p>
          <a:p>
            <a:pPr algn="l"/>
            <a:endParaRPr lang="en-US" sz="1800" dirty="0"/>
          </a:p>
          <a:p>
            <a:pPr algn="l"/>
            <a:r>
              <a:rPr lang="en-US" sz="1800" dirty="0"/>
              <a:t>Select:</a:t>
            </a:r>
          </a:p>
          <a:p>
            <a:pPr algn="l"/>
            <a:r>
              <a:rPr lang="en-US" sz="1800" dirty="0"/>
              <a:t>1  Insert</a:t>
            </a:r>
          </a:p>
          <a:p>
            <a:pPr algn="l"/>
            <a:r>
              <a:rPr lang="en-US" sz="1800" dirty="0"/>
              <a:t>2  Picture</a:t>
            </a:r>
          </a:p>
          <a:p>
            <a:pPr algn="l"/>
            <a:r>
              <a:rPr lang="en-US" sz="1800" dirty="0"/>
              <a:t>3  From file </a:t>
            </a:r>
          </a:p>
          <a:p>
            <a:pPr algn="l"/>
            <a:r>
              <a:rPr lang="en-US" sz="1800" dirty="0"/>
              <a:t>4  Find and select the correct file on your computer</a:t>
            </a:r>
          </a:p>
          <a:p>
            <a:pPr algn="l"/>
            <a:r>
              <a:rPr lang="en-US" sz="1800" dirty="0"/>
              <a:t>5  Press OK</a:t>
            </a:r>
          </a:p>
          <a:p>
            <a:pPr algn="l"/>
            <a:r>
              <a:rPr lang="en-US" sz="1800" dirty="0"/>
              <a:t> </a:t>
            </a:r>
          </a:p>
          <a:p>
            <a:pPr>
              <a:spcBef>
                <a:spcPct val="50000"/>
              </a:spcBef>
            </a:pPr>
            <a:endParaRPr lang="en-US" sz="4000" b="1" dirty="0">
              <a:solidFill>
                <a:srgbClr val="CC3300"/>
              </a:solidFill>
            </a:endParaRPr>
          </a:p>
        </p:txBody>
      </p:sp>
      <p:sp>
        <p:nvSpPr>
          <p:cNvPr id="37" name="Rectangle 36"/>
          <p:cNvSpPr>
            <a:spLocks noChangeArrowheads="1"/>
          </p:cNvSpPr>
          <p:nvPr/>
        </p:nvSpPr>
        <p:spPr bwMode="auto">
          <a:xfrm>
            <a:off x="14480216" y="10163734"/>
            <a:ext cx="2858336" cy="5333774"/>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38" name="Rectangle 35"/>
          <p:cNvSpPr>
            <a:spLocks noChangeArrowheads="1"/>
          </p:cNvSpPr>
          <p:nvPr/>
        </p:nvSpPr>
        <p:spPr bwMode="auto">
          <a:xfrm>
            <a:off x="20795798" y="7008585"/>
            <a:ext cx="6080281" cy="6466783"/>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Acknowledgments</a:t>
            </a:r>
          </a:p>
          <a:p>
            <a:pPr algn="l"/>
            <a:endParaRPr lang="en-US" sz="1800" dirty="0"/>
          </a:p>
          <a:p>
            <a:pPr algn="l"/>
            <a:r>
              <a:rPr lang="en-US" sz="1800" dirty="0"/>
              <a:t>Check to make sure you have acknowledged partner and funding agencies, either with text or by showing their logos.</a:t>
            </a:r>
          </a:p>
          <a:p>
            <a:pPr algn="l">
              <a:spcBef>
                <a:spcPct val="50000"/>
              </a:spcBef>
            </a:pPr>
            <a:r>
              <a:rPr lang="en-US" sz="1800" b="1" dirty="0"/>
              <a:t>Printing and Laminating</a:t>
            </a:r>
            <a:endParaRPr lang="en-AU" sz="1800" dirty="0"/>
          </a:p>
          <a:p>
            <a:pPr algn="l"/>
            <a:r>
              <a:rPr lang="en-US" sz="1800" dirty="0"/>
              <a:t>UTHSC Printing and Copy Center can print and laminate posters in the dimensions of this template and provide a mailing tube for transportation. Contact the center at (901) 448-5553 for the current pricing for this service.</a:t>
            </a:r>
          </a:p>
          <a:p>
            <a:pPr algn="l"/>
            <a:r>
              <a:rPr lang="en-US" sz="1800" dirty="0"/>
              <a:t> </a:t>
            </a:r>
            <a:endParaRPr lang="en-US" sz="1800" b="1" dirty="0"/>
          </a:p>
          <a:p>
            <a:pPr algn="l"/>
            <a:r>
              <a:rPr lang="en-US" sz="1800" b="1" dirty="0"/>
              <a:t>Resolving Printing Problems</a:t>
            </a:r>
          </a:p>
          <a:p>
            <a:pPr algn="l"/>
            <a:r>
              <a:rPr lang="en-US" sz="180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800" dirty="0"/>
          </a:p>
        </p:txBody>
      </p:sp>
      <p:sp>
        <p:nvSpPr>
          <p:cNvPr id="39" name="Rectangle 34"/>
          <p:cNvSpPr>
            <a:spLocks noChangeArrowheads="1"/>
          </p:cNvSpPr>
          <p:nvPr/>
        </p:nvSpPr>
        <p:spPr bwMode="auto">
          <a:xfrm>
            <a:off x="20764440" y="3367865"/>
            <a:ext cx="6083758" cy="3170346"/>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Conclusions</a:t>
            </a:r>
          </a:p>
          <a:p>
            <a:pPr algn="l"/>
            <a:endParaRPr lang="en-US" sz="2800" dirty="0"/>
          </a:p>
          <a:p>
            <a:pPr algn="l"/>
            <a:r>
              <a:rPr lang="en-US" sz="1800" dirty="0"/>
              <a:t>The UTHSC Communications and Marketing Department  created this template with scientific research in mind. We encourage any comments or suggestions so that we can continue to update and improve this template. Please email your comments to </a:t>
            </a:r>
            <a:r>
              <a:rPr lang="en-US" sz="1800" dirty="0" err="1"/>
              <a:t>communications@uthsc.edu</a:t>
            </a:r>
            <a:endParaRPr lang="en-US" sz="1800" dirty="0"/>
          </a:p>
        </p:txBody>
      </p:sp>
      <p:sp>
        <p:nvSpPr>
          <p:cNvPr id="40" name="Rectangle 39"/>
          <p:cNvSpPr>
            <a:spLocks noChangeArrowheads="1"/>
          </p:cNvSpPr>
          <p:nvPr/>
        </p:nvSpPr>
        <p:spPr bwMode="auto">
          <a:xfrm>
            <a:off x="17522374" y="10168889"/>
            <a:ext cx="2282596" cy="2273291"/>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43" name="Text Box 22"/>
          <p:cNvSpPr txBox="1">
            <a:spLocks noChangeArrowheads="1"/>
          </p:cNvSpPr>
          <p:nvPr/>
        </p:nvSpPr>
        <p:spPr bwMode="auto">
          <a:xfrm>
            <a:off x="17573878" y="12662137"/>
            <a:ext cx="2231092" cy="122529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Minion, 16 to 24 size, italic style. </a:t>
            </a:r>
          </a:p>
        </p:txBody>
      </p:sp>
      <p:pic>
        <p:nvPicPr>
          <p:cNvPr id="2" name="Picture 1" descr="A black and green sign with text&#10;&#10;AI-generated content may be incorrect.">
            <a:extLst>
              <a:ext uri="{FF2B5EF4-FFF2-40B4-BE49-F238E27FC236}">
                <a16:creationId xmlns:a16="http://schemas.microsoft.com/office/drawing/2014/main" id="{52F655E3-7FAA-A81D-61B0-34004A835E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144105" y="13867725"/>
            <a:ext cx="5400389" cy="1882704"/>
          </a:xfrm>
          <a:prstGeom prst="rect">
            <a:avLst/>
          </a:prstGeom>
        </p:spPr>
      </p:pic>
    </p:spTree>
    <p:extLst>
      <p:ext uri="{BB962C8B-B14F-4D97-AF65-F5344CB8AC3E}">
        <p14:creationId xmlns:p14="http://schemas.microsoft.com/office/powerpoint/2010/main" val="3891060522"/>
      </p:ext>
    </p:extLst>
  </p:cSld>
  <p:clrMapOvr>
    <a:masterClrMapping/>
  </p:clrMapOvr>
</p:sld>
</file>

<file path=ppt/theme/theme1.xml><?xml version="1.0" encoding="utf-8"?>
<a:theme xmlns:a="http://schemas.openxmlformats.org/drawingml/2006/main" name="UTHSC Research poster template 60 x 36">
  <a:themeElements>
    <a:clrScheme name="Cust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2" id="{4BA41C6B-6468-E448-955D-898142240FA9}" vid="{B79A124A-9F52-264D-87FB-036A4EB7AE9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17DB7BC606C3F4D8C2A5802EB502456" ma:contentTypeVersion="22" ma:contentTypeDescription="Create a new document." ma:contentTypeScope="" ma:versionID="de8754e8028cc2f980188654a9a94f63">
  <xsd:schema xmlns:xsd="http://www.w3.org/2001/XMLSchema" xmlns:xs="http://www.w3.org/2001/XMLSchema" xmlns:p="http://schemas.microsoft.com/office/2006/metadata/properties" xmlns:ns2="92e77603-4986-47f0-bd09-0616c866d547" xmlns:ns3="6e0d1539-1940-4963-b15e-ba08be49a55c" targetNamespace="http://schemas.microsoft.com/office/2006/metadata/properties" ma:root="true" ma:fieldsID="688c4ba0cb34d9f24aea3d1abfb59a23" ns2:_="" ns3:_="">
    <xsd:import namespace="92e77603-4986-47f0-bd09-0616c866d547"/>
    <xsd:import namespace="6e0d1539-1940-4963-b15e-ba08be49a55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Isthisok_x003f_" minOccurs="0"/>
                <xsd:element ref="ns2:Isthisok_x003f_0"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e77603-4986-47f0-bd09-0616c866d5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8ab95b9-39aa-4b9d-a2e7-0451eedf9b8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Isthisok_x003f_" ma:index="26" nillable="true" ma:displayName="Is this ok? " ma:format="Dropdown" ma:internalName="Isthisok_x003f_">
      <xsd:simpleType>
        <xsd:restriction base="dms:Text">
          <xsd:maxLength value="255"/>
        </xsd:restriction>
      </xsd:simpleType>
    </xsd:element>
    <xsd:element name="Isthisok_x003f_0" ma:index="27" nillable="true" ma:displayName="Is this ok?" ma:default="1" ma:format="Dropdown" ma:internalName="Isthisok_x003f_0">
      <xsd:simpleType>
        <xsd:restriction base="dms:Boolean"/>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e0d1539-1940-4963-b15e-ba08be49a55c"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ce2eb34-5002-419f-ae13-55bde1f8e98a}" ma:internalName="TaxCatchAll" ma:showField="CatchAllData" ma:web="6e0d1539-1940-4963-b15e-ba08be49a5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6e0d1539-1940-4963-b15e-ba08be49a55c" xsi:nil="true"/>
    <lcf76f155ced4ddcb4097134ff3c332f xmlns="92e77603-4986-47f0-bd09-0616c866d547">
      <Terms xmlns="http://schemas.microsoft.com/office/infopath/2007/PartnerControls"/>
    </lcf76f155ced4ddcb4097134ff3c332f>
    <Isthisok_x003f_ xmlns="92e77603-4986-47f0-bd09-0616c866d547" xsi:nil="true"/>
    <Isthisok_x003f_0 xmlns="92e77603-4986-47f0-bd09-0616c866d547">true</Isthisok_x003f_0>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580F1AB-0020-4FE7-9990-376D3080137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e77603-4986-47f0-bd09-0616c866d547"/>
    <ds:schemaRef ds:uri="6e0d1539-1940-4963-b15e-ba08be49a5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87AFE0D-556A-42C7-B522-4FC1A8240343}">
  <ds:schemaRefs>
    <ds:schemaRef ds:uri="http://purl.org/dc/terms/"/>
    <ds:schemaRef ds:uri="92e77603-4986-47f0-bd09-0616c866d547"/>
    <ds:schemaRef ds:uri="http://schemas.microsoft.com/office/2006/documentManagement/types"/>
    <ds:schemaRef ds:uri="http://schemas.microsoft.com/office/2006/metadata/properties"/>
    <ds:schemaRef ds:uri="http://purl.org/dc/elements/1.1/"/>
    <ds:schemaRef ds:uri="6e0d1539-1940-4963-b15e-ba08be49a55c"/>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F683AE9C-E868-408C-AEF1-4B4B99451DE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CoM Chat Template_for_a_60</Template>
  <TotalTime>0</TotalTime>
  <Words>5764</Words>
  <Application>Microsoft Office PowerPoint</Application>
  <PresentationFormat>Custom</PresentationFormat>
  <Paragraphs>496</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ＭＳ Ｐゴシック</vt:lpstr>
      <vt:lpstr>Arial</vt:lpstr>
      <vt:lpstr>Minion Pro SmBd</vt:lpstr>
      <vt:lpstr>Times New Roman</vt:lpstr>
      <vt:lpstr>UTHSC Research poster template 60 x 36</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Tennessee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McGirk, Sarah</dc:creator>
  <cp:keywords>www.postersession.com</cp:keywords>
  <dc:description>©MegaPrint Inc. 2009</dc:description>
  <cp:lastModifiedBy>McGirk, Sarah</cp:lastModifiedBy>
  <cp:revision>1</cp:revision>
  <dcterms:created xsi:type="dcterms:W3CDTF">2025-10-14T19:49:48Z</dcterms:created>
  <dcterms:modified xsi:type="dcterms:W3CDTF">2025-10-14T19:50:43Z</dcterms:modified>
  <cp:category>Research Poster</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0x010100217DB7BC606C3F4D8C2A5802EB502456</vt:lpwstr>
  </property>
</Properties>
</file>