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648" r:id="rId2"/>
    <p:sldId id="1636" r:id="rId3"/>
    <p:sldId id="1645" r:id="rId4"/>
    <p:sldId id="1568" r:id="rId5"/>
    <p:sldId id="1650" r:id="rId6"/>
    <p:sldId id="1637" r:id="rId7"/>
    <p:sldId id="1602" r:id="rId8"/>
    <p:sldId id="1628" r:id="rId9"/>
    <p:sldId id="1643" r:id="rId10"/>
    <p:sldId id="1631" r:id="rId11"/>
    <p:sldId id="1644" r:id="rId12"/>
    <p:sldId id="1603" r:id="rId13"/>
    <p:sldId id="1605" r:id="rId14"/>
    <p:sldId id="1606" r:id="rId15"/>
    <p:sldId id="1607" r:id="rId16"/>
    <p:sldId id="1608" r:id="rId17"/>
    <p:sldId id="1622" r:id="rId18"/>
    <p:sldId id="1623" r:id="rId19"/>
    <p:sldId id="1624" r:id="rId20"/>
    <p:sldId id="1625" r:id="rId21"/>
    <p:sldId id="1626" r:id="rId22"/>
    <p:sldId id="1627" r:id="rId23"/>
    <p:sldId id="1610" r:id="rId24"/>
    <p:sldId id="1641" r:id="rId25"/>
    <p:sldId id="1615" r:id="rId26"/>
    <p:sldId id="1616" r:id="rId27"/>
    <p:sldId id="1617" r:id="rId28"/>
    <p:sldId id="1647" r:id="rId29"/>
    <p:sldId id="163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47"/>
    <a:srgbClr val="FECB8B"/>
    <a:srgbClr val="FF8200"/>
    <a:srgbClr val="EB423C"/>
    <a:srgbClr val="58595B"/>
    <a:srgbClr val="FF7F00"/>
    <a:srgbClr val="DC3826"/>
    <a:srgbClr val="F39272"/>
    <a:srgbClr val="C8E0C7"/>
    <a:srgbClr val="80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876E0-5F90-4098-9604-2B608BA47310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854EF-6542-410A-9D09-4FC24EDE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22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79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4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04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758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5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48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40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980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8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58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81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98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65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12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8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24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5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61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6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7F029-240C-4DD5-8C3F-6A5B21380B7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6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C64B7-1CDC-4D85-849B-1782B1A1B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D1B154-D749-434D-8571-7307A9BB7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805A0-8BCE-4778-9546-96F20EA8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2760-79FD-4109-8053-7CB5AC70B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6E1DB-D3E7-406F-AFA1-73BDBC8A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9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5B78-29BD-4BF0-AB5F-0AB1711C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6AB8E-9A06-4707-BD08-31FBFD3D1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96751-A08A-4247-947B-B8CDDD2B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D8C24-B872-478B-9ECC-A36BB4A2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74616-CE5A-43C2-8CD0-0FB87985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9585C-4543-426D-98A8-E5BA647E2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F0192-E9D7-43FD-8D8A-12AA78998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84FD6-6AEC-4F60-B0C8-11A39BD7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15A36-DC9F-44BF-972A-6EF1C697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415AD-6694-4F11-B336-4BCBEC0C6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7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0D4A-89E5-4324-943E-C3E8B636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2B16E-2E84-4858-92FD-1ECC550D3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A0E2B-3C8E-40A2-88D3-6924FE72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C9CA2-F2B5-4932-8E07-68CEC0AC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63F1A-F5C3-4919-ACEB-C51216DD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0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C66D-014B-4663-A0CA-BC9FE06B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86A7D-FF3C-4B74-B330-D05FD263E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39C1A-20B1-4535-9874-18424F9F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3F22-0741-45CD-8586-9887A980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A9060-8D8B-4E7B-B4D7-F3E2BAAB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61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033F2-56BA-4FF7-A22B-A464DFA3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12B4C-E8AD-4399-B0F3-FCEBAC19A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E582B-CFF0-44B0-AA37-B19FE34EA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499B5-91D8-4EC0-BBB9-8B6420251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478BB-67D7-47AA-B2EE-C32BD04C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7DF5A-876A-4F78-B87E-B0C34020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C0286-12E7-4D6F-963D-140B5D21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279DA-FCEA-46A1-97B9-9D7C43990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16B51-9C89-40BF-88FB-60814084B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FE6CD-D359-4449-A8EA-1559908A1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DD03C-AF32-42E7-945A-C55E70D1C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25BCDB-1C1F-4CCB-90F7-2571FECD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D61FD-A3A1-4482-A438-9BA01DCDB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285460-A9E9-478B-899F-4A369EFE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3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2DD5-9683-48BC-A5DA-67F51DE7C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86CAD-C9ED-4A99-9E69-DAA7ECE42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687A2-6959-4AC3-BC97-DEE5F97D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25F34-CF99-4F3C-BB63-25313E9E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762A47-973F-4C07-9FCB-23A88FFE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57EB2-A533-4577-9591-5B3F930C3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9C545-1DF4-432E-8910-13EA045D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3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BAB9-2BDB-49C9-8FC4-8337ABED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D3F19-B297-4C54-B3B4-9B78B423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59C8D-C493-401B-B742-FAB09D852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D15FA-20B3-459A-831F-F3A8C4C8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5C105-208A-4357-9008-E70B0D15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6C81-7B22-4E13-8FFF-FFBE1B61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5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663C7-5DBB-40BE-BBD2-DB9F0335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B7F7C6-A8E3-4B15-A6C4-A0703F407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8831C-8233-4352-8ED4-B1C1C0E2D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56D7E-8800-4C76-B4A5-76B72F2C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657A7-CA62-494F-81DF-B2AE0657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87AB3-9E14-4BE2-86FE-C3A9AD92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4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7E0571-2BF1-4D34-BCFD-4B11870C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1EED1-EEB8-42BC-8C90-0407FDD65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3E0FE-F7C1-4AA8-B091-19103E14A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1B42F-8F8E-4646-B3B8-6D9AC7F9751A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1D22E-852C-477B-8305-D746FBB0B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B87A1-103D-4C0D-9734-8C95483DD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54DE-AA3F-4698-B81D-E7A759E2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8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C54BEA56-80C4-48A8-993B-E8D30C86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1520" r="-1" b="12132"/>
          <a:stretch/>
        </p:blipFill>
        <p:spPr>
          <a:xfrm>
            <a:off x="0" y="1"/>
            <a:ext cx="12192000" cy="619608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BD68E53-BEA0-424E-AE51-DA07248275EB}"/>
              </a:ext>
            </a:extLst>
          </p:cNvPr>
          <p:cNvGrpSpPr/>
          <p:nvPr/>
        </p:nvGrpSpPr>
        <p:grpSpPr>
          <a:xfrm>
            <a:off x="7208513" y="2575334"/>
            <a:ext cx="5206621" cy="2940212"/>
            <a:chOff x="7226489" y="2807346"/>
            <a:chExt cx="5206621" cy="294021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E7955E-5785-42C2-ABE9-90F656466BDD}"/>
                </a:ext>
              </a:extLst>
            </p:cNvPr>
            <p:cNvSpPr txBox="1"/>
            <p:nvPr/>
          </p:nvSpPr>
          <p:spPr>
            <a:xfrm>
              <a:off x="7241236" y="4192124"/>
              <a:ext cx="519187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cap="all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31000"/>
                      </a:schemeClr>
                    </a:glow>
                  </a:effectLst>
                  <a:latin typeface="Gotham Medium" pitchFamily="50" charset="0"/>
                  <a:ea typeface="Roboto Black" panose="02000000000000000000" pitchFamily="2" charset="0"/>
                  <a:cs typeface="Gotham Medium" pitchFamily="50" charset="0"/>
                </a:rPr>
                <a:t>Campus Master </a:t>
              </a:r>
              <a:br>
                <a:rPr lang="en-US" sz="4000" cap="all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31000"/>
                      </a:schemeClr>
                    </a:glow>
                  </a:effectLst>
                  <a:latin typeface="Gotham Medium" pitchFamily="50" charset="0"/>
                  <a:ea typeface="Roboto Black" panose="02000000000000000000" pitchFamily="2" charset="0"/>
                  <a:cs typeface="Gotham Medium" pitchFamily="50" charset="0"/>
                </a:rPr>
              </a:br>
              <a:r>
                <a:rPr lang="en-US" sz="4000" cap="all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31000"/>
                      </a:schemeClr>
                    </a:glow>
                  </a:effectLst>
                  <a:latin typeface="Gotham Medium" pitchFamily="50" charset="0"/>
                  <a:ea typeface="Roboto Black" panose="02000000000000000000" pitchFamily="2" charset="0"/>
                  <a:cs typeface="Gotham Medium" pitchFamily="50" charset="0"/>
                </a:rPr>
                <a:t>Plan Update </a:t>
              </a:r>
              <a:endParaRPr lang="en-US" sz="3200" cap="all" dirty="0">
                <a:solidFill>
                  <a:schemeClr val="bg1"/>
                </a:solidFill>
                <a:latin typeface="Gotham Medium" pitchFamily="50" charset="0"/>
                <a:ea typeface="Roboto Black" panose="02000000000000000000" pitchFamily="2" charset="0"/>
                <a:cs typeface="Gotham Medium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C6E652-BDB6-410E-9335-9DFC3DF37E74}"/>
                </a:ext>
              </a:extLst>
            </p:cNvPr>
            <p:cNvSpPr txBox="1"/>
            <p:nvPr/>
          </p:nvSpPr>
          <p:spPr>
            <a:xfrm>
              <a:off x="7226489" y="5285893"/>
              <a:ext cx="4824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50000"/>
                        <a:lumOff val="50000"/>
                        <a:alpha val="60000"/>
                      </a:schemeClr>
                    </a:glow>
                  </a:effectLst>
                  <a:latin typeface="Gotham Light" pitchFamily="50" charset="0"/>
                  <a:ea typeface="Roboto Black" panose="02000000000000000000" pitchFamily="2" charset="0"/>
                  <a:cs typeface="Gotham Light" pitchFamily="50" charset="0"/>
                </a:rPr>
                <a:t>Open House </a:t>
              </a:r>
              <a:endPara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F15225-ABD0-4F15-8080-3343AA4DEF0B}"/>
                </a:ext>
              </a:extLst>
            </p:cNvPr>
            <p:cNvSpPr txBox="1"/>
            <p:nvPr/>
          </p:nvSpPr>
          <p:spPr>
            <a:xfrm>
              <a:off x="9665385" y="5405521"/>
              <a:ext cx="2240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65000"/>
                        <a:lumOff val="35000"/>
                        <a:alpha val="60000"/>
                      </a:schemeClr>
                    </a:glow>
                  </a:effectLst>
                  <a:latin typeface="Gotham Book" pitchFamily="50" charset="0"/>
                  <a:ea typeface="Roboto Black" panose="02000000000000000000" pitchFamily="2" charset="0"/>
                  <a:cs typeface="Gotham Book" pitchFamily="50" charset="0"/>
                </a:rPr>
                <a:t>February 4, 2020</a:t>
              </a:r>
              <a:endParaRPr lang="en-US" sz="1050" dirty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Gotham Book" pitchFamily="50" charset="0"/>
                <a:ea typeface="Roboto Light" panose="02000000000000000000" pitchFamily="2" charset="0"/>
                <a:cs typeface="Gotham Book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151CF9D-DA24-4CEE-9E6F-43FD230988F0}"/>
                </a:ext>
              </a:extLst>
            </p:cNvPr>
            <p:cNvSpPr/>
            <p:nvPr/>
          </p:nvSpPr>
          <p:spPr>
            <a:xfrm>
              <a:off x="7241235" y="2807346"/>
              <a:ext cx="3544496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800" cap="all" dirty="0">
                  <a:solidFill>
                    <a:srgbClr val="FF7F00"/>
                  </a:solidFill>
                  <a:effectLst>
                    <a:glow rad="76200">
                      <a:schemeClr val="tx1">
                        <a:lumMod val="75000"/>
                        <a:lumOff val="25000"/>
                        <a:alpha val="14000"/>
                      </a:schemeClr>
                    </a:glow>
                  </a:effectLst>
                  <a:latin typeface="Gotham Ultra" pitchFamily="50" charset="0"/>
                  <a:ea typeface="Roboto Black" panose="02000000000000000000" pitchFamily="2" charset="0"/>
                  <a:cs typeface="Gotham Ultra" pitchFamily="50" charset="0"/>
                </a:rPr>
                <a:t>2020</a:t>
              </a:r>
              <a:r>
                <a:rPr lang="en-US" sz="9600" cap="all" dirty="0">
                  <a:solidFill>
                    <a:schemeClr val="bg1"/>
                  </a:solidFill>
                  <a:effectLst>
                    <a:glow rad="76200">
                      <a:schemeClr val="tx1">
                        <a:lumMod val="75000"/>
                        <a:lumOff val="25000"/>
                        <a:alpha val="14000"/>
                      </a:schemeClr>
                    </a:glow>
                  </a:effectLst>
                  <a:latin typeface="Gotham Ultra" pitchFamily="50" charset="0"/>
                  <a:ea typeface="Roboto Black" panose="02000000000000000000" pitchFamily="2" charset="0"/>
                  <a:cs typeface="Gotham Ultra" pitchFamily="50" charset="0"/>
                </a:rPr>
                <a:t> </a:t>
              </a:r>
              <a:endParaRPr lang="en-US" sz="9600" dirty="0">
                <a:effectLst>
                  <a:glow rad="76200">
                    <a:schemeClr val="tx1">
                      <a:lumMod val="75000"/>
                      <a:lumOff val="25000"/>
                      <a:alpha val="14000"/>
                    </a:schemeClr>
                  </a:glow>
                </a:effectLst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8B42A-A975-4C7F-9A60-55FA0C6372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879" y="6438586"/>
            <a:ext cx="1157890" cy="190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59E01-F049-43C4-807B-B21D5B458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6900" y="6436698"/>
            <a:ext cx="964908" cy="226045"/>
          </a:xfrm>
          <a:prstGeom prst="rect">
            <a:avLst/>
          </a:prstGeom>
        </p:spPr>
      </p:pic>
      <p:pic>
        <p:nvPicPr>
          <p:cNvPr id="16" name="Picture 1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D420070-8A36-4751-9E97-49A063CDF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50" y="6402955"/>
            <a:ext cx="964908" cy="230694"/>
          </a:xfrm>
          <a:prstGeom prst="rect">
            <a:avLst/>
          </a:prstGeom>
        </p:spPr>
      </p:pic>
      <p:pic>
        <p:nvPicPr>
          <p:cNvPr id="17" name="Picture 2" descr="https://brand.uthsc.edu/wp-content/uploads/sites/5/2015/07/3-line-horizontal-logo.jpg">
            <a:extLst>
              <a:ext uri="{FF2B5EF4-FFF2-40B4-BE49-F238E27FC236}">
                <a16:creationId xmlns:a16="http://schemas.microsoft.com/office/drawing/2014/main" id="{755D0A76-858F-4E25-BAFE-9A8C51E5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6" y="6358095"/>
            <a:ext cx="1010258" cy="33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7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A2C1D4-13D5-400C-AAA2-1F93969B9B69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C7EB8-A7D4-4EA1-80C4-17E7B3564C44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RESEARCH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Narrow Black" pitchFamily="50" charset="0"/>
                <a:ea typeface="Roboto Black" panose="02000000000000000000" pitchFamily="2" charset="0"/>
                <a:cs typeface="Gotham Ultra" pitchFamily="50" charset="0"/>
              </a:rPr>
              <a:t>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goals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ECA40C-08E6-4975-9008-9E675FC580AD}"/>
              </a:ext>
            </a:extLst>
          </p:cNvPr>
          <p:cNvSpPr txBox="1"/>
          <p:nvPr/>
        </p:nvSpPr>
        <p:spPr>
          <a:xfrm>
            <a:off x="481044" y="1457342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OPTIMIZE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084D09-4761-4AB7-AEA7-A582BDE48130}"/>
              </a:ext>
            </a:extLst>
          </p:cNvPr>
          <p:cNvSpPr/>
          <p:nvPr/>
        </p:nvSpPr>
        <p:spPr>
          <a:xfrm>
            <a:off x="481044" y="2043543"/>
            <a:ext cx="3367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OPTIMIZE RESEARCH SPACE RENOVATION AND COMMERCIALIZATION CAPABILITIES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AD3470-063D-4FC5-8E19-FFD6B0B717C2}"/>
              </a:ext>
            </a:extLst>
          </p:cNvPr>
          <p:cNvSpPr txBox="1"/>
          <p:nvPr/>
        </p:nvSpPr>
        <p:spPr>
          <a:xfrm>
            <a:off x="465122" y="5276500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METRICS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0473CE-9160-496A-8FDC-68D8556FBD27}"/>
              </a:ext>
            </a:extLst>
          </p:cNvPr>
          <p:cNvSpPr/>
          <p:nvPr/>
        </p:nvSpPr>
        <p:spPr>
          <a:xfrm>
            <a:off x="465121" y="5862701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USE SPACE METRICS THAT ACCOMMODATE EVOLVING RESEARCH PRACTICES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5A7E56-5937-4F87-B8E6-67D975021C2D}"/>
              </a:ext>
            </a:extLst>
          </p:cNvPr>
          <p:cNvSpPr txBox="1"/>
          <p:nvPr/>
        </p:nvSpPr>
        <p:spPr>
          <a:xfrm>
            <a:off x="4616318" y="3274392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LEASE SPACE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D9B213-EB10-4379-B93E-97A59956D98A}"/>
              </a:ext>
            </a:extLst>
          </p:cNvPr>
          <p:cNvSpPr/>
          <p:nvPr/>
        </p:nvSpPr>
        <p:spPr>
          <a:xfrm>
            <a:off x="4616317" y="3860593"/>
            <a:ext cx="3367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PROVIDE LEASE SPACE FOR BIOTECHNOLOGY AND PHARMACEUTICAL START-UP OPPORTUNITIES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3E1E39-022C-4FBA-8D36-212F302A36D3}"/>
              </a:ext>
            </a:extLst>
          </p:cNvPr>
          <p:cNvSpPr txBox="1"/>
          <p:nvPr/>
        </p:nvSpPr>
        <p:spPr>
          <a:xfrm>
            <a:off x="481044" y="3333801"/>
            <a:ext cx="3654230" cy="570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RECRUIT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503ABA-4DFB-4D4F-B059-5B7D43B82DBF}"/>
              </a:ext>
            </a:extLst>
          </p:cNvPr>
          <p:cNvSpPr/>
          <p:nvPr/>
        </p:nvSpPr>
        <p:spPr>
          <a:xfrm>
            <a:off x="481043" y="3901503"/>
            <a:ext cx="3638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POSITION RESEARCH AND SUPPORT SPACE TO LEVERAGE, RECRUIT, AND ENGAGE CORPORATE, CLINICAL, AND ACADEMIC PARTNERS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FAEDD9-19B9-44DF-9A89-B02A1596FFB0}"/>
              </a:ext>
            </a:extLst>
          </p:cNvPr>
          <p:cNvSpPr txBox="1"/>
          <p:nvPr/>
        </p:nvSpPr>
        <p:spPr>
          <a:xfrm>
            <a:off x="4616318" y="1457342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INNOVATION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82557F-0D95-48EC-881C-390B8AB40C0B}"/>
              </a:ext>
            </a:extLst>
          </p:cNvPr>
          <p:cNvSpPr/>
          <p:nvPr/>
        </p:nvSpPr>
        <p:spPr>
          <a:xfrm>
            <a:off x="4616317" y="2043543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DEVELOP AN INNOVATION DISTRICT AROUND THE CAMPUS RESEARCH CORE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33B150-0194-41DA-9A37-7862604A4478}"/>
              </a:ext>
            </a:extLst>
          </p:cNvPr>
          <p:cNvCxnSpPr>
            <a:cxnSpLocks/>
          </p:cNvCxnSpPr>
          <p:nvPr/>
        </p:nvCxnSpPr>
        <p:spPr>
          <a:xfrm>
            <a:off x="4285400" y="1624084"/>
            <a:ext cx="0" cy="483325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21728F-7163-4DE4-8C55-9A023732B2E7}"/>
              </a:ext>
            </a:extLst>
          </p:cNvPr>
          <p:cNvCxnSpPr>
            <a:cxnSpLocks/>
          </p:cNvCxnSpPr>
          <p:nvPr/>
        </p:nvCxnSpPr>
        <p:spPr>
          <a:xfrm flipH="1">
            <a:off x="481043" y="3046861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8E30FA-1B36-49D3-901F-3E5D8DEFE17B}"/>
              </a:ext>
            </a:extLst>
          </p:cNvPr>
          <p:cNvCxnSpPr>
            <a:cxnSpLocks/>
          </p:cNvCxnSpPr>
          <p:nvPr/>
        </p:nvCxnSpPr>
        <p:spPr>
          <a:xfrm flipH="1">
            <a:off x="481043" y="4985267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CF4C5C-7238-4973-B5FA-28810A480F82}"/>
              </a:ext>
            </a:extLst>
          </p:cNvPr>
          <p:cNvCxnSpPr>
            <a:cxnSpLocks/>
          </p:cNvCxnSpPr>
          <p:nvPr/>
        </p:nvCxnSpPr>
        <p:spPr>
          <a:xfrm flipH="1">
            <a:off x="4616317" y="3046861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Image result for uthsc RESEARCH">
            <a:extLst>
              <a:ext uri="{FF2B5EF4-FFF2-40B4-BE49-F238E27FC236}">
                <a16:creationId xmlns:a16="http://schemas.microsoft.com/office/drawing/2014/main" id="{A9DF0096-6412-4173-B2FF-49978EDB7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r="22930"/>
          <a:stretch/>
        </p:blipFill>
        <p:spPr bwMode="auto">
          <a:xfrm>
            <a:off x="8053136" y="1347537"/>
            <a:ext cx="4138863" cy="55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79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A2C1D4-13D5-400C-AAA2-1F93969B9B69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C7EB8-A7D4-4EA1-80C4-17E7B3564C44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CLINICAL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Narrow Black" pitchFamily="50" charset="0"/>
                <a:ea typeface="Roboto Black" panose="02000000000000000000" pitchFamily="2" charset="0"/>
                <a:cs typeface="Gotham Ultra" pitchFamily="50" charset="0"/>
              </a:rPr>
              <a:t>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goals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ECA40C-08E6-4975-9008-9E675FC580AD}"/>
              </a:ext>
            </a:extLst>
          </p:cNvPr>
          <p:cNvSpPr txBox="1"/>
          <p:nvPr/>
        </p:nvSpPr>
        <p:spPr>
          <a:xfrm>
            <a:off x="481044" y="1457342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AMBULATORY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084D09-4761-4AB7-AEA7-A582BDE48130}"/>
              </a:ext>
            </a:extLst>
          </p:cNvPr>
          <p:cNvSpPr/>
          <p:nvPr/>
        </p:nvSpPr>
        <p:spPr>
          <a:xfrm>
            <a:off x="481044" y="2043543"/>
            <a:ext cx="3367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CONSOLIDATE AND EXPOUND UPON AMBULATORY SERVICES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AD3470-063D-4FC5-8E19-FFD6B0B717C2}"/>
              </a:ext>
            </a:extLst>
          </p:cNvPr>
          <p:cNvSpPr txBox="1"/>
          <p:nvPr/>
        </p:nvSpPr>
        <p:spPr>
          <a:xfrm>
            <a:off x="465122" y="5276500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IN-PATIENT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0473CE-9160-496A-8FDC-68D8556FBD27}"/>
              </a:ext>
            </a:extLst>
          </p:cNvPr>
          <p:cNvSpPr/>
          <p:nvPr/>
        </p:nvSpPr>
        <p:spPr>
          <a:xfrm>
            <a:off x="465121" y="5862701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ESTABLISH AND IDENTIFY SITES FOR NEW IN-PATIENT CLINICAL PARTNERS AND PROGRAMS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5A7E56-5937-4F87-B8E6-67D975021C2D}"/>
              </a:ext>
            </a:extLst>
          </p:cNvPr>
          <p:cNvSpPr txBox="1"/>
          <p:nvPr/>
        </p:nvSpPr>
        <p:spPr>
          <a:xfrm>
            <a:off x="4616317" y="3274392"/>
            <a:ext cx="3367623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URBAN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D9B213-EB10-4379-B93E-97A59956D98A}"/>
              </a:ext>
            </a:extLst>
          </p:cNvPr>
          <p:cNvSpPr/>
          <p:nvPr/>
        </p:nvSpPr>
        <p:spPr>
          <a:xfrm>
            <a:off x="4616317" y="3860593"/>
            <a:ext cx="3367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SUPPORT A HOLISTIC AND HEALING URBAN ENVIRONMENT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3E1E39-022C-4FBA-8D36-212F302A36D3}"/>
              </a:ext>
            </a:extLst>
          </p:cNvPr>
          <p:cNvSpPr txBox="1"/>
          <p:nvPr/>
        </p:nvSpPr>
        <p:spPr>
          <a:xfrm>
            <a:off x="481044" y="3333801"/>
            <a:ext cx="3654230" cy="570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CLINICAL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503ABA-4DFB-4D4F-B059-5B7D43B82DBF}"/>
              </a:ext>
            </a:extLst>
          </p:cNvPr>
          <p:cNvSpPr/>
          <p:nvPr/>
        </p:nvSpPr>
        <p:spPr>
          <a:xfrm>
            <a:off x="481043" y="3901503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PROVIDE A LOGICAL, CONNECTED SERIES OF CLINICAL SERVICES AND SPACES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FAEDD9-19B9-44DF-9A89-B02A1596FFB0}"/>
              </a:ext>
            </a:extLst>
          </p:cNvPr>
          <p:cNvSpPr txBox="1"/>
          <p:nvPr/>
        </p:nvSpPr>
        <p:spPr>
          <a:xfrm>
            <a:off x="4616318" y="1457342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ADJACENCIES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82557F-0D95-48EC-881C-390B8AB40C0B}"/>
              </a:ext>
            </a:extLst>
          </p:cNvPr>
          <p:cNvSpPr/>
          <p:nvPr/>
        </p:nvSpPr>
        <p:spPr>
          <a:xfrm>
            <a:off x="4616317" y="2043543"/>
            <a:ext cx="3367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STRENGTHEN ADJACENCIES BETWEEN CLINICAL FACILITIES, RESEARCH CENTERS, AND COLLEGES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433B150-0194-41DA-9A37-7862604A4478}"/>
              </a:ext>
            </a:extLst>
          </p:cNvPr>
          <p:cNvCxnSpPr>
            <a:cxnSpLocks/>
          </p:cNvCxnSpPr>
          <p:nvPr/>
        </p:nvCxnSpPr>
        <p:spPr>
          <a:xfrm>
            <a:off x="4285400" y="1624084"/>
            <a:ext cx="0" cy="483325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21728F-7163-4DE4-8C55-9A023732B2E7}"/>
              </a:ext>
            </a:extLst>
          </p:cNvPr>
          <p:cNvCxnSpPr>
            <a:cxnSpLocks/>
          </p:cNvCxnSpPr>
          <p:nvPr/>
        </p:nvCxnSpPr>
        <p:spPr>
          <a:xfrm flipH="1">
            <a:off x="481043" y="3046861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8E30FA-1B36-49D3-901F-3E5D8DEFE17B}"/>
              </a:ext>
            </a:extLst>
          </p:cNvPr>
          <p:cNvCxnSpPr>
            <a:cxnSpLocks/>
          </p:cNvCxnSpPr>
          <p:nvPr/>
        </p:nvCxnSpPr>
        <p:spPr>
          <a:xfrm flipH="1">
            <a:off x="481043" y="4985267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CF4C5C-7238-4973-B5FA-28810A480F82}"/>
              </a:ext>
            </a:extLst>
          </p:cNvPr>
          <p:cNvCxnSpPr>
            <a:cxnSpLocks/>
          </p:cNvCxnSpPr>
          <p:nvPr/>
        </p:nvCxnSpPr>
        <p:spPr>
          <a:xfrm flipH="1">
            <a:off x="4616317" y="3046861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C27D5C2F-C8D3-4EAC-B6E9-DFCFB2AEC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r="5563"/>
          <a:stretch/>
        </p:blipFill>
        <p:spPr>
          <a:xfrm>
            <a:off x="8040381" y="1331495"/>
            <a:ext cx="4151619" cy="55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4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378C7F8-604D-47EE-ABB9-6E69DE749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/>
          <a:stretch/>
        </p:blipFill>
        <p:spPr>
          <a:xfrm>
            <a:off x="3733800" y="0"/>
            <a:ext cx="8458200" cy="6858000"/>
          </a:xfrm>
          <a:prstGeom prst="rect">
            <a:avLst/>
          </a:prstGeom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id="{1EDE5845-0307-472A-8756-2F49D2C4E7C3}"/>
              </a:ext>
            </a:extLst>
          </p:cNvPr>
          <p:cNvSpPr txBox="1">
            <a:spLocks/>
          </p:cNvSpPr>
          <p:nvPr/>
        </p:nvSpPr>
        <p:spPr>
          <a:xfrm>
            <a:off x="140767" y="358212"/>
            <a:ext cx="4169976" cy="13111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4400" cap="all" spc="-300" dirty="0">
                <a:solidFill>
                  <a:srgbClr val="58595B"/>
                </a:solidFill>
                <a:effectLst/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Context &amp;</a:t>
            </a:r>
            <a:r>
              <a:rPr lang="en-US" sz="4400" cap="all" spc="-300" dirty="0">
                <a:solidFill>
                  <a:srgbClr val="58595B"/>
                </a:solidFill>
                <a:effectLst/>
                <a:latin typeface="Gotham Narrow Black" pitchFamily="50" charset="0"/>
                <a:ea typeface="Roboto Black" panose="02000000000000000000" pitchFamily="2" charset="0"/>
                <a:cs typeface="Gotham Light" pitchFamily="50" charset="0"/>
              </a:rPr>
              <a:t> </a:t>
            </a:r>
            <a:r>
              <a:rPr lang="en-US" sz="4400" cap="all" dirty="0">
                <a:solidFill>
                  <a:srgbClr val="FF8200"/>
                </a:solidFill>
                <a:effectLst/>
                <a:latin typeface="Gotham Black" pitchFamily="50" charset="0"/>
                <a:ea typeface="Roboto Black" panose="02000000000000000000" pitchFamily="2" charset="0"/>
                <a:cs typeface="Gotham Light" pitchFamily="50" charset="0"/>
              </a:rPr>
              <a:t>Partners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1BB970-09AD-4C3C-8479-6BF4A46FF079}"/>
              </a:ext>
            </a:extLst>
          </p:cNvPr>
          <p:cNvGrpSpPr/>
          <p:nvPr/>
        </p:nvGrpSpPr>
        <p:grpSpPr>
          <a:xfrm>
            <a:off x="215836" y="1841242"/>
            <a:ext cx="2246377" cy="5016758"/>
            <a:chOff x="1563372" y="1952625"/>
            <a:chExt cx="2246377" cy="501675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40C195-84ED-4B42-9484-2C3C98535560}"/>
                </a:ext>
              </a:extLst>
            </p:cNvPr>
            <p:cNvSpPr txBox="1"/>
            <p:nvPr/>
          </p:nvSpPr>
          <p:spPr>
            <a:xfrm>
              <a:off x="1914525" y="1952625"/>
              <a:ext cx="1895224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 Planning Boundary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Memphis Medical District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Historic District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1 - Beale Street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2 - Victorian Village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Private Redevelopment Area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3 - South Main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4 - Edge District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5 - Legends Park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6 - University Place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7 - Pinch District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Park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8 - Court Square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9 - Robert R. Church Park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10 - Health Sciences Park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11 - Morris Park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12 - Winchester Park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Trolley Line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Road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13 - Highway 240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14 - Highway 40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Key Features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15 - </a:t>
              </a:r>
              <a:r>
                <a:rPr lang="en-US" sz="800" dirty="0" err="1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Fedex</a:t>
              </a: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 Forum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16 - Mud Island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17 - Madison Ave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18 - Convention Center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19 - Downtown Memphis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20 - Midtown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21 - Cross town</a:t>
              </a:r>
            </a:p>
            <a:p>
              <a:pPr lvl="1" indent="-285750"/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22 - Mississippi River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DDF00EF-A4A2-48CC-8FA9-D12F5941E8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9100" y="2053167"/>
              <a:ext cx="249767" cy="0"/>
            </a:xfrm>
            <a:prstGeom prst="line">
              <a:avLst/>
            </a:prstGeom>
            <a:ln w="28575">
              <a:solidFill>
                <a:srgbClr val="EA95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0A0B6B7-D163-4F1E-BC90-1CA0E4F4A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9100" y="2294468"/>
              <a:ext cx="249767" cy="0"/>
            </a:xfrm>
            <a:prstGeom prst="line">
              <a:avLst/>
            </a:prstGeom>
            <a:ln w="28575">
              <a:solidFill>
                <a:srgbClr val="3C767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605C71-8758-4ED5-A0B3-5638AA30F77E}"/>
                </a:ext>
              </a:extLst>
            </p:cNvPr>
            <p:cNvSpPr/>
            <p:nvPr/>
          </p:nvSpPr>
          <p:spPr>
            <a:xfrm>
              <a:off x="1689100" y="2510367"/>
              <a:ext cx="249767" cy="67733"/>
            </a:xfrm>
            <a:prstGeom prst="rect">
              <a:avLst/>
            </a:prstGeom>
            <a:solidFill>
              <a:srgbClr val="F3D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EDE21E6-74B2-4C34-ACB5-C72CA883CBB1}"/>
                </a:ext>
              </a:extLst>
            </p:cNvPr>
            <p:cNvSpPr/>
            <p:nvPr/>
          </p:nvSpPr>
          <p:spPr>
            <a:xfrm>
              <a:off x="1689100" y="2755900"/>
              <a:ext cx="249767" cy="67733"/>
            </a:xfrm>
            <a:prstGeom prst="rect">
              <a:avLst/>
            </a:prstGeom>
            <a:solidFill>
              <a:srgbClr val="FAB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BD7511-84C0-4F61-9DBA-235ACEA9A412}"/>
                </a:ext>
              </a:extLst>
            </p:cNvPr>
            <p:cNvSpPr/>
            <p:nvPr/>
          </p:nvSpPr>
          <p:spPr>
            <a:xfrm>
              <a:off x="1684867" y="3246967"/>
              <a:ext cx="249767" cy="67733"/>
            </a:xfrm>
            <a:prstGeom prst="rect">
              <a:avLst/>
            </a:prstGeom>
            <a:solidFill>
              <a:srgbClr val="88C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C05032-DE72-4767-9959-CF4467784F20}"/>
                </a:ext>
              </a:extLst>
            </p:cNvPr>
            <p:cNvSpPr/>
            <p:nvPr/>
          </p:nvSpPr>
          <p:spPr>
            <a:xfrm>
              <a:off x="1684867" y="4102099"/>
              <a:ext cx="249767" cy="67733"/>
            </a:xfrm>
            <a:prstGeom prst="rect">
              <a:avLst/>
            </a:prstGeom>
            <a:solidFill>
              <a:srgbClr val="BFD3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42BF5C-58EF-4FEE-B563-EDD944CE699F}"/>
                </a:ext>
              </a:extLst>
            </p:cNvPr>
            <p:cNvSpPr/>
            <p:nvPr/>
          </p:nvSpPr>
          <p:spPr>
            <a:xfrm>
              <a:off x="1689100" y="5202765"/>
              <a:ext cx="249767" cy="67733"/>
            </a:xfrm>
            <a:prstGeom prst="rect">
              <a:avLst/>
            </a:prstGeom>
            <a:noFill/>
            <a:ln>
              <a:solidFill>
                <a:srgbClr val="A58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C26212ED-9B9A-42DD-8B06-6628DA3C3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3372" y="4930388"/>
              <a:ext cx="434497" cy="12722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AD7C4B-D798-4005-9396-0D35C05C6093}"/>
                </a:ext>
              </a:extLst>
            </p:cNvPr>
            <p:cNvSpPr txBox="1"/>
            <p:nvPr/>
          </p:nvSpPr>
          <p:spPr>
            <a:xfrm>
              <a:off x="1707356" y="5624513"/>
              <a:ext cx="15621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##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59F233-0640-42EE-BAE6-FD6CDDF999D1}"/>
                </a:ext>
              </a:extLst>
            </p:cNvPr>
            <p:cNvSpPr/>
            <p:nvPr/>
          </p:nvSpPr>
          <p:spPr>
            <a:xfrm>
              <a:off x="1762126" y="5629276"/>
              <a:ext cx="171449" cy="171449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8144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6B24892-3A93-468E-A7BE-011FC7D82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4456" r="16814" b="1488"/>
          <a:stretch/>
        </p:blipFill>
        <p:spPr>
          <a:xfrm>
            <a:off x="4415588" y="0"/>
            <a:ext cx="7776411" cy="6858000"/>
          </a:xfrm>
          <a:prstGeom prst="rect">
            <a:avLst/>
          </a:prstGeom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id="{1EDE5845-0307-472A-8756-2F49D2C4E7C3}"/>
              </a:ext>
            </a:extLst>
          </p:cNvPr>
          <p:cNvSpPr txBox="1">
            <a:spLocks/>
          </p:cNvSpPr>
          <p:nvPr/>
        </p:nvSpPr>
        <p:spPr>
          <a:xfrm>
            <a:off x="152069" y="334779"/>
            <a:ext cx="4205921" cy="19205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4400" cap="all" spc="-300" dirty="0">
                <a:solidFill>
                  <a:srgbClr val="58595B"/>
                </a:solidFill>
                <a:effectLst/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Planning </a:t>
            </a:r>
            <a:r>
              <a:rPr lang="en-US" sz="4400" cap="all" dirty="0">
                <a:solidFill>
                  <a:srgbClr val="FF8200"/>
                </a:solidFill>
                <a:effectLst/>
                <a:latin typeface="Gotham Black" pitchFamily="50" charset="0"/>
                <a:ea typeface="Roboto Black" panose="02000000000000000000" pitchFamily="2" charset="0"/>
                <a:cs typeface="Gotham Light" pitchFamily="50" charset="0"/>
              </a:rPr>
              <a:t>Boundary &amp; Ownership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981448-4048-4C4A-B5F5-7439F176B5E5}"/>
              </a:ext>
            </a:extLst>
          </p:cNvPr>
          <p:cNvGrpSpPr/>
          <p:nvPr/>
        </p:nvGrpSpPr>
        <p:grpSpPr>
          <a:xfrm>
            <a:off x="361831" y="2548100"/>
            <a:ext cx="2740709" cy="3662541"/>
            <a:chOff x="1143883" y="2767673"/>
            <a:chExt cx="2740709" cy="36625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0E50FB-0028-41D8-BEB2-8665B50D0741}"/>
                </a:ext>
              </a:extLst>
            </p:cNvPr>
            <p:cNvSpPr txBox="1"/>
            <p:nvPr/>
          </p:nvSpPr>
          <p:spPr>
            <a:xfrm>
              <a:off x="1373104" y="2767673"/>
              <a:ext cx="2511488" cy="3662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 Property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 Lessor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Strategic Acquisition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Non-UTHSC Property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 Planning Boundary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Black" panose="02000000000000000000" pitchFamily="2" charset="0"/>
                  <a:cs typeface="Gotham Light" pitchFamily="50" charset="0"/>
                </a:rPr>
                <a:t>ACQUISITIONS</a:t>
              </a:r>
            </a:p>
            <a:p>
              <a:endParaRPr lang="en-US" sz="800" dirty="0"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endParaRP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Regional One + Hotel Parcel</a:t>
              </a: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Health Sciences Park</a:t>
              </a:r>
            </a:p>
            <a:p>
              <a:pPr marL="228600" indent="-228600">
                <a:buAutoNum type="arabicPeriod"/>
              </a:pPr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Baptist Parking Lot</a:t>
              </a:r>
            </a:p>
            <a:p>
              <a:pPr marL="228600" indent="-228600">
                <a:buAutoNum type="arabicPeriod"/>
              </a:pPr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Pappy’s Coffee Lot</a:t>
              </a:r>
            </a:p>
            <a:p>
              <a:pPr marL="228600" indent="-228600">
                <a:buAutoNum type="arabicPeriod"/>
              </a:pPr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Trolley Stop Restaurant</a:t>
              </a:r>
            </a:p>
            <a:p>
              <a:pPr marL="228600" indent="-228600">
                <a:buAutoNum type="arabicPeriod"/>
              </a:pPr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Innova Memphis Lot</a:t>
              </a:r>
            </a:p>
            <a:p>
              <a:pPr marL="228600" indent="-228600">
                <a:buAutoNum type="arabicPeriod"/>
              </a:pPr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Baptist Parking Garage</a:t>
              </a:r>
            </a:p>
            <a:p>
              <a:pPr marL="228600" indent="-228600">
                <a:buAutoNum type="arabicPeriod"/>
              </a:pPr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Medical Center Apartments</a:t>
              </a:r>
            </a:p>
            <a:p>
              <a:pPr marL="228600" indent="-228600">
                <a:buAutoNum type="arabicPeriod"/>
              </a:pPr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pPr marL="228600" indent="-228600">
                <a:buAutoNum type="arabicPeriod"/>
              </a:pPr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Innova Memphis Office Building</a:t>
              </a:r>
            </a:p>
            <a:p>
              <a:endParaRPr lang="en-US" sz="800" dirty="0"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4D5D359-BC3E-443A-ABED-13B671AF5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5631" y="3846226"/>
              <a:ext cx="249767" cy="0"/>
            </a:xfrm>
            <a:prstGeom prst="line">
              <a:avLst/>
            </a:prstGeom>
            <a:ln w="57150">
              <a:solidFill>
                <a:srgbClr val="EA954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544A70-31E8-432A-AC96-DECB133D8AF6}"/>
                </a:ext>
              </a:extLst>
            </p:cNvPr>
            <p:cNvSpPr/>
            <p:nvPr/>
          </p:nvSpPr>
          <p:spPr>
            <a:xfrm>
              <a:off x="1147679" y="2828284"/>
              <a:ext cx="249767" cy="107421"/>
            </a:xfrm>
            <a:prstGeom prst="rect">
              <a:avLst/>
            </a:prstGeom>
            <a:solidFill>
              <a:srgbClr val="F3D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1BF76DE-5638-479F-A947-81B7E2F9D30E}"/>
                </a:ext>
              </a:extLst>
            </p:cNvPr>
            <p:cNvSpPr/>
            <p:nvPr/>
          </p:nvSpPr>
          <p:spPr>
            <a:xfrm>
              <a:off x="1147679" y="3060895"/>
              <a:ext cx="249767" cy="107421"/>
            </a:xfrm>
            <a:prstGeom prst="rect">
              <a:avLst/>
            </a:prstGeom>
            <a:solidFill>
              <a:srgbClr val="37B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35AD78-3FB8-4C8A-A142-074953F83B50}"/>
                </a:ext>
              </a:extLst>
            </p:cNvPr>
            <p:cNvSpPr/>
            <p:nvPr/>
          </p:nvSpPr>
          <p:spPr>
            <a:xfrm>
              <a:off x="1147679" y="3313558"/>
              <a:ext cx="249767" cy="107421"/>
            </a:xfrm>
            <a:prstGeom prst="rect">
              <a:avLst/>
            </a:prstGeom>
            <a:solidFill>
              <a:srgbClr val="FECB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FC2F59-A418-4E27-8EC7-6D5C6BD8A7E3}"/>
                </a:ext>
              </a:extLst>
            </p:cNvPr>
            <p:cNvSpPr/>
            <p:nvPr/>
          </p:nvSpPr>
          <p:spPr>
            <a:xfrm>
              <a:off x="1147679" y="3550179"/>
              <a:ext cx="249767" cy="1074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FCB60BFA-547E-4A41-8B30-35AEA55D312D}"/>
                </a:ext>
              </a:extLst>
            </p:cNvPr>
            <p:cNvSpPr/>
            <p:nvPr/>
          </p:nvSpPr>
          <p:spPr>
            <a:xfrm>
              <a:off x="1143883" y="3550170"/>
              <a:ext cx="254196" cy="107430"/>
            </a:xfrm>
            <a:prstGeom prst="triangle">
              <a:avLst>
                <a:gd name="adj" fmla="val 100000"/>
              </a:avLst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12AEC35-CD8D-4E66-897D-17E845484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540" y="6192657"/>
            <a:ext cx="1281951" cy="5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5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DF2FDB-7DDD-4EA7-A93C-A8377218E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637" y="-327372"/>
            <a:ext cx="10021209" cy="7743661"/>
          </a:xfrm>
          <a:prstGeom prst="rect">
            <a:avLst/>
          </a:prstGeom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id="{1EDE5845-0307-472A-8756-2F49D2C4E7C3}"/>
              </a:ext>
            </a:extLst>
          </p:cNvPr>
          <p:cNvSpPr txBox="1">
            <a:spLocks/>
          </p:cNvSpPr>
          <p:nvPr/>
        </p:nvSpPr>
        <p:spPr>
          <a:xfrm>
            <a:off x="136691" y="372196"/>
            <a:ext cx="4025734" cy="19205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4400" cap="all" spc="-300" dirty="0">
                <a:solidFill>
                  <a:srgbClr val="58595B"/>
                </a:solidFill>
                <a:effectLst/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Existing </a:t>
            </a:r>
          </a:p>
          <a:p>
            <a:r>
              <a:rPr lang="en-US" sz="4400" cap="all" dirty="0">
                <a:solidFill>
                  <a:srgbClr val="FF8200"/>
                </a:solidFill>
                <a:effectLst/>
                <a:latin typeface="Gotham Black" pitchFamily="50" charset="0"/>
                <a:ea typeface="Roboto Black" panose="02000000000000000000" pitchFamily="2" charset="0"/>
                <a:cs typeface="Gotham Light" pitchFamily="50" charset="0"/>
              </a:rPr>
              <a:t>Facility</a:t>
            </a:r>
          </a:p>
          <a:p>
            <a:r>
              <a:rPr lang="en-US" sz="4400" cap="all" dirty="0">
                <a:solidFill>
                  <a:srgbClr val="FF8200"/>
                </a:solidFill>
                <a:effectLst/>
                <a:latin typeface="Gotham Black" pitchFamily="50" charset="0"/>
                <a:ea typeface="Roboto Black" panose="02000000000000000000" pitchFamily="2" charset="0"/>
                <a:cs typeface="Gotham Light" pitchFamily="50" charset="0"/>
              </a:rPr>
              <a:t>Conditions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EFBE62-97FE-4127-A7CF-0EA920A12389}"/>
              </a:ext>
            </a:extLst>
          </p:cNvPr>
          <p:cNvGrpSpPr/>
          <p:nvPr/>
        </p:nvGrpSpPr>
        <p:grpSpPr>
          <a:xfrm>
            <a:off x="365627" y="2719547"/>
            <a:ext cx="1672179" cy="1569660"/>
            <a:chOff x="365627" y="2719547"/>
            <a:chExt cx="1672179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5C4FE1-11E9-4688-BB77-B48C6E116337}"/>
                </a:ext>
              </a:extLst>
            </p:cNvPr>
            <p:cNvSpPr txBox="1"/>
            <p:nvPr/>
          </p:nvSpPr>
          <p:spPr>
            <a:xfrm>
              <a:off x="591052" y="2719547"/>
              <a:ext cx="1446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New/Satisfactory/</a:t>
              </a:r>
              <a:br>
                <a:rPr lang="en-US" sz="800" dirty="0"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8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Improvements Underway</a:t>
              </a:r>
            </a:p>
            <a:p>
              <a:endParaRPr lang="en-US" sz="80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r>
                <a:rPr lang="en-US" sz="8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Requires Upgrades</a:t>
              </a:r>
            </a:p>
            <a:p>
              <a:endParaRPr lang="en-US" sz="80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r>
                <a:rPr lang="en-US" sz="8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Critical Improvements</a:t>
              </a:r>
            </a:p>
            <a:p>
              <a:endParaRPr lang="en-US" sz="80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r>
                <a:rPr lang="en-US" sz="8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Planned for Demolition</a:t>
              </a:r>
            </a:p>
            <a:p>
              <a:endParaRPr lang="en-US" sz="80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r>
                <a:rPr lang="en-US" sz="8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Unrated</a:t>
              </a:r>
            </a:p>
            <a:p>
              <a:endParaRPr lang="en-US" sz="80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r>
                <a:rPr lang="en-US" sz="8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UTHSC Property</a:t>
              </a:r>
              <a:endParaRPr lang="en-US" sz="800" dirty="0"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C8A149-C836-49C7-9C55-5DB31255BD16}"/>
                </a:ext>
              </a:extLst>
            </p:cNvPr>
            <p:cNvSpPr/>
            <p:nvPr/>
          </p:nvSpPr>
          <p:spPr>
            <a:xfrm>
              <a:off x="365627" y="4110814"/>
              <a:ext cx="249767" cy="107421"/>
            </a:xfrm>
            <a:prstGeom prst="rect">
              <a:avLst/>
            </a:prstGeom>
            <a:solidFill>
              <a:srgbClr val="F3D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75215D-9452-4DDD-BAF4-7741F63781D2}"/>
                </a:ext>
              </a:extLst>
            </p:cNvPr>
            <p:cNvSpPr/>
            <p:nvPr/>
          </p:nvSpPr>
          <p:spPr>
            <a:xfrm>
              <a:off x="365627" y="3142422"/>
              <a:ext cx="249767" cy="107421"/>
            </a:xfrm>
            <a:prstGeom prst="rect">
              <a:avLst/>
            </a:prstGeom>
            <a:solidFill>
              <a:srgbClr val="EBC8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D7A4A8-A1FD-47DC-B3C4-6A1A2A07A01E}"/>
                </a:ext>
              </a:extLst>
            </p:cNvPr>
            <p:cNvSpPr/>
            <p:nvPr/>
          </p:nvSpPr>
          <p:spPr>
            <a:xfrm>
              <a:off x="365627" y="3374614"/>
              <a:ext cx="249767" cy="107421"/>
            </a:xfrm>
            <a:prstGeom prst="rect">
              <a:avLst/>
            </a:prstGeom>
            <a:solidFill>
              <a:srgbClr val="F96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F914CC-10C6-41A9-B2A0-8E28886C934B}"/>
                </a:ext>
              </a:extLst>
            </p:cNvPr>
            <p:cNvSpPr/>
            <p:nvPr/>
          </p:nvSpPr>
          <p:spPr>
            <a:xfrm>
              <a:off x="365627" y="3624882"/>
              <a:ext cx="249767" cy="107421"/>
            </a:xfrm>
            <a:prstGeom prst="rect">
              <a:avLst/>
            </a:prstGeom>
            <a:solidFill>
              <a:srgbClr val="8B2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CBC92F-ACC2-45BA-AF4B-C16F5C5F6751}"/>
                </a:ext>
              </a:extLst>
            </p:cNvPr>
            <p:cNvSpPr/>
            <p:nvPr/>
          </p:nvSpPr>
          <p:spPr>
            <a:xfrm>
              <a:off x="367900" y="2789855"/>
              <a:ext cx="249767" cy="107421"/>
            </a:xfrm>
            <a:prstGeom prst="rect">
              <a:avLst/>
            </a:prstGeom>
            <a:solidFill>
              <a:srgbClr val="578F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3F8F55-4C56-42D0-9C50-D260ED8C02AB}"/>
                </a:ext>
              </a:extLst>
            </p:cNvPr>
            <p:cNvSpPr/>
            <p:nvPr/>
          </p:nvSpPr>
          <p:spPr>
            <a:xfrm>
              <a:off x="370175" y="3877126"/>
              <a:ext cx="249767" cy="107421"/>
            </a:xfrm>
            <a:prstGeom prst="rect">
              <a:avLst/>
            </a:prstGeom>
            <a:solidFill>
              <a:srgbClr val="70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248956C-48EF-4244-B0A1-A4BD73F20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951" y="6117485"/>
            <a:ext cx="1281951" cy="54591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360598-B3BD-490B-AE1C-092E4C5856E4}"/>
              </a:ext>
            </a:extLst>
          </p:cNvPr>
          <p:cNvSpPr/>
          <p:nvPr/>
        </p:nvSpPr>
        <p:spPr>
          <a:xfrm>
            <a:off x="12071601" y="-227627"/>
            <a:ext cx="1757216" cy="7534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53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C0C4280-C5F3-49DC-B6E3-DC4611EACED5}"/>
              </a:ext>
            </a:extLst>
          </p:cNvPr>
          <p:cNvGrpSpPr/>
          <p:nvPr/>
        </p:nvGrpSpPr>
        <p:grpSpPr>
          <a:xfrm>
            <a:off x="530679" y="637188"/>
            <a:ext cx="9553676" cy="6033577"/>
            <a:chOff x="0" y="296886"/>
            <a:chExt cx="10092519" cy="6373880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5B04725-B9D6-4034-A5A6-AB190B7C6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120" b="17714"/>
            <a:stretch/>
          </p:blipFill>
          <p:spPr>
            <a:xfrm>
              <a:off x="0" y="308416"/>
              <a:ext cx="2789728" cy="6362350"/>
            </a:xfrm>
            <a:prstGeom prst="rect">
              <a:avLst/>
            </a:prstGeom>
          </p:spPr>
        </p:pic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E114C35-ACF8-4F39-AEB4-26D373C8A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8" r="29249" b="17714"/>
            <a:stretch/>
          </p:blipFill>
          <p:spPr>
            <a:xfrm>
              <a:off x="7434193" y="300897"/>
              <a:ext cx="1181099" cy="6362350"/>
            </a:xfrm>
            <a:prstGeom prst="rect">
              <a:avLst/>
            </a:prstGeom>
          </p:spPr>
        </p:pic>
        <p:pic>
          <p:nvPicPr>
            <p:cNvPr id="14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259010D-78DE-415A-A7E7-59BBCD7B1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3" r="41343" b="17714"/>
            <a:stretch/>
          </p:blipFill>
          <p:spPr>
            <a:xfrm>
              <a:off x="6130547" y="296886"/>
              <a:ext cx="942975" cy="6362350"/>
            </a:xfrm>
            <a:prstGeom prst="rect">
              <a:avLst/>
            </a:prstGeom>
          </p:spPr>
        </p:pic>
        <p:pic>
          <p:nvPicPr>
            <p:cNvPr id="15" name="Picture 1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D5231E1-B16D-4153-B9F9-079EE1AED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r="63111" b="17714"/>
            <a:stretch/>
          </p:blipFill>
          <p:spPr>
            <a:xfrm>
              <a:off x="3233952" y="304907"/>
              <a:ext cx="914400" cy="6362350"/>
            </a:xfrm>
            <a:prstGeom prst="rect">
              <a:avLst/>
            </a:prstGeom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EFAB034-CF1A-4F98-A491-BFEF3AB45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5" r="50587" b="17714"/>
            <a:stretch/>
          </p:blipFill>
          <p:spPr>
            <a:xfrm>
              <a:off x="4544277" y="300896"/>
              <a:ext cx="1152525" cy="6362350"/>
            </a:xfrm>
            <a:prstGeom prst="rect">
              <a:avLst/>
            </a:prstGeom>
          </p:spPr>
        </p:pic>
        <p:pic>
          <p:nvPicPr>
            <p:cNvPr id="17" name="Picture 1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34C87CB-398C-4225-B740-9649D6638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56" r="19487" b="17714"/>
            <a:stretch/>
          </p:blipFill>
          <p:spPr>
            <a:xfrm>
              <a:off x="9106184" y="296886"/>
              <a:ext cx="986335" cy="63623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C80121-2378-4AF3-861E-945DF5F9C470}"/>
                </a:ext>
              </a:extLst>
            </p:cNvPr>
            <p:cNvSpPr txBox="1"/>
            <p:nvPr/>
          </p:nvSpPr>
          <p:spPr>
            <a:xfrm>
              <a:off x="7514617" y="1091548"/>
              <a:ext cx="2213811" cy="422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otham Narrow Black" pitchFamily="50" charset="0"/>
                  <a:ea typeface="Roboto Black" panose="02000000000000000000" pitchFamily="2" charset="0"/>
                </a:rPr>
                <a:t>Long-term Deficit</a:t>
              </a:r>
            </a:p>
            <a:p>
              <a:r>
                <a:rPr lang="en-US" sz="1000" dirty="0">
                  <a:latin typeface="Gotham Narrow Black" pitchFamily="50" charset="0"/>
                  <a:ea typeface="Roboto Black" panose="02000000000000000000" pitchFamily="2" charset="0"/>
                </a:rPr>
                <a:t>629,891 </a:t>
              </a:r>
              <a:r>
                <a:rPr lang="en-US" sz="1000" dirty="0" err="1">
                  <a:latin typeface="Gotham Narrow Black" pitchFamily="50" charset="0"/>
                  <a:ea typeface="Roboto Black" panose="02000000000000000000" pitchFamily="2" charset="0"/>
                </a:rPr>
                <a:t>ASF</a:t>
              </a:r>
              <a:endParaRPr lang="en-US" sz="1000" dirty="0">
                <a:latin typeface="Gotham Narrow Black" pitchFamily="50" charset="0"/>
                <a:ea typeface="Roboto Black" panose="020000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6EA2AF-1B4D-410F-A08B-341FE6B8A07F}"/>
                </a:ext>
              </a:extLst>
            </p:cNvPr>
            <p:cNvSpPr txBox="1"/>
            <p:nvPr/>
          </p:nvSpPr>
          <p:spPr>
            <a:xfrm>
              <a:off x="4563893" y="1954069"/>
              <a:ext cx="2213811" cy="422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otham Narrow Black" pitchFamily="50" charset="0"/>
                  <a:ea typeface="Roboto Black" panose="02000000000000000000" pitchFamily="2" charset="0"/>
                </a:rPr>
                <a:t>Short-term Deficit</a:t>
              </a:r>
            </a:p>
            <a:p>
              <a:r>
                <a:rPr lang="en-US" sz="1000" dirty="0">
                  <a:latin typeface="Gotham Narrow Black" pitchFamily="50" charset="0"/>
                  <a:ea typeface="Roboto Black" panose="02000000000000000000" pitchFamily="2" charset="0"/>
                </a:rPr>
                <a:t>17,144 </a:t>
              </a:r>
              <a:r>
                <a:rPr lang="en-US" sz="1000" dirty="0" err="1">
                  <a:latin typeface="Gotham Narrow Black" pitchFamily="50" charset="0"/>
                  <a:ea typeface="Roboto Black" panose="02000000000000000000" pitchFamily="2" charset="0"/>
                </a:rPr>
                <a:t>ASF</a:t>
              </a:r>
              <a:endParaRPr lang="en-US" sz="1000" dirty="0">
                <a:latin typeface="Gotham Narrow Black" pitchFamily="50" charset="0"/>
                <a:ea typeface="Roboto Black" panose="020000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31C045-97BE-4A2D-98BB-88F0974AFDE2}"/>
                </a:ext>
              </a:extLst>
            </p:cNvPr>
            <p:cNvSpPr txBox="1"/>
            <p:nvPr/>
          </p:nvSpPr>
          <p:spPr>
            <a:xfrm>
              <a:off x="1720174" y="2369116"/>
              <a:ext cx="2213811" cy="422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otham Narrow Black" pitchFamily="50" charset="0"/>
                  <a:ea typeface="Roboto Black" panose="02000000000000000000" pitchFamily="2" charset="0"/>
                </a:rPr>
                <a:t>Surplus Today</a:t>
              </a:r>
            </a:p>
            <a:p>
              <a:r>
                <a:rPr lang="en-US" sz="1000" dirty="0">
                  <a:latin typeface="Gotham Narrow Black" pitchFamily="50" charset="0"/>
                  <a:ea typeface="Roboto Black" panose="02000000000000000000" pitchFamily="2" charset="0"/>
                </a:rPr>
                <a:t>66,503 </a:t>
              </a:r>
              <a:r>
                <a:rPr lang="en-US" sz="1000" dirty="0" err="1">
                  <a:latin typeface="Gotham Narrow Black" pitchFamily="50" charset="0"/>
                  <a:ea typeface="Roboto Black" panose="02000000000000000000" pitchFamily="2" charset="0"/>
                </a:rPr>
                <a:t>ASF</a:t>
              </a:r>
              <a:endParaRPr lang="en-US" sz="1000" dirty="0">
                <a:latin typeface="Gotham Narrow Black" pitchFamily="50" charset="0"/>
                <a:ea typeface="Roboto Black" panose="02000000000000000000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42CF9-F444-440D-99D5-F2A01295D7AE}"/>
                </a:ext>
              </a:extLst>
            </p:cNvPr>
            <p:cNvSpPr txBox="1"/>
            <p:nvPr/>
          </p:nvSpPr>
          <p:spPr>
            <a:xfrm>
              <a:off x="1720174" y="5610225"/>
              <a:ext cx="905841" cy="243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highlight>
                    <a:srgbClr val="065F41"/>
                  </a:highlight>
                  <a:latin typeface="Gotham Black" pitchFamily="50" charset="0"/>
                  <a:ea typeface="Roboto Black" panose="02000000000000000000" pitchFamily="2" charset="0"/>
                </a:rPr>
                <a:t>1,436,540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A48946-CF9A-4E7C-95C5-85D9F7CADDF2}"/>
                </a:ext>
              </a:extLst>
            </p:cNvPr>
            <p:cNvSpPr txBox="1"/>
            <p:nvPr/>
          </p:nvSpPr>
          <p:spPr>
            <a:xfrm>
              <a:off x="3258065" y="5597869"/>
              <a:ext cx="833566" cy="243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highlight>
                    <a:srgbClr val="065F41"/>
                  </a:highlight>
                  <a:latin typeface="Gotham Black" pitchFamily="50" charset="0"/>
                  <a:ea typeface="Roboto Black" panose="02000000000000000000" pitchFamily="2" charset="0"/>
                </a:rPr>
                <a:t>1,370,037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EDF8D7-043B-4185-ACA8-CD52ED4FA97F}"/>
                </a:ext>
              </a:extLst>
            </p:cNvPr>
            <p:cNvSpPr txBox="1"/>
            <p:nvPr/>
          </p:nvSpPr>
          <p:spPr>
            <a:xfrm>
              <a:off x="4575187" y="5593751"/>
              <a:ext cx="958327" cy="243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highlight>
                    <a:srgbClr val="065F41"/>
                  </a:highlight>
                  <a:latin typeface="Gotham Black" pitchFamily="50" charset="0"/>
                  <a:ea typeface="Roboto Black" panose="02000000000000000000" pitchFamily="2" charset="0"/>
                </a:rPr>
                <a:t>1,608,949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D8C4D6-BAF3-4B52-AF3E-22F29BC3F218}"/>
                </a:ext>
              </a:extLst>
            </p:cNvPr>
            <p:cNvSpPr txBox="1"/>
            <p:nvPr/>
          </p:nvSpPr>
          <p:spPr>
            <a:xfrm>
              <a:off x="6153664" y="5601989"/>
              <a:ext cx="833566" cy="243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highlight>
                    <a:srgbClr val="065F41"/>
                  </a:highlight>
                  <a:latin typeface="Gotham Black" pitchFamily="50" charset="0"/>
                  <a:ea typeface="Roboto Black" panose="02000000000000000000" pitchFamily="2" charset="0"/>
                </a:rPr>
                <a:t>1,625,638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9217E5-5D9B-4CFF-AADE-FCC91F831D6C}"/>
                </a:ext>
              </a:extLst>
            </p:cNvPr>
            <p:cNvSpPr txBox="1"/>
            <p:nvPr/>
          </p:nvSpPr>
          <p:spPr>
            <a:xfrm>
              <a:off x="7530617" y="5606108"/>
              <a:ext cx="909540" cy="243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highlight>
                    <a:srgbClr val="065F41"/>
                  </a:highlight>
                  <a:latin typeface="Gotham Black" pitchFamily="50" charset="0"/>
                  <a:ea typeface="Roboto Black" panose="02000000000000000000" pitchFamily="2" charset="0"/>
                </a:rPr>
                <a:t>1,339,360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3F4BC5-E2B6-466D-A27F-8BACBD672E38}"/>
                </a:ext>
              </a:extLst>
            </p:cNvPr>
            <p:cNvSpPr txBox="1"/>
            <p:nvPr/>
          </p:nvSpPr>
          <p:spPr>
            <a:xfrm>
              <a:off x="9123404" y="5614347"/>
              <a:ext cx="833566" cy="243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  <a:highlight>
                    <a:srgbClr val="065F41"/>
                  </a:highlight>
                  <a:latin typeface="Gotham Black" pitchFamily="50" charset="0"/>
                  <a:ea typeface="Roboto Black" panose="02000000000000000000" pitchFamily="2" charset="0"/>
                </a:rPr>
                <a:t>1,969,251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9288908-496C-4DC1-9E9F-AF76C59842F1}"/>
              </a:ext>
            </a:extLst>
          </p:cNvPr>
          <p:cNvGrpSpPr/>
          <p:nvPr/>
        </p:nvGrpSpPr>
        <p:grpSpPr>
          <a:xfrm>
            <a:off x="10216062" y="5560547"/>
            <a:ext cx="1696615" cy="707886"/>
            <a:chOff x="10495385" y="3230556"/>
            <a:chExt cx="1696615" cy="707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530468-8C3B-4DF7-A85F-80D2FDF377DC}"/>
                </a:ext>
              </a:extLst>
            </p:cNvPr>
            <p:cNvSpPr txBox="1"/>
            <p:nvPr/>
          </p:nvSpPr>
          <p:spPr>
            <a:xfrm>
              <a:off x="10718537" y="3230556"/>
              <a:ext cx="14734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Space in good condition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Indicates impact of space in critical condition and proposed demolition</a:t>
              </a:r>
              <a:endParaRPr lang="en-US" sz="800" dirty="0"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B6F02C-5FF3-448C-AEDF-8EC0407D444A}"/>
                </a:ext>
              </a:extLst>
            </p:cNvPr>
            <p:cNvSpPr/>
            <p:nvPr/>
          </p:nvSpPr>
          <p:spPr>
            <a:xfrm>
              <a:off x="10495385" y="3300864"/>
              <a:ext cx="249767" cy="107421"/>
            </a:xfrm>
            <a:prstGeom prst="rect">
              <a:avLst/>
            </a:prstGeom>
            <a:solidFill>
              <a:srgbClr val="C8E0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72E27B-BF28-4D00-8F7A-9EFA841B17B2}"/>
                </a:ext>
              </a:extLst>
            </p:cNvPr>
            <p:cNvSpPr/>
            <p:nvPr/>
          </p:nvSpPr>
          <p:spPr>
            <a:xfrm>
              <a:off x="10497659" y="3548798"/>
              <a:ext cx="249767" cy="107421"/>
            </a:xfrm>
            <a:prstGeom prst="rect">
              <a:avLst/>
            </a:prstGeom>
            <a:solidFill>
              <a:srgbClr val="F39272"/>
            </a:solidFill>
            <a:ln w="19050">
              <a:solidFill>
                <a:srgbClr val="DC382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C5ADB1A-7105-47D9-9E48-969882221373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C0CFEA-9D9C-45A3-A934-1642ED17B298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FUTURE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SPACE NEEDS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2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>
            <a:extLst>
              <a:ext uri="{FF2B5EF4-FFF2-40B4-BE49-F238E27FC236}">
                <a16:creationId xmlns:a16="http://schemas.microsoft.com/office/drawing/2014/main" id="{1EDE5845-0307-472A-8756-2F49D2C4E7C3}"/>
              </a:ext>
            </a:extLst>
          </p:cNvPr>
          <p:cNvSpPr txBox="1">
            <a:spLocks/>
          </p:cNvSpPr>
          <p:nvPr/>
        </p:nvSpPr>
        <p:spPr>
          <a:xfrm>
            <a:off x="328280" y="304755"/>
            <a:ext cx="4834270" cy="13111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4400" cap="all" spc="-300" dirty="0">
                <a:solidFill>
                  <a:srgbClr val="58595B"/>
                </a:solidFill>
                <a:effectLst/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Master Plan </a:t>
            </a:r>
            <a:r>
              <a:rPr lang="en-US" sz="4400" cap="all" dirty="0">
                <a:solidFill>
                  <a:srgbClr val="FF8200"/>
                </a:solidFill>
                <a:effectLst/>
                <a:latin typeface="Gotham Black" pitchFamily="50" charset="0"/>
                <a:ea typeface="Roboto Black" panose="02000000000000000000" pitchFamily="2" charset="0"/>
                <a:cs typeface="Gotham Light" pitchFamily="50" charset="0"/>
              </a:rPr>
              <a:t>Framework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C6F8C8A-2E02-4F44-87D6-2B7D10D28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6" t="15619" b="8825"/>
          <a:stretch/>
        </p:blipFill>
        <p:spPr>
          <a:xfrm>
            <a:off x="6352778" y="243839"/>
            <a:ext cx="5538652" cy="6429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ABD10-474C-4953-95E7-5CB1F95E0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84" y="1920638"/>
            <a:ext cx="6145694" cy="4389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4D1637-BE10-4066-A592-75DA4447226F}"/>
              </a:ext>
            </a:extLst>
          </p:cNvPr>
          <p:cNvSpPr/>
          <p:nvPr/>
        </p:nvSpPr>
        <p:spPr>
          <a:xfrm>
            <a:off x="7945060" y="0"/>
            <a:ext cx="4246940" cy="685800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B5B14-ECBB-42C8-8A2F-69346060B183}"/>
              </a:ext>
            </a:extLst>
          </p:cNvPr>
          <p:cNvSpPr txBox="1"/>
          <p:nvPr/>
        </p:nvSpPr>
        <p:spPr>
          <a:xfrm>
            <a:off x="8062820" y="5605913"/>
            <a:ext cx="380390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Showcase and Connect Centers of Excellence</a:t>
            </a:r>
          </a:p>
          <a:p>
            <a:r>
              <a:rPr lang="en-US" sz="1200" dirty="0">
                <a:solidFill>
                  <a:schemeClr val="bg1"/>
                </a:solidFill>
                <a:latin typeface="Gotham Medium" pitchFamily="50" charset="0"/>
                <a:ea typeface="Roboto Light" panose="02000000000000000000" pitchFamily="2" charset="0"/>
              </a:rPr>
              <a:t>Locate along major street corridors and link to a research spine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28F18-0B14-438A-A959-DDC0AD422451}"/>
              </a:ext>
            </a:extLst>
          </p:cNvPr>
          <p:cNvSpPr txBox="1"/>
          <p:nvPr/>
        </p:nvSpPr>
        <p:spPr>
          <a:xfrm>
            <a:off x="8062819" y="265855"/>
            <a:ext cx="373845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  <a:cs typeface="Gotham Light" pitchFamily="50" charset="0"/>
              </a:rPr>
              <a:t>Improve Campus Corridors and Embrace the Urban Context</a:t>
            </a:r>
          </a:p>
          <a:p>
            <a:r>
              <a:rPr lang="en-US" sz="1200" dirty="0">
                <a:solidFill>
                  <a:schemeClr val="bg1"/>
                </a:solidFill>
                <a:latin typeface="Gotham Medium" pitchFamily="50" charset="0"/>
                <a:ea typeface="Roboto Light" panose="02000000000000000000" pitchFamily="2" charset="0"/>
                <a:cs typeface="Gotham Light" pitchFamily="50" charset="0"/>
              </a:rPr>
              <a:t>Foster easy connections with Clinical Partners and Education Providers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69D443-5AE0-494E-93A6-6BE32863A08F}"/>
              </a:ext>
            </a:extLst>
          </p:cNvPr>
          <p:cNvSpPr txBox="1"/>
          <p:nvPr/>
        </p:nvSpPr>
        <p:spPr>
          <a:xfrm>
            <a:off x="8062819" y="1752151"/>
            <a:ext cx="373845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Define Limits of the </a:t>
            </a:r>
            <a:r>
              <a:rPr lang="en-US" sz="1600" cap="all" dirty="0" err="1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UTHSC</a:t>
            </a:r>
            <a:r>
              <a:rPr lang="en-US" sz="16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 Campus Environment</a:t>
            </a:r>
          </a:p>
          <a:p>
            <a:r>
              <a:rPr lang="en-US" sz="1200" dirty="0">
                <a:solidFill>
                  <a:schemeClr val="bg1"/>
                </a:solidFill>
                <a:latin typeface="Gotham Medium" pitchFamily="50" charset="0"/>
                <a:ea typeface="Roboto Light" panose="02000000000000000000" pitchFamily="2" charset="0"/>
              </a:rPr>
              <a:t>Designate a branded campus perimeter with landmarks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C1B218-F1F0-4A65-B964-A77D978D64ED}"/>
              </a:ext>
            </a:extLst>
          </p:cNvPr>
          <p:cNvSpPr txBox="1"/>
          <p:nvPr/>
        </p:nvSpPr>
        <p:spPr>
          <a:xfrm>
            <a:off x="8062819" y="4287630"/>
            <a:ext cx="405083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Create a Network of Campus Green Spaces</a:t>
            </a:r>
          </a:p>
          <a:p>
            <a:r>
              <a:rPr lang="en-US" sz="1200" dirty="0">
                <a:solidFill>
                  <a:schemeClr val="bg1"/>
                </a:solidFill>
                <a:latin typeface="Gotham Medium" pitchFamily="50" charset="0"/>
                <a:ea typeface="Roboto Light" panose="02000000000000000000" pitchFamily="2" charset="0"/>
              </a:rPr>
              <a:t>Connect cross-disciplinary centers with beautiful, comfortable, and useable open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93A13-6D26-4569-8139-9C5EA9C98662}"/>
              </a:ext>
            </a:extLst>
          </p:cNvPr>
          <p:cNvSpPr txBox="1"/>
          <p:nvPr/>
        </p:nvSpPr>
        <p:spPr>
          <a:xfrm>
            <a:off x="8062820" y="2874329"/>
            <a:ext cx="380390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Define Pedestrian Corridors to Create Safe Connections Throughout Campus</a:t>
            </a:r>
          </a:p>
          <a:p>
            <a:r>
              <a:rPr lang="en-US" sz="1200" dirty="0">
                <a:solidFill>
                  <a:schemeClr val="bg1"/>
                </a:solidFill>
                <a:latin typeface="Gotham Medium" pitchFamily="50" charset="0"/>
                <a:ea typeface="Roboto Light" panose="02000000000000000000" pitchFamily="2" charset="0"/>
              </a:rPr>
              <a:t>Enhance indoor and outdoor campus circulation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DA765D-BD6F-48BF-9E49-CFC52BFDE88E}"/>
              </a:ext>
            </a:extLst>
          </p:cNvPr>
          <p:cNvCxnSpPr>
            <a:cxnSpLocks/>
          </p:cNvCxnSpPr>
          <p:nvPr/>
        </p:nvCxnSpPr>
        <p:spPr>
          <a:xfrm flipH="1">
            <a:off x="6607043" y="1608586"/>
            <a:ext cx="558495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F40397-6AC1-4277-A7AC-B7AEFB4DF544}"/>
              </a:ext>
            </a:extLst>
          </p:cNvPr>
          <p:cNvCxnSpPr>
            <a:cxnSpLocks/>
          </p:cNvCxnSpPr>
          <p:nvPr/>
        </p:nvCxnSpPr>
        <p:spPr>
          <a:xfrm flipH="1">
            <a:off x="6607043" y="2856361"/>
            <a:ext cx="558495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7C4F3C-1FB4-4D62-9CB0-D2261E2F7972}"/>
              </a:ext>
            </a:extLst>
          </p:cNvPr>
          <p:cNvCxnSpPr>
            <a:cxnSpLocks/>
          </p:cNvCxnSpPr>
          <p:nvPr/>
        </p:nvCxnSpPr>
        <p:spPr>
          <a:xfrm flipH="1">
            <a:off x="6692768" y="4161286"/>
            <a:ext cx="558495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13B5E3-CC5B-4200-B639-AF601BC80105}"/>
              </a:ext>
            </a:extLst>
          </p:cNvPr>
          <p:cNvCxnSpPr>
            <a:cxnSpLocks/>
          </p:cNvCxnSpPr>
          <p:nvPr/>
        </p:nvCxnSpPr>
        <p:spPr>
          <a:xfrm flipH="1">
            <a:off x="6692768" y="5418586"/>
            <a:ext cx="558495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76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C207B3F-DE48-4D18-8A42-789584553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375" y="631246"/>
            <a:ext cx="8896350" cy="68744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6921B8-D1EC-4F99-A68E-4F1C3534FD48}"/>
              </a:ext>
            </a:extLst>
          </p:cNvPr>
          <p:cNvSpPr/>
          <p:nvPr/>
        </p:nvSpPr>
        <p:spPr>
          <a:xfrm>
            <a:off x="10039350" y="0"/>
            <a:ext cx="29032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7DEC4F-FBD2-4C2D-ACA0-162679C0A804}"/>
              </a:ext>
            </a:extLst>
          </p:cNvPr>
          <p:cNvGrpSpPr/>
          <p:nvPr/>
        </p:nvGrpSpPr>
        <p:grpSpPr>
          <a:xfrm>
            <a:off x="88654" y="1057274"/>
            <a:ext cx="2841913" cy="5637237"/>
            <a:chOff x="-64422" y="0"/>
            <a:chExt cx="3481390" cy="6905707"/>
          </a:xfrm>
        </p:grpSpPr>
        <p:pic>
          <p:nvPicPr>
            <p:cNvPr id="4" name="Picture 3" descr="A view of a city street&#10;&#10;Description automatically generated">
              <a:extLst>
                <a:ext uri="{FF2B5EF4-FFF2-40B4-BE49-F238E27FC236}">
                  <a16:creationId xmlns:a16="http://schemas.microsoft.com/office/drawing/2014/main" id="{DF4B86A6-0CA4-46E1-A3DC-B9CA08E0C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341731" cy="21073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48473F-640E-4262-AC0F-1CE6FFBBD6B4}"/>
                </a:ext>
              </a:extLst>
            </p:cNvPr>
            <p:cNvSpPr txBox="1"/>
            <p:nvPr/>
          </p:nvSpPr>
          <p:spPr>
            <a:xfrm>
              <a:off x="-64422" y="1875825"/>
              <a:ext cx="3416968" cy="2639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Narrow Black" pitchFamily="50" charset="0"/>
                  <a:ea typeface="Roboto" panose="02000000000000000000" pitchFamily="2" charset="0"/>
                  <a:cs typeface="Gotham Light" pitchFamily="50" charset="0"/>
                </a:rPr>
                <a:t>Buffalo-Niagara Medical Campus, Pedestrian Corridors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3FFCA6-F0AF-4615-B51B-009451FE9C91}"/>
                </a:ext>
              </a:extLst>
            </p:cNvPr>
            <p:cNvGrpSpPr/>
            <p:nvPr/>
          </p:nvGrpSpPr>
          <p:grpSpPr>
            <a:xfrm>
              <a:off x="0" y="4735782"/>
              <a:ext cx="3416968" cy="2169925"/>
              <a:chOff x="76200" y="4591050"/>
              <a:chExt cx="3416968" cy="2169925"/>
            </a:xfrm>
          </p:grpSpPr>
          <p:pic>
            <p:nvPicPr>
              <p:cNvPr id="11" name="Picture 10" descr="A building next to a fence&#10;&#10;Description automatically generated">
                <a:extLst>
                  <a:ext uri="{FF2B5EF4-FFF2-40B4-BE49-F238E27FC236}">
                    <a16:creationId xmlns:a16="http://schemas.microsoft.com/office/drawing/2014/main" id="{B72372AE-B898-4736-A50D-163327B556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38" b="7714"/>
              <a:stretch/>
            </p:blipFill>
            <p:spPr>
              <a:xfrm>
                <a:off x="76200" y="4591050"/>
                <a:ext cx="3362325" cy="212915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DF7F72-1A4F-4BFA-8A6D-92D3E1811D20}"/>
                  </a:ext>
                </a:extLst>
              </p:cNvPr>
              <p:cNvSpPr txBox="1"/>
              <p:nvPr/>
            </p:nvSpPr>
            <p:spPr>
              <a:xfrm>
                <a:off x="76200" y="6497053"/>
                <a:ext cx="3416968" cy="26392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Gotham Narrow Black" pitchFamily="50" charset="0"/>
                    <a:ea typeface="Roboto" panose="02000000000000000000" pitchFamily="2" charset="0"/>
                  </a:rPr>
                  <a:t>Plaza and Pedestrian Corridor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450B9CB-E681-4C12-A9DB-CBA19591EF87}"/>
                </a:ext>
              </a:extLst>
            </p:cNvPr>
            <p:cNvGrpSpPr/>
            <p:nvPr/>
          </p:nvGrpSpPr>
          <p:grpSpPr>
            <a:xfrm>
              <a:off x="-11913" y="2383376"/>
              <a:ext cx="3416968" cy="2122299"/>
              <a:chOff x="52904" y="2324101"/>
              <a:chExt cx="3416968" cy="2122299"/>
            </a:xfrm>
          </p:grpSpPr>
          <p:pic>
            <p:nvPicPr>
              <p:cNvPr id="14" name="Picture 6" descr="Image result for health science campus">
                <a:extLst>
                  <a:ext uri="{FF2B5EF4-FFF2-40B4-BE49-F238E27FC236}">
                    <a16:creationId xmlns:a16="http://schemas.microsoft.com/office/drawing/2014/main" id="{E4CC2857-A437-4948-9E16-10326C41D8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3" r="6400"/>
              <a:stretch/>
            </p:blipFill>
            <p:spPr bwMode="auto">
              <a:xfrm>
                <a:off x="66676" y="2324101"/>
                <a:ext cx="3352800" cy="2085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4276DA-C7B3-4CAF-97B1-350E4104FED9}"/>
                  </a:ext>
                </a:extLst>
              </p:cNvPr>
              <p:cNvSpPr txBox="1"/>
              <p:nvPr/>
            </p:nvSpPr>
            <p:spPr>
              <a:xfrm>
                <a:off x="52904" y="4182478"/>
                <a:ext cx="3416968" cy="26392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Gotham Narrow Black" pitchFamily="50" charset="0"/>
                    <a:ea typeface="Roboto" panose="02000000000000000000" pitchFamily="2" charset="0"/>
                  </a:rPr>
                  <a:t>USC HSC, Pedestrian Improvements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271C7-F121-4F32-9FF1-2F2F6A00A7AE}"/>
              </a:ext>
            </a:extLst>
          </p:cNvPr>
          <p:cNvSpPr txBox="1"/>
          <p:nvPr/>
        </p:nvSpPr>
        <p:spPr>
          <a:xfrm>
            <a:off x="190500" y="224776"/>
            <a:ext cx="1169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Principle 01: Improve campus corridors and embrace the urban context </a:t>
            </a:r>
            <a:br>
              <a:rPr lang="en-US" sz="20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</a:br>
            <a:r>
              <a:rPr lang="en-US" sz="20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to foster easy connections with clinical partners and educational providers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33936E-6933-4FC4-B87B-BA1C45178895}"/>
              </a:ext>
            </a:extLst>
          </p:cNvPr>
          <p:cNvGrpSpPr/>
          <p:nvPr/>
        </p:nvGrpSpPr>
        <p:grpSpPr>
          <a:xfrm>
            <a:off x="10201478" y="5520245"/>
            <a:ext cx="1696615" cy="707886"/>
            <a:chOff x="-1696615" y="1220357"/>
            <a:chExt cx="1696615" cy="70788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40F7EE-54AA-4220-914C-D9C44629F6C9}"/>
                </a:ext>
              </a:extLst>
            </p:cNvPr>
            <p:cNvSpPr txBox="1"/>
            <p:nvPr/>
          </p:nvSpPr>
          <p:spPr>
            <a:xfrm>
              <a:off x="-1473463" y="1220357"/>
              <a:ext cx="14734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 Property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Local Partners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Major Campus Corridors</a:t>
              </a:r>
              <a:endParaRPr lang="en-US" sz="800" dirty="0"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DD3404E-26E6-4699-8CA4-D1BE8584AC24}"/>
                </a:ext>
              </a:extLst>
            </p:cNvPr>
            <p:cNvSpPr/>
            <p:nvPr/>
          </p:nvSpPr>
          <p:spPr>
            <a:xfrm>
              <a:off x="-1696615" y="1290665"/>
              <a:ext cx="249767" cy="107421"/>
            </a:xfrm>
            <a:prstGeom prst="rect">
              <a:avLst/>
            </a:prstGeom>
            <a:solidFill>
              <a:srgbClr val="F3D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D1F54EB-15CE-4092-8B00-209DAEE5E1A0}"/>
                </a:ext>
              </a:extLst>
            </p:cNvPr>
            <p:cNvSpPr/>
            <p:nvPr/>
          </p:nvSpPr>
          <p:spPr>
            <a:xfrm>
              <a:off x="-1683434" y="1495720"/>
              <a:ext cx="225422" cy="157278"/>
            </a:xfrm>
            <a:prstGeom prst="ellipse">
              <a:avLst/>
            </a:prstGeom>
            <a:solidFill>
              <a:srgbClr val="AECCE6"/>
            </a:solidFill>
            <a:ln w="28575">
              <a:solidFill>
                <a:srgbClr val="3E6E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B6CBE5C-BFDF-472E-98C6-7275B0610922}"/>
                </a:ext>
              </a:extLst>
            </p:cNvPr>
            <p:cNvCxnSpPr/>
            <p:nvPr/>
          </p:nvCxnSpPr>
          <p:spPr>
            <a:xfrm>
              <a:off x="-1665402" y="1819373"/>
              <a:ext cx="245097" cy="0"/>
            </a:xfrm>
            <a:prstGeom prst="straightConnector1">
              <a:avLst/>
            </a:prstGeom>
            <a:ln w="38100">
              <a:solidFill>
                <a:srgbClr val="EE3F34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2987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8930512D-EE78-4ADB-9F31-CEF29C1E6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375" y="631246"/>
            <a:ext cx="8896350" cy="68744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2C8571F-F023-4195-8633-FF096F81266F}"/>
              </a:ext>
            </a:extLst>
          </p:cNvPr>
          <p:cNvSpPr/>
          <p:nvPr/>
        </p:nvSpPr>
        <p:spPr>
          <a:xfrm>
            <a:off x="10029825" y="41281"/>
            <a:ext cx="2160957" cy="7591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3294B3-47BD-4AAD-AC76-B6096D1D6CB2}"/>
              </a:ext>
            </a:extLst>
          </p:cNvPr>
          <p:cNvGrpSpPr/>
          <p:nvPr/>
        </p:nvGrpSpPr>
        <p:grpSpPr>
          <a:xfrm>
            <a:off x="137811" y="1057274"/>
            <a:ext cx="2872464" cy="5627632"/>
            <a:chOff x="-21926" y="0"/>
            <a:chExt cx="3517302" cy="6890977"/>
          </a:xfrm>
        </p:grpSpPr>
        <p:pic>
          <p:nvPicPr>
            <p:cNvPr id="28" name="Picture 2" descr="Image result for uab medical campus">
              <a:extLst>
                <a:ext uri="{FF2B5EF4-FFF2-40B4-BE49-F238E27FC236}">
                  <a16:creationId xmlns:a16="http://schemas.microsoft.com/office/drawing/2014/main" id="{91B5EC6F-7ED5-44EB-85EC-7B99D09C7C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7" r="2927"/>
            <a:stretch/>
          </p:blipFill>
          <p:spPr bwMode="auto">
            <a:xfrm>
              <a:off x="-8113" y="0"/>
              <a:ext cx="3333750" cy="211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6B9548-A5AD-483A-A6FF-749E4DB07851}"/>
                </a:ext>
              </a:extLst>
            </p:cNvPr>
            <p:cNvSpPr txBox="1"/>
            <p:nvPr/>
          </p:nvSpPr>
          <p:spPr>
            <a:xfrm>
              <a:off x="-8113" y="1882190"/>
              <a:ext cx="3340769" cy="26380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latin typeface="Gotham Narrow Black" pitchFamily="50" charset="0"/>
                  <a:ea typeface="Roboto" panose="02000000000000000000" pitchFamily="2" charset="0"/>
                </a:rPr>
                <a:t>UAB</a:t>
              </a:r>
              <a:r>
                <a:rPr lang="en-US" sz="800" dirty="0">
                  <a:latin typeface="Gotham Narrow Black" pitchFamily="50" charset="0"/>
                  <a:ea typeface="Roboto" panose="02000000000000000000" pitchFamily="2" charset="0"/>
                </a:rPr>
                <a:t> Campus Gateway</a:t>
              </a:r>
            </a:p>
          </p:txBody>
        </p:sp>
        <p:pic>
          <p:nvPicPr>
            <p:cNvPr id="30" name="Picture 2" descr="Related image">
              <a:extLst>
                <a:ext uri="{FF2B5EF4-FFF2-40B4-BE49-F238E27FC236}">
                  <a16:creationId xmlns:a16="http://schemas.microsoft.com/office/drawing/2014/main" id="{D758968A-647D-4B5A-B3A0-D2F491A376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26"/>
            <a:stretch/>
          </p:blipFill>
          <p:spPr bwMode="auto">
            <a:xfrm>
              <a:off x="1218" y="2262080"/>
              <a:ext cx="3362326" cy="210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B19E811-4180-4091-887B-EB3EEB7DB5A5}"/>
                </a:ext>
              </a:extLst>
            </p:cNvPr>
            <p:cNvSpPr txBox="1"/>
            <p:nvPr/>
          </p:nvSpPr>
          <p:spPr>
            <a:xfrm>
              <a:off x="-21926" y="4135047"/>
              <a:ext cx="3517302" cy="26380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Narrow Black" pitchFamily="50" charset="0"/>
                  <a:ea typeface="Roboto" panose="02000000000000000000" pitchFamily="2" charset="0"/>
                </a:rPr>
                <a:t>Dell Medical School, UT Austin </a:t>
              </a:r>
            </a:p>
          </p:txBody>
        </p:sp>
        <p:pic>
          <p:nvPicPr>
            <p:cNvPr id="32" name="Picture 4" descr="Image result for health science campus signage tufts">
              <a:extLst>
                <a:ext uri="{FF2B5EF4-FFF2-40B4-BE49-F238E27FC236}">
                  <a16:creationId xmlns:a16="http://schemas.microsoft.com/office/drawing/2014/main" id="{2C986342-0C3E-4B82-B556-20DA4C9E75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22" b="12355"/>
            <a:stretch/>
          </p:blipFill>
          <p:spPr bwMode="auto">
            <a:xfrm>
              <a:off x="-8113" y="4514850"/>
              <a:ext cx="3373437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502067E-C464-4E93-A5D6-CA3F6FFEAB38}"/>
                </a:ext>
              </a:extLst>
            </p:cNvPr>
            <p:cNvSpPr txBox="1"/>
            <p:nvPr/>
          </p:nvSpPr>
          <p:spPr>
            <a:xfrm>
              <a:off x="-6526" y="6627168"/>
              <a:ext cx="3494158" cy="26380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Narrow Black" pitchFamily="50" charset="0"/>
                  <a:ea typeface="Roboto" panose="02000000000000000000" pitchFamily="2" charset="0"/>
                </a:rPr>
                <a:t>Tufts University HSC, Campus Signage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A54F52C-7788-4E64-9C04-7FF85452BD09}"/>
              </a:ext>
            </a:extLst>
          </p:cNvPr>
          <p:cNvSpPr txBox="1"/>
          <p:nvPr/>
        </p:nvSpPr>
        <p:spPr>
          <a:xfrm>
            <a:off x="190501" y="223398"/>
            <a:ext cx="11054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Principle 02: Define limits of the UTHSC campus environment </a:t>
            </a:r>
            <a:br>
              <a:rPr lang="en-US" sz="20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</a:br>
            <a:r>
              <a:rPr lang="en-US" sz="2000" dirty="0">
                <a:latin typeface="Gotham Light" pitchFamily="50" charset="0"/>
                <a:ea typeface="Roboto Light" panose="02000000000000000000" pitchFamily="2" charset="0"/>
              </a:rPr>
              <a:t>– designated by campus landmarks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FC115A-16AD-41A5-9CD9-9282C50F92B1}"/>
              </a:ext>
            </a:extLst>
          </p:cNvPr>
          <p:cNvGrpSpPr/>
          <p:nvPr/>
        </p:nvGrpSpPr>
        <p:grpSpPr>
          <a:xfrm>
            <a:off x="10202171" y="5514981"/>
            <a:ext cx="2287070" cy="954107"/>
            <a:chOff x="11015445" y="3107773"/>
            <a:chExt cx="2287070" cy="95410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3275711-FAE1-4759-AF7D-0DB92604AC2C}"/>
                </a:ext>
              </a:extLst>
            </p:cNvPr>
            <p:cNvGrpSpPr/>
            <p:nvPr/>
          </p:nvGrpSpPr>
          <p:grpSpPr>
            <a:xfrm>
              <a:off x="11015445" y="3107773"/>
              <a:ext cx="2287070" cy="954107"/>
              <a:chOff x="-1696615" y="1220357"/>
              <a:chExt cx="2287070" cy="954107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50F261C-21B3-4BB2-B0D1-EE7F833C1604}"/>
                  </a:ext>
                </a:extLst>
              </p:cNvPr>
              <p:cNvSpPr txBox="1"/>
              <p:nvPr/>
            </p:nvSpPr>
            <p:spPr>
              <a:xfrm>
                <a:off x="-1473463" y="1220357"/>
                <a:ext cx="206391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Gotham Light" pitchFamily="50" charset="0"/>
                    <a:ea typeface="Roboto Light" panose="02000000000000000000" pitchFamily="2" charset="0"/>
                    <a:cs typeface="Gotham Light" pitchFamily="50" charset="0"/>
                  </a:rPr>
                  <a:t>UTHSC Property</a:t>
                </a:r>
              </a:p>
              <a:p>
                <a:endPara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endParaRPr>
              </a:p>
              <a:p>
                <a:r>
                  <a:rPr lang="en-US" sz="800" dirty="0">
                    <a:latin typeface="Gotham Light" pitchFamily="50" charset="0"/>
                    <a:ea typeface="Roboto Light" panose="02000000000000000000" pitchFamily="2" charset="0"/>
                    <a:cs typeface="Gotham Light" pitchFamily="50" charset="0"/>
                  </a:rPr>
                  <a:t>Branded Campus Environment</a:t>
                </a:r>
              </a:p>
              <a:p>
                <a:endPara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endParaRPr>
              </a:p>
              <a:p>
                <a:r>
                  <a:rPr lang="en-US" sz="800" dirty="0">
                    <a:latin typeface="Gotham Light" pitchFamily="50" charset="0"/>
                    <a:ea typeface="Roboto Light" panose="02000000000000000000" pitchFamily="2" charset="0"/>
                    <a:cs typeface="Gotham Light" pitchFamily="50" charset="0"/>
                  </a:rPr>
                  <a:t>Primary Gateway Landmark</a:t>
                </a:r>
              </a:p>
              <a:p>
                <a:endPara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endParaRPr>
              </a:p>
              <a:p>
                <a:r>
                  <a:rPr lang="en-US" sz="800" dirty="0">
                    <a:latin typeface="Gotham Light" pitchFamily="50" charset="0"/>
                    <a:ea typeface="Roboto Light" panose="02000000000000000000" pitchFamily="2" charset="0"/>
                    <a:cs typeface="Gotham Light" pitchFamily="50" charset="0"/>
                  </a:rPr>
                  <a:t>Secondary Perimeter Landmark</a:t>
                </a:r>
                <a:endParaRPr lang="en-US" sz="800" dirty="0">
                  <a:latin typeface="Gotham Light" pitchFamily="50" charset="0"/>
                  <a:ea typeface="Roboto Black" panose="02000000000000000000" pitchFamily="2" charset="0"/>
                  <a:cs typeface="Gotham Light" pitchFamily="50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F097AFE-F214-4FF4-8F67-CF0B8FB742F3}"/>
                  </a:ext>
                </a:extLst>
              </p:cNvPr>
              <p:cNvSpPr/>
              <p:nvPr/>
            </p:nvSpPr>
            <p:spPr>
              <a:xfrm>
                <a:off x="-1696615" y="1290665"/>
                <a:ext cx="249767" cy="107421"/>
              </a:xfrm>
              <a:prstGeom prst="rect">
                <a:avLst/>
              </a:prstGeom>
              <a:solidFill>
                <a:srgbClr val="F3DB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91A2918-AA37-4D16-BEDA-1CA570762F5D}"/>
                  </a:ext>
                </a:extLst>
              </p:cNvPr>
              <p:cNvSpPr/>
              <p:nvPr/>
            </p:nvSpPr>
            <p:spPr>
              <a:xfrm>
                <a:off x="-1668873" y="1725722"/>
                <a:ext cx="168567" cy="157278"/>
              </a:xfrm>
              <a:prstGeom prst="ellipse">
                <a:avLst/>
              </a:prstGeom>
              <a:solidFill>
                <a:srgbClr val="806EA2"/>
              </a:solidFill>
              <a:ln w="28575">
                <a:solidFill>
                  <a:srgbClr val="402D78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A0E5476-9D77-4988-8BD8-67477567A88B}"/>
                </a:ext>
              </a:extLst>
            </p:cNvPr>
            <p:cNvSpPr/>
            <p:nvPr/>
          </p:nvSpPr>
          <p:spPr>
            <a:xfrm>
              <a:off x="11019948" y="3398423"/>
              <a:ext cx="231639" cy="115376"/>
            </a:xfrm>
            <a:prstGeom prst="rect">
              <a:avLst/>
            </a:prstGeom>
            <a:solidFill>
              <a:srgbClr val="DDE9B9"/>
            </a:solidFill>
            <a:ln w="28575">
              <a:solidFill>
                <a:srgbClr val="21843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AA5DAF6-60D3-4FBE-B55C-ADE8DE52A9F9}"/>
                </a:ext>
              </a:extLst>
            </p:cNvPr>
            <p:cNvSpPr/>
            <p:nvPr/>
          </p:nvSpPr>
          <p:spPr>
            <a:xfrm>
              <a:off x="11044158" y="3876198"/>
              <a:ext cx="168567" cy="157278"/>
            </a:xfrm>
            <a:prstGeom prst="ellipse">
              <a:avLst/>
            </a:prstGeom>
            <a:solidFill>
              <a:srgbClr val="FAAC95"/>
            </a:solidFill>
            <a:ln w="19050">
              <a:solidFill>
                <a:srgbClr val="FA403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8242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8EAF08E-0153-40FD-B607-998DD3E1D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375" y="631246"/>
            <a:ext cx="8896349" cy="68744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59EE88-02DA-4A72-96FB-7744C8DEFDE0}"/>
              </a:ext>
            </a:extLst>
          </p:cNvPr>
          <p:cNvSpPr/>
          <p:nvPr/>
        </p:nvSpPr>
        <p:spPr>
          <a:xfrm>
            <a:off x="10010775" y="753222"/>
            <a:ext cx="2367053" cy="6775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E91B66-8D1C-4697-9D99-22C47BDDA41A}"/>
              </a:ext>
            </a:extLst>
          </p:cNvPr>
          <p:cNvSpPr txBox="1"/>
          <p:nvPr/>
        </p:nvSpPr>
        <p:spPr>
          <a:xfrm>
            <a:off x="188010" y="219625"/>
            <a:ext cx="1147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Principle 03: Define pedestrian corridors to create safe connections throughout campus </a:t>
            </a:r>
            <a:r>
              <a:rPr lang="en-US" sz="2000" dirty="0">
                <a:latin typeface="Gotham Light" pitchFamily="50" charset="0"/>
                <a:ea typeface="Roboto Light" panose="02000000000000000000" pitchFamily="2" charset="0"/>
              </a:rPr>
              <a:t>and enhance indoor and outdoor campus circulation.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D5858D-3DCB-4D0D-8764-913D752D9AFC}"/>
              </a:ext>
            </a:extLst>
          </p:cNvPr>
          <p:cNvGrpSpPr/>
          <p:nvPr/>
        </p:nvGrpSpPr>
        <p:grpSpPr>
          <a:xfrm>
            <a:off x="135611" y="1066800"/>
            <a:ext cx="2794996" cy="5618721"/>
            <a:chOff x="-16676" y="0"/>
            <a:chExt cx="3433644" cy="690258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9A08860-B137-42E2-B8B2-C011345C47AB}"/>
                </a:ext>
              </a:extLst>
            </p:cNvPr>
            <p:cNvGrpSpPr/>
            <p:nvPr/>
          </p:nvGrpSpPr>
          <p:grpSpPr>
            <a:xfrm>
              <a:off x="-3592" y="4637869"/>
              <a:ext cx="3420560" cy="2264712"/>
              <a:chOff x="-3592" y="4637869"/>
              <a:chExt cx="3420560" cy="2264712"/>
            </a:xfrm>
          </p:grpSpPr>
          <p:pic>
            <p:nvPicPr>
              <p:cNvPr id="34" name="Picture 33" descr="A group of people on the side of a road&#10;&#10;Description automatically generated">
                <a:extLst>
                  <a:ext uri="{FF2B5EF4-FFF2-40B4-BE49-F238E27FC236}">
                    <a16:creationId xmlns:a16="http://schemas.microsoft.com/office/drawing/2014/main" id="{1B119143-9874-4D68-A3AA-16B84C4215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89" b="5389"/>
              <a:stretch/>
            </p:blipFill>
            <p:spPr>
              <a:xfrm>
                <a:off x="-3592" y="4637869"/>
                <a:ext cx="3334825" cy="2220129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A3B3E46-3B3C-42E2-9151-8A68AC67C9B0}"/>
                  </a:ext>
                </a:extLst>
              </p:cNvPr>
              <p:cNvSpPr txBox="1"/>
              <p:nvPr/>
            </p:nvSpPr>
            <p:spPr>
              <a:xfrm>
                <a:off x="0" y="6637909"/>
                <a:ext cx="3416968" cy="26467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Gotham Narrow Black" pitchFamily="50" charset="0"/>
                    <a:ea typeface="Roboto" panose="02000000000000000000" pitchFamily="2" charset="0"/>
                  </a:rPr>
                  <a:t>Complete Streets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D856E86-D030-47C0-9F56-A937E95167D2}"/>
                </a:ext>
              </a:extLst>
            </p:cNvPr>
            <p:cNvGrpSpPr/>
            <p:nvPr/>
          </p:nvGrpSpPr>
          <p:grpSpPr>
            <a:xfrm>
              <a:off x="0" y="2268403"/>
              <a:ext cx="3416968" cy="2224590"/>
              <a:chOff x="0" y="2277734"/>
              <a:chExt cx="3416968" cy="2224590"/>
            </a:xfrm>
          </p:grpSpPr>
          <p:pic>
            <p:nvPicPr>
              <p:cNvPr id="32" name="Picture 2" descr="Related image">
                <a:extLst>
                  <a:ext uri="{FF2B5EF4-FFF2-40B4-BE49-F238E27FC236}">
                    <a16:creationId xmlns:a16="http://schemas.microsoft.com/office/drawing/2014/main" id="{35B56616-5C39-4419-B1D4-F18400DFB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655" r="25328"/>
              <a:stretch/>
            </p:blipFill>
            <p:spPr bwMode="auto">
              <a:xfrm>
                <a:off x="1589" y="2277734"/>
                <a:ext cx="3341686" cy="21907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2D675E-C683-4250-B275-A4CBE12A8034}"/>
                  </a:ext>
                </a:extLst>
              </p:cNvPr>
              <p:cNvSpPr txBox="1"/>
              <p:nvPr/>
            </p:nvSpPr>
            <p:spPr>
              <a:xfrm>
                <a:off x="0" y="4237652"/>
                <a:ext cx="3416968" cy="26467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Gotham Narrow Black" pitchFamily="50" charset="0"/>
                    <a:ea typeface="Roboto" panose="02000000000000000000" pitchFamily="2" charset="0"/>
                  </a:rPr>
                  <a:t>Temple University HSC, Ground Floor Visibility 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EED29EB-7C0E-403F-A9B2-815F12ADDE2C}"/>
                </a:ext>
              </a:extLst>
            </p:cNvPr>
            <p:cNvGrpSpPr/>
            <p:nvPr/>
          </p:nvGrpSpPr>
          <p:grpSpPr>
            <a:xfrm>
              <a:off x="-16676" y="0"/>
              <a:ext cx="3416968" cy="2142099"/>
              <a:chOff x="-16676" y="0"/>
              <a:chExt cx="3416968" cy="2142099"/>
            </a:xfrm>
          </p:grpSpPr>
          <p:pic>
            <p:nvPicPr>
              <p:cNvPr id="30" name="Picture 4" descr="Image result for pedestrian bridge health science campus">
                <a:extLst>
                  <a:ext uri="{FF2B5EF4-FFF2-40B4-BE49-F238E27FC236}">
                    <a16:creationId xmlns:a16="http://schemas.microsoft.com/office/drawing/2014/main" id="{8DC66C90-3A39-4DD7-B750-1A78ECB8C2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048" b="4872"/>
              <a:stretch/>
            </p:blipFill>
            <p:spPr bwMode="auto">
              <a:xfrm>
                <a:off x="2374" y="0"/>
                <a:ext cx="3333750" cy="2095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28563D-E6CB-497F-8B68-084CD158FF00}"/>
                  </a:ext>
                </a:extLst>
              </p:cNvPr>
              <p:cNvSpPr txBox="1"/>
              <p:nvPr/>
            </p:nvSpPr>
            <p:spPr>
              <a:xfrm>
                <a:off x="-16676" y="1877427"/>
                <a:ext cx="3416968" cy="26467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Gotham Narrow Black" pitchFamily="50" charset="0"/>
                    <a:ea typeface="Roboto" panose="02000000000000000000" pitchFamily="2" charset="0"/>
                  </a:rPr>
                  <a:t>Buffalo-Niagara Medical Campus, Pedestrian Bridge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9430DE-F81D-4822-85BF-0F1D02325D38}"/>
              </a:ext>
            </a:extLst>
          </p:cNvPr>
          <p:cNvGrpSpPr/>
          <p:nvPr/>
        </p:nvGrpSpPr>
        <p:grpSpPr>
          <a:xfrm>
            <a:off x="10198958" y="5518700"/>
            <a:ext cx="2418907" cy="1283692"/>
            <a:chOff x="3805753" y="5757188"/>
            <a:chExt cx="2418907" cy="128369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DC85EA-0308-4E17-8339-DF41348C6209}"/>
                </a:ext>
              </a:extLst>
            </p:cNvPr>
            <p:cNvSpPr txBox="1"/>
            <p:nvPr/>
          </p:nvSpPr>
          <p:spPr>
            <a:xfrm>
              <a:off x="4028905" y="5757188"/>
              <a:ext cx="21957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 Property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Campus Spine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Major Pedestrian Corridors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Secondary Pedestrian Corridors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Skyway Connections</a:t>
              </a:r>
              <a:endParaRPr lang="en-US" sz="800" dirty="0"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250D7C4-6BC4-40B3-B22F-F6D1C83A5381}"/>
                </a:ext>
              </a:extLst>
            </p:cNvPr>
            <p:cNvSpPr/>
            <p:nvPr/>
          </p:nvSpPr>
          <p:spPr>
            <a:xfrm>
              <a:off x="3805753" y="5827496"/>
              <a:ext cx="249767" cy="107421"/>
            </a:xfrm>
            <a:prstGeom prst="rect">
              <a:avLst/>
            </a:prstGeom>
            <a:solidFill>
              <a:srgbClr val="F3D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4418FE3-3E35-4303-9211-D83E9395B279}"/>
                </a:ext>
              </a:extLst>
            </p:cNvPr>
            <p:cNvCxnSpPr/>
            <p:nvPr/>
          </p:nvCxnSpPr>
          <p:spPr>
            <a:xfrm>
              <a:off x="3836966" y="6109714"/>
              <a:ext cx="245097" cy="0"/>
            </a:xfrm>
            <a:prstGeom prst="straightConnector1">
              <a:avLst/>
            </a:prstGeom>
            <a:ln w="38100">
              <a:solidFill>
                <a:srgbClr val="D45843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65849E-46AF-4432-9AFE-3C72437E4C9C}"/>
                </a:ext>
              </a:extLst>
            </p:cNvPr>
            <p:cNvCxnSpPr/>
            <p:nvPr/>
          </p:nvCxnSpPr>
          <p:spPr>
            <a:xfrm>
              <a:off x="3838291" y="6341627"/>
              <a:ext cx="245097" cy="0"/>
            </a:xfrm>
            <a:prstGeom prst="straightConnector1">
              <a:avLst/>
            </a:prstGeom>
            <a:ln w="19050">
              <a:solidFill>
                <a:srgbClr val="EF8F26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5381F16-4E02-44FA-9AA1-53279BE6FA31}"/>
                </a:ext>
              </a:extLst>
            </p:cNvPr>
            <p:cNvCxnSpPr/>
            <p:nvPr/>
          </p:nvCxnSpPr>
          <p:spPr>
            <a:xfrm>
              <a:off x="3839616" y="6605345"/>
              <a:ext cx="245097" cy="0"/>
            </a:xfrm>
            <a:prstGeom prst="straightConnector1">
              <a:avLst/>
            </a:prstGeom>
            <a:ln w="19050">
              <a:solidFill>
                <a:srgbClr val="4CA03F"/>
              </a:solidFill>
              <a:prstDash val="sysDot"/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F6369F3-B610-47ED-8A07-E70309C63CAA}"/>
                </a:ext>
              </a:extLst>
            </p:cNvPr>
            <p:cNvSpPr/>
            <p:nvPr/>
          </p:nvSpPr>
          <p:spPr>
            <a:xfrm>
              <a:off x="3856383" y="6858000"/>
              <a:ext cx="182880" cy="182880"/>
            </a:xfrm>
            <a:prstGeom prst="ellipse">
              <a:avLst/>
            </a:prstGeom>
            <a:noFill/>
            <a:ln w="28575">
              <a:solidFill>
                <a:srgbClr val="2B89B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719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1F4C47-3555-47C1-8502-0A135AF7D678}"/>
              </a:ext>
            </a:extLst>
          </p:cNvPr>
          <p:cNvSpPr/>
          <p:nvPr/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006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1EDE5845-0307-472A-8756-2F49D2C4E7C3}"/>
              </a:ext>
            </a:extLst>
          </p:cNvPr>
          <p:cNvSpPr txBox="1">
            <a:spLocks/>
          </p:cNvSpPr>
          <p:nvPr/>
        </p:nvSpPr>
        <p:spPr>
          <a:xfrm>
            <a:off x="7536644" y="760031"/>
            <a:ext cx="4286079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AGENDA</a:t>
            </a:r>
            <a:endParaRPr lang="en-US" sz="2800" dirty="0">
              <a:solidFill>
                <a:srgbClr val="FF8200"/>
              </a:solidFill>
              <a:latin typeface="Gotham Light" pitchFamily="50" charset="0"/>
              <a:ea typeface="Roboto Black" panose="02000000000000000000" pitchFamily="2" charset="0"/>
              <a:cs typeface="Gotham Ultra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94E43D-C2C8-447C-9ED9-24E2A9DD8712}"/>
              </a:ext>
            </a:extLst>
          </p:cNvPr>
          <p:cNvSpPr txBox="1"/>
          <p:nvPr/>
        </p:nvSpPr>
        <p:spPr>
          <a:xfrm>
            <a:off x="7586360" y="1562185"/>
            <a:ext cx="37055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Gotham Medium" pitchFamily="50" charset="0"/>
                <a:ea typeface="Roboto Black" panose="02000000000000000000" pitchFamily="2" charset="0"/>
                <a:cs typeface="Gotham Medium" pitchFamily="50" charset="0"/>
              </a:rPr>
              <a:t>Schedule and Process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Gotham Medium" pitchFamily="50" charset="0"/>
                <a:ea typeface="Roboto Black" panose="02000000000000000000" pitchFamily="2" charset="0"/>
                <a:cs typeface="Gotham Medium" pitchFamily="50" charset="0"/>
              </a:rPr>
              <a:t>Goals and Objectives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Gotham Medium" pitchFamily="50" charset="0"/>
                <a:ea typeface="Roboto Black" panose="02000000000000000000" pitchFamily="2" charset="0"/>
                <a:cs typeface="Gotham Medium" pitchFamily="50" charset="0"/>
              </a:rPr>
              <a:t>Master Plan Implementation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Gotham Medium" pitchFamily="50" charset="0"/>
                <a:ea typeface="Roboto Black" panose="02000000000000000000" pitchFamily="2" charset="0"/>
                <a:cs typeface="Gotham Medium" pitchFamily="50" charset="0"/>
              </a:rPr>
              <a:t>Diagrams and Engagement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6" name="Picture 2" descr="Image result for uthsc">
            <a:extLst>
              <a:ext uri="{FF2B5EF4-FFF2-40B4-BE49-F238E27FC236}">
                <a16:creationId xmlns:a16="http://schemas.microsoft.com/office/drawing/2014/main" id="{236D0668-4354-41F7-8ACC-E91C26114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-1" r="15561" b="-1"/>
          <a:stretch/>
        </p:blipFill>
        <p:spPr bwMode="auto">
          <a:xfrm>
            <a:off x="-104774" y="0"/>
            <a:ext cx="7328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59E1EE-DFDA-4659-BCD9-1FDE7E0D718F}"/>
              </a:ext>
            </a:extLst>
          </p:cNvPr>
          <p:cNvCxnSpPr/>
          <p:nvPr/>
        </p:nvCxnSpPr>
        <p:spPr>
          <a:xfrm>
            <a:off x="7350369" y="1318846"/>
            <a:ext cx="48416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616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85F0E4B-5AAE-4F27-8C83-1EF235E3B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375" y="631246"/>
            <a:ext cx="8896349" cy="68744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DE614E-E15A-43E2-96FE-9576FDE38407}"/>
              </a:ext>
            </a:extLst>
          </p:cNvPr>
          <p:cNvSpPr txBox="1"/>
          <p:nvPr/>
        </p:nvSpPr>
        <p:spPr>
          <a:xfrm>
            <a:off x="188983" y="222570"/>
            <a:ext cx="8878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Principle 04: Create a network of campus green spaces </a:t>
            </a:r>
            <a:r>
              <a:rPr lang="en-US" sz="2000" dirty="0">
                <a:latin typeface="Gotham Light" pitchFamily="50" charset="0"/>
                <a:ea typeface="Roboto Light" panose="02000000000000000000" pitchFamily="2" charset="0"/>
              </a:rPr>
              <a:t>to connect cross-disciplinary centers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C4BA64-15DA-43AB-9FA4-97AB873BA81F}"/>
              </a:ext>
            </a:extLst>
          </p:cNvPr>
          <p:cNvSpPr/>
          <p:nvPr/>
        </p:nvSpPr>
        <p:spPr>
          <a:xfrm>
            <a:off x="9991725" y="753222"/>
            <a:ext cx="2395629" cy="6775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6DDD09-B225-4663-B8CA-9BFD63A5376A}"/>
              </a:ext>
            </a:extLst>
          </p:cNvPr>
          <p:cNvGrpSpPr/>
          <p:nvPr/>
        </p:nvGrpSpPr>
        <p:grpSpPr>
          <a:xfrm>
            <a:off x="107916" y="1066799"/>
            <a:ext cx="2825784" cy="5608633"/>
            <a:chOff x="-63534" y="0"/>
            <a:chExt cx="3470466" cy="68882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5CACB64-CBA9-4CED-9644-5F6D88FADCD4}"/>
                </a:ext>
              </a:extLst>
            </p:cNvPr>
            <p:cNvGrpSpPr/>
            <p:nvPr/>
          </p:nvGrpSpPr>
          <p:grpSpPr>
            <a:xfrm>
              <a:off x="-61027" y="0"/>
              <a:ext cx="3416968" cy="2117785"/>
              <a:chOff x="0" y="57150"/>
              <a:chExt cx="3416968" cy="2117785"/>
            </a:xfrm>
          </p:grpSpPr>
          <p:pic>
            <p:nvPicPr>
              <p:cNvPr id="34" name="Picture 33" descr="A group of people walking down a street&#10;&#10;Description automatically generated">
                <a:extLst>
                  <a:ext uri="{FF2B5EF4-FFF2-40B4-BE49-F238E27FC236}">
                    <a16:creationId xmlns:a16="http://schemas.microsoft.com/office/drawing/2014/main" id="{966E1D7E-1315-4163-ADDC-0AC1CF567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75" y="57150"/>
                <a:ext cx="3333750" cy="211137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4CD08DD-A47C-41AD-9EE5-AABC6FB75DDF}"/>
                  </a:ext>
                </a:extLst>
              </p:cNvPr>
              <p:cNvSpPr txBox="1"/>
              <p:nvPr/>
            </p:nvSpPr>
            <p:spPr>
              <a:xfrm>
                <a:off x="0" y="1944103"/>
                <a:ext cx="3416968" cy="23083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Gotham Narrow Black" pitchFamily="50" charset="0"/>
                    <a:ea typeface="Roboto" panose="02000000000000000000" pitchFamily="2" charset="0"/>
                  </a:rPr>
                  <a:t>Texas Lutheran University, Centennial Courtyard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796006E-1B4C-40BF-B3C1-D5CD4A78C472}"/>
                </a:ext>
              </a:extLst>
            </p:cNvPr>
            <p:cNvGrpSpPr/>
            <p:nvPr/>
          </p:nvGrpSpPr>
          <p:grpSpPr>
            <a:xfrm>
              <a:off x="-63534" y="2266950"/>
              <a:ext cx="3419475" cy="2232085"/>
              <a:chOff x="0" y="2266950"/>
              <a:chExt cx="3419475" cy="2232085"/>
            </a:xfrm>
          </p:grpSpPr>
          <p:pic>
            <p:nvPicPr>
              <p:cNvPr id="32" name="Picture 31" descr="A group of people in a park&#10;&#10;Description automatically generated">
                <a:extLst>
                  <a:ext uri="{FF2B5EF4-FFF2-40B4-BE49-F238E27FC236}">
                    <a16:creationId xmlns:a16="http://schemas.microsoft.com/office/drawing/2014/main" id="{5767A3FF-9EE8-4E4A-946F-CCE3B0E0A6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710" b="-95"/>
              <a:stretch/>
            </p:blipFill>
            <p:spPr>
              <a:xfrm>
                <a:off x="57150" y="2266950"/>
                <a:ext cx="3362325" cy="222885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DB62092-18D2-4BC8-9368-48629EA0A3E0}"/>
                  </a:ext>
                </a:extLst>
              </p:cNvPr>
              <p:cNvSpPr txBox="1"/>
              <p:nvPr/>
            </p:nvSpPr>
            <p:spPr>
              <a:xfrm>
                <a:off x="0" y="4268203"/>
                <a:ext cx="3416968" cy="23083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Gotham Narrow Black" pitchFamily="50" charset="0"/>
                    <a:ea typeface="Roboto" panose="02000000000000000000" pitchFamily="2" charset="0"/>
                  </a:rPr>
                  <a:t>Harvard Yard, Harvard University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0D2C799-ED38-40C7-8A21-275CE47C472B}"/>
                </a:ext>
              </a:extLst>
            </p:cNvPr>
            <p:cNvGrpSpPr/>
            <p:nvPr/>
          </p:nvGrpSpPr>
          <p:grpSpPr>
            <a:xfrm>
              <a:off x="-10036" y="4656118"/>
              <a:ext cx="3416968" cy="2232084"/>
              <a:chOff x="-10036" y="4665449"/>
              <a:chExt cx="3416968" cy="2232084"/>
            </a:xfrm>
          </p:grpSpPr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17B222AE-EA6A-4905-9661-4CE91FA141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17" r="1950" b="470"/>
              <a:stretch/>
            </p:blipFill>
            <p:spPr bwMode="auto">
              <a:xfrm>
                <a:off x="-510" y="4665449"/>
                <a:ext cx="33528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62C68F-9EC6-46BF-997A-57DED078BE5B}"/>
                  </a:ext>
                </a:extLst>
              </p:cNvPr>
              <p:cNvSpPr txBox="1"/>
              <p:nvPr/>
            </p:nvSpPr>
            <p:spPr>
              <a:xfrm>
                <a:off x="-10036" y="6666701"/>
                <a:ext cx="3416968" cy="23083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Gotham Narrow Black" pitchFamily="50" charset="0"/>
                    <a:ea typeface="Roboto" panose="02000000000000000000" pitchFamily="2" charset="0"/>
                  </a:rPr>
                  <a:t>Health Sciences Greenway, </a:t>
                </a:r>
                <a:r>
                  <a:rPr lang="en-US" sz="900" dirty="0" err="1">
                    <a:latin typeface="Gotham Narrow Black" pitchFamily="50" charset="0"/>
                    <a:ea typeface="Roboto" panose="02000000000000000000" pitchFamily="2" charset="0"/>
                  </a:rPr>
                  <a:t>UIC</a:t>
                </a:r>
                <a:endParaRPr lang="en-US" sz="900" dirty="0">
                  <a:latin typeface="Gotham Narrow Black" pitchFamily="50" charset="0"/>
                  <a:ea typeface="Roboto" panose="02000000000000000000" pitchFamily="2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5177E87-A499-4168-B9E3-3E9AF0C6F6BC}"/>
              </a:ext>
            </a:extLst>
          </p:cNvPr>
          <p:cNvGrpSpPr/>
          <p:nvPr/>
        </p:nvGrpSpPr>
        <p:grpSpPr>
          <a:xfrm>
            <a:off x="10203975" y="5513368"/>
            <a:ext cx="2045682" cy="954107"/>
            <a:chOff x="3841934" y="5339459"/>
            <a:chExt cx="2045682" cy="95410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EF9DF3F-CBA6-4ABD-9DD0-7694B3A00C01}"/>
                </a:ext>
              </a:extLst>
            </p:cNvPr>
            <p:cNvGrpSpPr/>
            <p:nvPr/>
          </p:nvGrpSpPr>
          <p:grpSpPr>
            <a:xfrm>
              <a:off x="3841934" y="5339459"/>
              <a:ext cx="2045682" cy="954107"/>
              <a:chOff x="3805753" y="5757188"/>
              <a:chExt cx="2045682" cy="95410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8D5E578-71E3-44B3-B1BE-6246005213C6}"/>
                  </a:ext>
                </a:extLst>
              </p:cNvPr>
              <p:cNvSpPr txBox="1"/>
              <p:nvPr/>
            </p:nvSpPr>
            <p:spPr>
              <a:xfrm>
                <a:off x="4028905" y="5757188"/>
                <a:ext cx="18225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Gotham Light" pitchFamily="50" charset="0"/>
                    <a:ea typeface="Roboto Light" panose="02000000000000000000" pitchFamily="2" charset="0"/>
                    <a:cs typeface="Gotham Light" pitchFamily="50" charset="0"/>
                  </a:rPr>
                  <a:t>UTHSC Property</a:t>
                </a:r>
              </a:p>
              <a:p>
                <a:endPara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endParaRPr>
              </a:p>
              <a:p>
                <a:r>
                  <a:rPr lang="en-US" sz="800" dirty="0">
                    <a:latin typeface="Gotham Light" pitchFamily="50" charset="0"/>
                    <a:ea typeface="Roboto Light" panose="02000000000000000000" pitchFamily="2" charset="0"/>
                    <a:cs typeface="Gotham Light" pitchFamily="50" charset="0"/>
                  </a:rPr>
                  <a:t>Major Green Space</a:t>
                </a:r>
              </a:p>
              <a:p>
                <a:endPara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endParaRPr>
              </a:p>
              <a:p>
                <a:r>
                  <a:rPr lang="en-US" sz="800" dirty="0">
                    <a:latin typeface="Gotham Light" pitchFamily="50" charset="0"/>
                    <a:ea typeface="Roboto Light" panose="02000000000000000000" pitchFamily="2" charset="0"/>
                    <a:cs typeface="Gotham Light" pitchFamily="50" charset="0"/>
                  </a:rPr>
                  <a:t>Secondary Green Space</a:t>
                </a:r>
              </a:p>
              <a:p>
                <a:endPara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endParaRPr>
              </a:p>
              <a:p>
                <a:r>
                  <a:rPr lang="en-US" sz="800" dirty="0">
                    <a:latin typeface="Gotham Light" pitchFamily="50" charset="0"/>
                    <a:ea typeface="Roboto Light" panose="02000000000000000000" pitchFamily="2" charset="0"/>
                    <a:cs typeface="Gotham Light" pitchFamily="50" charset="0"/>
                  </a:rPr>
                  <a:t>Signature Pedestrian Corridors</a:t>
                </a:r>
                <a:endParaRPr lang="en-US" sz="800" dirty="0">
                  <a:latin typeface="Gotham Light" pitchFamily="50" charset="0"/>
                  <a:ea typeface="Roboto Black" panose="02000000000000000000" pitchFamily="2" charset="0"/>
                  <a:cs typeface="Gotham Light" pitchFamily="50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351119F-D3A5-4F41-8BC3-5154914346A8}"/>
                  </a:ext>
                </a:extLst>
              </p:cNvPr>
              <p:cNvSpPr/>
              <p:nvPr/>
            </p:nvSpPr>
            <p:spPr>
              <a:xfrm>
                <a:off x="3805753" y="5827496"/>
                <a:ext cx="249767" cy="107421"/>
              </a:xfrm>
              <a:prstGeom prst="rect">
                <a:avLst/>
              </a:prstGeom>
              <a:solidFill>
                <a:srgbClr val="F3DB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8A844C7-2D2C-40F2-B9F9-2D034AD0EFC3}"/>
                </a:ext>
              </a:extLst>
            </p:cNvPr>
            <p:cNvSpPr/>
            <p:nvPr/>
          </p:nvSpPr>
          <p:spPr>
            <a:xfrm>
              <a:off x="3850936" y="5637844"/>
              <a:ext cx="249767" cy="107421"/>
            </a:xfrm>
            <a:prstGeom prst="rect">
              <a:avLst/>
            </a:prstGeom>
            <a:solidFill>
              <a:srgbClr val="A9CA55"/>
            </a:solidFill>
            <a:ln>
              <a:solidFill>
                <a:srgbClr val="208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CF84AA-5904-49EF-9695-A4091949076A}"/>
                </a:ext>
              </a:extLst>
            </p:cNvPr>
            <p:cNvSpPr/>
            <p:nvPr/>
          </p:nvSpPr>
          <p:spPr>
            <a:xfrm>
              <a:off x="3867683" y="5865607"/>
              <a:ext cx="249767" cy="107421"/>
            </a:xfrm>
            <a:prstGeom prst="rect">
              <a:avLst/>
            </a:prstGeom>
            <a:solidFill>
              <a:srgbClr val="58884E"/>
            </a:solidFill>
            <a:ln>
              <a:solidFill>
                <a:srgbClr val="2B57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43B8457-E07A-41E1-952E-2AF43AEF098C}"/>
                </a:ext>
              </a:extLst>
            </p:cNvPr>
            <p:cNvCxnSpPr/>
            <p:nvPr/>
          </p:nvCxnSpPr>
          <p:spPr>
            <a:xfrm>
              <a:off x="3874472" y="6186291"/>
              <a:ext cx="245097" cy="0"/>
            </a:xfrm>
            <a:prstGeom prst="straightConnector1">
              <a:avLst/>
            </a:prstGeom>
            <a:ln w="19050">
              <a:solidFill>
                <a:srgbClr val="EF8F26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0114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A6C1E19-B422-43E0-8EC8-2FA1B50EA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375" y="631246"/>
            <a:ext cx="8896348" cy="687445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1550970-B082-4EB3-9B09-055B0CA1B8AC}"/>
              </a:ext>
            </a:extLst>
          </p:cNvPr>
          <p:cNvSpPr txBox="1"/>
          <p:nvPr/>
        </p:nvSpPr>
        <p:spPr>
          <a:xfrm>
            <a:off x="190500" y="221568"/>
            <a:ext cx="9582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Principle 05: Showcase and connect centers of excellence </a:t>
            </a:r>
            <a:r>
              <a:rPr lang="en-US" sz="2000" dirty="0">
                <a:latin typeface="Gotham Light" pitchFamily="50" charset="0"/>
                <a:ea typeface="Roboto Light" panose="02000000000000000000" pitchFamily="2" charset="0"/>
              </a:rPr>
              <a:t>by locating on major corridors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06EF75-BC57-4AFC-A4C9-6E00F26EC721}"/>
              </a:ext>
            </a:extLst>
          </p:cNvPr>
          <p:cNvSpPr/>
          <p:nvPr/>
        </p:nvSpPr>
        <p:spPr>
          <a:xfrm>
            <a:off x="10048875" y="753222"/>
            <a:ext cx="2328953" cy="6775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9189AB-A2D3-499C-B12D-283168D70FE6}"/>
              </a:ext>
            </a:extLst>
          </p:cNvPr>
          <p:cNvGrpSpPr/>
          <p:nvPr/>
        </p:nvGrpSpPr>
        <p:grpSpPr>
          <a:xfrm>
            <a:off x="164166" y="1062380"/>
            <a:ext cx="2798109" cy="5610785"/>
            <a:chOff x="-7284" y="0"/>
            <a:chExt cx="3433777" cy="6885431"/>
          </a:xfrm>
        </p:grpSpPr>
        <p:pic>
          <p:nvPicPr>
            <p:cNvPr id="29" name="Picture 8" descr="Image result for ucla campus geffen">
              <a:extLst>
                <a:ext uri="{FF2B5EF4-FFF2-40B4-BE49-F238E27FC236}">
                  <a16:creationId xmlns:a16="http://schemas.microsoft.com/office/drawing/2014/main" id="{7A43D527-12D4-4BD1-8C98-FB02169670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-1" r="17590" b="15981"/>
            <a:stretch/>
          </p:blipFill>
          <p:spPr bwMode="auto">
            <a:xfrm>
              <a:off x="9526" y="2337641"/>
              <a:ext cx="3333750" cy="220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Related image">
              <a:extLst>
                <a:ext uri="{FF2B5EF4-FFF2-40B4-BE49-F238E27FC236}">
                  <a16:creationId xmlns:a16="http://schemas.microsoft.com/office/drawing/2014/main" id="{BDBC2F07-BB55-4FA2-B207-46BF2EB19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4" r="2085"/>
            <a:stretch/>
          </p:blipFill>
          <p:spPr bwMode="auto">
            <a:xfrm>
              <a:off x="-5695" y="0"/>
              <a:ext cx="3322636" cy="212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21EB3A-266E-4AEB-A2CE-C50C2D6445CC}"/>
                </a:ext>
              </a:extLst>
            </p:cNvPr>
            <p:cNvSpPr txBox="1"/>
            <p:nvPr/>
          </p:nvSpPr>
          <p:spPr>
            <a:xfrm>
              <a:off x="-7284" y="1896478"/>
              <a:ext cx="3416968" cy="24550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Gotham Narrow Black" pitchFamily="50" charset="0"/>
                  <a:ea typeface="Roboto" panose="02000000000000000000" pitchFamily="2" charset="0"/>
                </a:rPr>
                <a:t>ASU/Wexford Science and Technology Building (Research)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144B2C-80B7-470F-B27A-FF4A07B30E49}"/>
                </a:ext>
              </a:extLst>
            </p:cNvPr>
            <p:cNvSpPr txBox="1"/>
            <p:nvPr/>
          </p:nvSpPr>
          <p:spPr>
            <a:xfrm>
              <a:off x="9525" y="4313549"/>
              <a:ext cx="3416968" cy="26438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Narrow Black" pitchFamily="50" charset="0"/>
                  <a:ea typeface="Roboto" panose="02000000000000000000" pitchFamily="2" charset="0"/>
                </a:rPr>
                <a:t>Geffen School of Medicine, UCLA (Academic)</a:t>
              </a:r>
            </a:p>
          </p:txBody>
        </p:sp>
        <p:pic>
          <p:nvPicPr>
            <p:cNvPr id="33" name="Picture 12" descr="Image result for gvi buffalo">
              <a:extLst>
                <a:ext uri="{FF2B5EF4-FFF2-40B4-BE49-F238E27FC236}">
                  <a16:creationId xmlns:a16="http://schemas.microsoft.com/office/drawing/2014/main" id="{BE2224E9-4ADE-4C07-8552-E8B91C9865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08" b="4976"/>
            <a:stretch/>
          </p:blipFill>
          <p:spPr bwMode="auto">
            <a:xfrm>
              <a:off x="9525" y="4762500"/>
              <a:ext cx="3295650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4B9F6-4CF9-406B-A067-0E3095EFCB4A}"/>
                </a:ext>
              </a:extLst>
            </p:cNvPr>
            <p:cNvSpPr txBox="1"/>
            <p:nvPr/>
          </p:nvSpPr>
          <p:spPr>
            <a:xfrm>
              <a:off x="1" y="6639928"/>
              <a:ext cx="3416968" cy="24550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latin typeface="Gotham Narrow Black" pitchFamily="50" charset="0"/>
                  <a:ea typeface="Roboto" panose="02000000000000000000" pitchFamily="2" charset="0"/>
                </a:rPr>
                <a:t>Gates Vascular Institute (Clinical and Translational Research)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C1E939-E6D1-4CD2-8945-7AA0C17DD7C9}"/>
              </a:ext>
            </a:extLst>
          </p:cNvPr>
          <p:cNvGrpSpPr/>
          <p:nvPr/>
        </p:nvGrpSpPr>
        <p:grpSpPr>
          <a:xfrm>
            <a:off x="10108184" y="5515511"/>
            <a:ext cx="2460144" cy="1323439"/>
            <a:chOff x="3841934" y="5339459"/>
            <a:chExt cx="1696615" cy="132343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27B24B-B44A-4E70-A2B6-F6799D8B67FF}"/>
                </a:ext>
              </a:extLst>
            </p:cNvPr>
            <p:cNvSpPr txBox="1"/>
            <p:nvPr/>
          </p:nvSpPr>
          <p:spPr>
            <a:xfrm>
              <a:off x="4065086" y="5339459"/>
              <a:ext cx="14734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 Property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Academic Centers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Cross-disciplinary Research Centers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Clinical Centers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Major Campus Corridors </a:t>
              </a:r>
              <a:endParaRPr lang="en-US" sz="800" dirty="0"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531D613-7CB7-4D32-8BD8-D3115E247248}"/>
                </a:ext>
              </a:extLst>
            </p:cNvPr>
            <p:cNvSpPr/>
            <p:nvPr/>
          </p:nvSpPr>
          <p:spPr>
            <a:xfrm>
              <a:off x="3841934" y="5409767"/>
              <a:ext cx="249767" cy="107421"/>
            </a:xfrm>
            <a:prstGeom prst="rect">
              <a:avLst/>
            </a:prstGeom>
            <a:solidFill>
              <a:srgbClr val="F3D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C8E714-F8F6-41BB-922F-CE6FB9DA3CC0}"/>
                </a:ext>
              </a:extLst>
            </p:cNvPr>
            <p:cNvCxnSpPr/>
            <p:nvPr/>
          </p:nvCxnSpPr>
          <p:spPr>
            <a:xfrm>
              <a:off x="3847020" y="6432791"/>
              <a:ext cx="245097" cy="0"/>
            </a:xfrm>
            <a:prstGeom prst="straightConnector1">
              <a:avLst/>
            </a:prstGeom>
            <a:ln w="38100">
              <a:solidFill>
                <a:srgbClr val="EB423C"/>
              </a:solidFill>
              <a:headEnd type="none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9470DC8-75CA-4A30-9E35-A011FA4FF1C8}"/>
                </a:ext>
              </a:extLst>
            </p:cNvPr>
            <p:cNvSpPr/>
            <p:nvPr/>
          </p:nvSpPr>
          <p:spPr>
            <a:xfrm>
              <a:off x="3901985" y="5618158"/>
              <a:ext cx="173628" cy="139338"/>
            </a:xfrm>
            <a:prstGeom prst="ellipse">
              <a:avLst/>
            </a:prstGeom>
            <a:solidFill>
              <a:srgbClr val="DB927F"/>
            </a:solidFill>
            <a:ln>
              <a:solidFill>
                <a:srgbClr val="AB2B3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A3DC5C4-92EF-4487-B1BE-550F59EB4868}"/>
                </a:ext>
              </a:extLst>
            </p:cNvPr>
            <p:cNvSpPr/>
            <p:nvPr/>
          </p:nvSpPr>
          <p:spPr>
            <a:xfrm>
              <a:off x="3905795" y="5872579"/>
              <a:ext cx="173628" cy="139338"/>
            </a:xfrm>
            <a:prstGeom prst="ellipse">
              <a:avLst/>
            </a:prstGeom>
            <a:solidFill>
              <a:srgbClr val="FCC58D"/>
            </a:solidFill>
            <a:ln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4915956-29D4-48A7-8F64-CBC0908F3068}"/>
                </a:ext>
              </a:extLst>
            </p:cNvPr>
            <p:cNvSpPr/>
            <p:nvPr/>
          </p:nvSpPr>
          <p:spPr>
            <a:xfrm>
              <a:off x="3909605" y="6116717"/>
              <a:ext cx="173628" cy="139338"/>
            </a:xfrm>
            <a:prstGeom prst="ellipse">
              <a:avLst/>
            </a:prstGeom>
            <a:solidFill>
              <a:srgbClr val="B18DB9"/>
            </a:solidFill>
            <a:ln>
              <a:solidFill>
                <a:srgbClr val="6D287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843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lose up of a map&#10;&#10;Description automatically generated">
            <a:extLst>
              <a:ext uri="{FF2B5EF4-FFF2-40B4-BE49-F238E27FC236}">
                <a16:creationId xmlns:a16="http://schemas.microsoft.com/office/drawing/2014/main" id="{686F4B16-FE87-4526-9B1E-5E65113F8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66" y="638326"/>
            <a:ext cx="8884584" cy="68653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9CD366-A86D-4AB8-9718-E6C3108798C8}"/>
              </a:ext>
            </a:extLst>
          </p:cNvPr>
          <p:cNvSpPr/>
          <p:nvPr/>
        </p:nvSpPr>
        <p:spPr>
          <a:xfrm>
            <a:off x="9972675" y="41281"/>
            <a:ext cx="2226816" cy="7591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6B7B27-7DBC-48A3-85A7-BC7A2F02E14D}"/>
              </a:ext>
            </a:extLst>
          </p:cNvPr>
          <p:cNvGrpSpPr/>
          <p:nvPr/>
        </p:nvGrpSpPr>
        <p:grpSpPr>
          <a:xfrm>
            <a:off x="159281" y="1066800"/>
            <a:ext cx="2769217" cy="5657850"/>
            <a:chOff x="-9526" y="-8956"/>
            <a:chExt cx="3426494" cy="7000751"/>
          </a:xfrm>
        </p:grpSpPr>
        <p:pic>
          <p:nvPicPr>
            <p:cNvPr id="22" name="Picture 4" descr="Image result for phoenix biomedical campus">
              <a:extLst>
                <a:ext uri="{FF2B5EF4-FFF2-40B4-BE49-F238E27FC236}">
                  <a16:creationId xmlns:a16="http://schemas.microsoft.com/office/drawing/2014/main" id="{464AC997-B094-4503-A965-E9D43633B5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8" t="13949" r="25323" b="5612"/>
            <a:stretch/>
          </p:blipFill>
          <p:spPr bwMode="auto">
            <a:xfrm>
              <a:off x="0" y="-8956"/>
              <a:ext cx="3295651" cy="2114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3D1DBE-40B0-41F0-BE09-47E0E5E8B519}"/>
                </a:ext>
              </a:extLst>
            </p:cNvPr>
            <p:cNvSpPr txBox="1"/>
            <p:nvPr/>
          </p:nvSpPr>
          <p:spPr>
            <a:xfrm>
              <a:off x="-9526" y="1882758"/>
              <a:ext cx="3416968" cy="23083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latin typeface="Gotham Narrow Black" pitchFamily="50" charset="0"/>
                  <a:ea typeface="Roboto" panose="02000000000000000000" pitchFamily="2" charset="0"/>
                  <a:cs typeface="Gotham Light" pitchFamily="50" charset="0"/>
                </a:rPr>
                <a:t>UArizona</a:t>
              </a:r>
              <a:r>
                <a:rPr lang="en-US" sz="900" dirty="0">
                  <a:latin typeface="Gotham Narrow Black" pitchFamily="50" charset="0"/>
                  <a:ea typeface="Roboto" panose="02000000000000000000" pitchFamily="2" charset="0"/>
                  <a:cs typeface="Gotham Light" pitchFamily="50" charset="0"/>
                </a:rPr>
                <a:t>, Phoenix Biomedical Campus</a:t>
              </a:r>
            </a:p>
          </p:txBody>
        </p:sp>
        <p:pic>
          <p:nvPicPr>
            <p:cNvPr id="24" name="Picture 2" descr="Image result for innovation district north shore">
              <a:extLst>
                <a:ext uri="{FF2B5EF4-FFF2-40B4-BE49-F238E27FC236}">
                  <a16:creationId xmlns:a16="http://schemas.microsoft.com/office/drawing/2014/main" id="{1F50B3B6-AE82-45AA-9068-BFF078A03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33853"/>
              <a:ext cx="3295650" cy="21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Image result for novus innovation corridor">
              <a:extLst>
                <a:ext uri="{FF2B5EF4-FFF2-40B4-BE49-F238E27FC236}">
                  <a16:creationId xmlns:a16="http://schemas.microsoft.com/office/drawing/2014/main" id="{AB24868D-9482-4239-9861-12CF4C5AC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6" y="4778759"/>
              <a:ext cx="3295651" cy="219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93A36F-CA21-46E5-81A2-E6171BBC8637}"/>
                </a:ext>
              </a:extLst>
            </p:cNvPr>
            <p:cNvSpPr txBox="1"/>
            <p:nvPr/>
          </p:nvSpPr>
          <p:spPr>
            <a:xfrm>
              <a:off x="0" y="4244616"/>
              <a:ext cx="3416968" cy="23083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otham Narrow Black" pitchFamily="50" charset="0"/>
                  <a:ea typeface="Roboto" panose="02000000000000000000" pitchFamily="2" charset="0"/>
                </a:rPr>
                <a:t>North Shore Innovation District, Vancouver, BC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83AE4C-19B0-495D-BD6A-7F744C01816E}"/>
                </a:ext>
              </a:extLst>
            </p:cNvPr>
            <p:cNvSpPr txBox="1"/>
            <p:nvPr/>
          </p:nvSpPr>
          <p:spPr>
            <a:xfrm>
              <a:off x="-9526" y="6760963"/>
              <a:ext cx="3416968" cy="23083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otham Narrow Black" pitchFamily="50" charset="0"/>
                  <a:ea typeface="Roboto" panose="02000000000000000000" pitchFamily="2" charset="0"/>
                </a:rPr>
                <a:t>Novus Innovation Corridor, Tempe, AZ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5E6AAF-577A-48F1-9035-F90D715EB40F}"/>
              </a:ext>
            </a:extLst>
          </p:cNvPr>
          <p:cNvGrpSpPr/>
          <p:nvPr/>
        </p:nvGrpSpPr>
        <p:grpSpPr>
          <a:xfrm>
            <a:off x="10205220" y="5513432"/>
            <a:ext cx="1696615" cy="954107"/>
            <a:chOff x="3841934" y="5339459"/>
            <a:chExt cx="1696615" cy="954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D16E8F-81CB-4D75-B26B-CCB070B2B433}"/>
                </a:ext>
              </a:extLst>
            </p:cNvPr>
            <p:cNvSpPr txBox="1"/>
            <p:nvPr/>
          </p:nvSpPr>
          <p:spPr>
            <a:xfrm>
              <a:off x="4065086" y="5339459"/>
              <a:ext cx="14734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UTHSC Property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Academic Centers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Research Centers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Innovation District</a:t>
              </a:r>
              <a:endParaRPr lang="en-US" sz="800" dirty="0"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9D05603-B4E6-47BB-8C31-0AB8D7E357B9}"/>
                </a:ext>
              </a:extLst>
            </p:cNvPr>
            <p:cNvSpPr/>
            <p:nvPr/>
          </p:nvSpPr>
          <p:spPr>
            <a:xfrm>
              <a:off x="3841934" y="5409767"/>
              <a:ext cx="249767" cy="107421"/>
            </a:xfrm>
            <a:prstGeom prst="rect">
              <a:avLst/>
            </a:prstGeom>
            <a:solidFill>
              <a:srgbClr val="F3D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4DF2E1E-1A71-4D5B-B5C6-1490FD43E5F4}"/>
                </a:ext>
              </a:extLst>
            </p:cNvPr>
            <p:cNvSpPr/>
            <p:nvPr/>
          </p:nvSpPr>
          <p:spPr>
            <a:xfrm>
              <a:off x="3901985" y="5618158"/>
              <a:ext cx="173628" cy="139338"/>
            </a:xfrm>
            <a:prstGeom prst="ellipse">
              <a:avLst/>
            </a:prstGeom>
            <a:solidFill>
              <a:srgbClr val="DB927F"/>
            </a:solidFill>
            <a:ln>
              <a:solidFill>
                <a:srgbClr val="AB2B3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E5CF8CB-B0E4-47CA-83EC-3051F120EB75}"/>
                </a:ext>
              </a:extLst>
            </p:cNvPr>
            <p:cNvSpPr/>
            <p:nvPr/>
          </p:nvSpPr>
          <p:spPr>
            <a:xfrm>
              <a:off x="3905795" y="5862338"/>
              <a:ext cx="173628" cy="139338"/>
            </a:xfrm>
            <a:prstGeom prst="ellipse">
              <a:avLst/>
            </a:prstGeom>
            <a:solidFill>
              <a:srgbClr val="FCC58D"/>
            </a:solidFill>
            <a:ln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DC93EB3-E98B-4826-AE37-D30571B5503B}"/>
                </a:ext>
              </a:extLst>
            </p:cNvPr>
            <p:cNvSpPr/>
            <p:nvPr/>
          </p:nvSpPr>
          <p:spPr>
            <a:xfrm>
              <a:off x="3909605" y="6120168"/>
              <a:ext cx="173628" cy="139338"/>
            </a:xfrm>
            <a:prstGeom prst="ellipse">
              <a:avLst/>
            </a:prstGeom>
            <a:solidFill>
              <a:srgbClr val="C3CFE7"/>
            </a:solidFill>
            <a:ln>
              <a:solidFill>
                <a:srgbClr val="146EB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1947A99-E700-4A63-949C-C4FAADCB94F5}"/>
              </a:ext>
            </a:extLst>
          </p:cNvPr>
          <p:cNvSpPr txBox="1"/>
          <p:nvPr/>
        </p:nvSpPr>
        <p:spPr>
          <a:xfrm>
            <a:off x="190500" y="221568"/>
            <a:ext cx="958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all" dirty="0">
                <a:solidFill>
                  <a:srgbClr val="FF8200"/>
                </a:solidFill>
                <a:latin typeface="Gotham Black" pitchFamily="50" charset="0"/>
                <a:ea typeface="Roboto Black" panose="02000000000000000000" pitchFamily="2" charset="0"/>
              </a:rPr>
              <a:t>Vision plan</a:t>
            </a:r>
            <a:endParaRPr lang="en-US" sz="3200" dirty="0">
              <a:latin typeface="Gotham Light" pitchFamily="50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68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A1C52-BDA0-4F36-B5C1-D723ABA57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15" y="-313509"/>
            <a:ext cx="10041495" cy="7759337"/>
          </a:xfrm>
          <a:prstGeom prst="rect">
            <a:avLst/>
          </a:prstGeom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id="{1EDE5845-0307-472A-8756-2F49D2C4E7C3}"/>
              </a:ext>
            </a:extLst>
          </p:cNvPr>
          <p:cNvSpPr txBox="1">
            <a:spLocks/>
          </p:cNvSpPr>
          <p:nvPr/>
        </p:nvSpPr>
        <p:spPr>
          <a:xfrm>
            <a:off x="145400" y="242321"/>
            <a:ext cx="4705274" cy="1440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4400" cap="all" spc="-300" dirty="0">
                <a:solidFill>
                  <a:srgbClr val="58595B"/>
                </a:solidFill>
                <a:effectLst/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Proposed</a:t>
            </a:r>
            <a:r>
              <a:rPr lang="en-US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400" cap="all" dirty="0">
                <a:solidFill>
                  <a:srgbClr val="FF8200"/>
                </a:solidFill>
                <a:effectLst/>
                <a:latin typeface="Gotham Black" pitchFamily="50" charset="0"/>
                <a:ea typeface="Roboto Black" panose="02000000000000000000" pitchFamily="2" charset="0"/>
                <a:cs typeface="Gotham Light" pitchFamily="50" charset="0"/>
              </a:rPr>
              <a:t>Facilities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31AAE0-E9F2-4970-90B2-54187A3A8CA1}"/>
              </a:ext>
            </a:extLst>
          </p:cNvPr>
          <p:cNvGrpSpPr/>
          <p:nvPr/>
        </p:nvGrpSpPr>
        <p:grpSpPr>
          <a:xfrm>
            <a:off x="323477" y="1973896"/>
            <a:ext cx="2256981" cy="2185214"/>
            <a:chOff x="2296785" y="1811971"/>
            <a:chExt cx="2256981" cy="218521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83DAAF-83A9-4D63-9FA5-DA3B33E37DED}"/>
                </a:ext>
              </a:extLst>
            </p:cNvPr>
            <p:cNvSpPr txBox="1"/>
            <p:nvPr/>
          </p:nvSpPr>
          <p:spPr>
            <a:xfrm>
              <a:off x="2522210" y="1811971"/>
              <a:ext cx="203155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Academic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Research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Student Life + Event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Recreation + Fitness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Administrative + Office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Facility Support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Parking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Clinical</a:t>
              </a:r>
            </a:p>
            <a:p>
              <a:endPara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  <a:p>
              <a:r>
                <a:rPr lang="en-US" sz="800" dirty="0">
                  <a:latin typeface="Gotham Light" pitchFamily="50" charset="0"/>
                  <a:ea typeface="Roboto Light" panose="02000000000000000000" pitchFamily="2" charset="0"/>
                  <a:cs typeface="Gotham Light" pitchFamily="50" charset="0"/>
                </a:rPr>
                <a:t>Active/Public Ground Floor</a:t>
              </a:r>
              <a:endParaRPr lang="en-US" sz="800" dirty="0"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E9BEB8-E7CB-4578-96BB-CBC37FD9FA46}"/>
                </a:ext>
              </a:extLst>
            </p:cNvPr>
            <p:cNvSpPr/>
            <p:nvPr/>
          </p:nvSpPr>
          <p:spPr>
            <a:xfrm>
              <a:off x="2296785" y="3073582"/>
              <a:ext cx="249767" cy="107421"/>
            </a:xfrm>
            <a:prstGeom prst="rect">
              <a:avLst/>
            </a:prstGeom>
            <a:solidFill>
              <a:srgbClr val="005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884785-25E9-44AB-A018-3227900F0469}"/>
                </a:ext>
              </a:extLst>
            </p:cNvPr>
            <p:cNvSpPr/>
            <p:nvPr/>
          </p:nvSpPr>
          <p:spPr>
            <a:xfrm>
              <a:off x="2296785" y="2105190"/>
              <a:ext cx="249767" cy="107421"/>
            </a:xfrm>
            <a:prstGeom prst="rect">
              <a:avLst/>
            </a:prstGeom>
            <a:solidFill>
              <a:srgbClr val="956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7F64E3-A6FA-46D5-BD37-68EEFF3B2906}"/>
                </a:ext>
              </a:extLst>
            </p:cNvPr>
            <p:cNvSpPr/>
            <p:nvPr/>
          </p:nvSpPr>
          <p:spPr>
            <a:xfrm>
              <a:off x="2296785" y="2337382"/>
              <a:ext cx="249767" cy="107421"/>
            </a:xfrm>
            <a:prstGeom prst="rect">
              <a:avLst/>
            </a:prstGeom>
            <a:solidFill>
              <a:srgbClr val="DD7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0323B3-34F9-4C01-AD1A-1A9F09C65536}"/>
                </a:ext>
              </a:extLst>
            </p:cNvPr>
            <p:cNvSpPr/>
            <p:nvPr/>
          </p:nvSpPr>
          <p:spPr>
            <a:xfrm>
              <a:off x="2296785" y="2587650"/>
              <a:ext cx="249767" cy="107421"/>
            </a:xfrm>
            <a:prstGeom prst="rect">
              <a:avLst/>
            </a:prstGeom>
            <a:solidFill>
              <a:srgbClr val="B1C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203DA1-8398-4FD9-BF95-37850230CFA8}"/>
                </a:ext>
              </a:extLst>
            </p:cNvPr>
            <p:cNvSpPr/>
            <p:nvPr/>
          </p:nvSpPr>
          <p:spPr>
            <a:xfrm>
              <a:off x="2299058" y="1882279"/>
              <a:ext cx="249767" cy="107421"/>
            </a:xfrm>
            <a:prstGeom prst="rect">
              <a:avLst/>
            </a:prstGeom>
            <a:solidFill>
              <a:srgbClr val="982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60A2D6-CCE0-4F14-B383-AF059A9C0EE6}"/>
                </a:ext>
              </a:extLst>
            </p:cNvPr>
            <p:cNvSpPr/>
            <p:nvPr/>
          </p:nvSpPr>
          <p:spPr>
            <a:xfrm>
              <a:off x="2301333" y="2839894"/>
              <a:ext cx="249767" cy="107421"/>
            </a:xfrm>
            <a:prstGeom prst="rect">
              <a:avLst/>
            </a:prstGeom>
            <a:solidFill>
              <a:srgbClr val="007F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D4D3C4-2301-409C-AECA-EE4162E420E8}"/>
                </a:ext>
              </a:extLst>
            </p:cNvPr>
            <p:cNvSpPr/>
            <p:nvPr/>
          </p:nvSpPr>
          <p:spPr>
            <a:xfrm>
              <a:off x="2299060" y="3320082"/>
              <a:ext cx="249767" cy="107421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0BA738-0F07-405F-9B76-4DB13A728382}"/>
                </a:ext>
              </a:extLst>
            </p:cNvPr>
            <p:cNvSpPr/>
            <p:nvPr/>
          </p:nvSpPr>
          <p:spPr>
            <a:xfrm>
              <a:off x="2303608" y="3572326"/>
              <a:ext cx="249767" cy="107421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46F6A5D-360C-47FF-92CC-C62ACC24F74F}"/>
                </a:ext>
              </a:extLst>
            </p:cNvPr>
            <p:cNvSpPr/>
            <p:nvPr/>
          </p:nvSpPr>
          <p:spPr>
            <a:xfrm>
              <a:off x="2374711" y="3807725"/>
              <a:ext cx="122830" cy="122830"/>
            </a:xfrm>
            <a:prstGeom prst="ellipse">
              <a:avLst/>
            </a:prstGeom>
            <a:solidFill>
              <a:srgbClr val="DE79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8A4E956-4368-4993-9A88-B9F050FCF483}"/>
              </a:ext>
            </a:extLst>
          </p:cNvPr>
          <p:cNvSpPr txBox="1"/>
          <p:nvPr/>
        </p:nvSpPr>
        <p:spPr>
          <a:xfrm>
            <a:off x="227821" y="4480314"/>
            <a:ext cx="2966573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Lease/Rental for Partnership Start-up Companies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Epidemiology + Sickle Cell/</a:t>
            </a:r>
            <a:r>
              <a:rPr lang="en-US" sz="800" dirty="0" err="1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Encephaleptic</a:t>
            </a: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 Alphavirus Research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Innovation District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Clinical Trials Zone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Regenerative/Precision Medicine Zone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800" dirty="0" err="1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GMP</a:t>
            </a: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 Facilities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Alternate College of Medicine Site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en-US" sz="800" dirty="0"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rPr>
              <a:t>Faculty/Staff Office Zone</a:t>
            </a:r>
            <a:endParaRPr lang="en-US" sz="800" dirty="0"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3ACA62-810B-4A66-98C6-3D9906D2FDE4}"/>
              </a:ext>
            </a:extLst>
          </p:cNvPr>
          <p:cNvSpPr/>
          <p:nvPr/>
        </p:nvSpPr>
        <p:spPr>
          <a:xfrm>
            <a:off x="12046599" y="-423974"/>
            <a:ext cx="1956783" cy="791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EF656AD-9AF7-462C-B0B3-2F579928A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951" y="6117485"/>
            <a:ext cx="1281951" cy="54591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EBC9CD-7C81-420D-A388-338D2ACB94D4}"/>
              </a:ext>
            </a:extLst>
          </p:cNvPr>
          <p:cNvCxnSpPr>
            <a:cxnSpLocks/>
          </p:cNvCxnSpPr>
          <p:nvPr/>
        </p:nvCxnSpPr>
        <p:spPr>
          <a:xfrm rot="16200000">
            <a:off x="8010786" y="2591084"/>
            <a:ext cx="0" cy="8202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75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>
            <a:extLst>
              <a:ext uri="{FF2B5EF4-FFF2-40B4-BE49-F238E27FC236}">
                <a16:creationId xmlns:a16="http://schemas.microsoft.com/office/drawing/2014/main" id="{1EDE5845-0307-472A-8756-2F49D2C4E7C3}"/>
              </a:ext>
            </a:extLst>
          </p:cNvPr>
          <p:cNvSpPr txBox="1">
            <a:spLocks/>
          </p:cNvSpPr>
          <p:nvPr/>
        </p:nvSpPr>
        <p:spPr>
          <a:xfrm>
            <a:off x="145400" y="244647"/>
            <a:ext cx="4705274" cy="1440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4400" cap="all" spc="-300" dirty="0">
                <a:solidFill>
                  <a:srgbClr val="58595B"/>
                </a:solidFill>
                <a:effectLst/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Long-term</a:t>
            </a:r>
            <a:r>
              <a:rPr lang="en-US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4400" cap="all" dirty="0">
                <a:solidFill>
                  <a:srgbClr val="FF8200"/>
                </a:solidFill>
                <a:effectLst/>
                <a:latin typeface="Gotham Black" pitchFamily="50" charset="0"/>
                <a:ea typeface="Roboto Black" panose="02000000000000000000" pitchFamily="2" charset="0"/>
                <a:cs typeface="Gotham Light" pitchFamily="50" charset="0"/>
              </a:rPr>
              <a:t>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7433A-DB1B-43A1-B757-485E0965E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10200" b="2545"/>
          <a:stretch/>
        </p:blipFill>
        <p:spPr>
          <a:xfrm>
            <a:off x="4148920" y="121219"/>
            <a:ext cx="7862106" cy="6565331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99FBD2E-7209-4D7B-B8C2-1F3CC28681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4951" y="6117485"/>
            <a:ext cx="1281951" cy="5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4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28A69-CFAE-4B29-8FB1-4140F6FB3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9956"/>
            <a:ext cx="12375336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336F40-FDB9-4633-BE75-45C89648CF53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D6330-E2B8-40B2-A139-4CE9EBFAD656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 err="1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uthsc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TODAY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17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6441D-5006-490B-9910-C320D794D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8092"/>
            <a:ext cx="12375336" cy="6857998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63B035E0-F82F-4B92-BE25-53D405EB7D0F}"/>
              </a:ext>
            </a:extLst>
          </p:cNvPr>
          <p:cNvSpPr txBox="1">
            <a:spLocks/>
          </p:cNvSpPr>
          <p:nvPr/>
        </p:nvSpPr>
        <p:spPr>
          <a:xfrm>
            <a:off x="328280" y="-1323277"/>
            <a:ext cx="11863720" cy="8309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UTHSC Long-term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255E5E-3888-43C2-80D5-31D396FCBA64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50AC1-3EAB-4257-B6F1-EBD0BD96DDC4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 err="1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uthsc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LONG-TERM PLAN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3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32A81-7CBB-45CB-B28C-4BACDA644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99788"/>
            <a:ext cx="12375336" cy="685799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0B6DD1A2-ED88-4924-96B5-C89B30CADEE9}"/>
              </a:ext>
            </a:extLst>
          </p:cNvPr>
          <p:cNvSpPr txBox="1">
            <a:spLocks/>
          </p:cNvSpPr>
          <p:nvPr/>
        </p:nvSpPr>
        <p:spPr>
          <a:xfrm>
            <a:off x="328280" y="-1903380"/>
            <a:ext cx="11863720" cy="83093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kern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UTHSC Vision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FD7F49-951B-4B81-821B-006A612DC091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C788D-ECD3-4D9A-861B-F9FD502D6148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 err="1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uthsc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VISION PLAN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6BF5A416-7278-404C-AF8A-43ED37D0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14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64D770-8568-411F-90FA-D26D83E5CD0C}"/>
              </a:ext>
            </a:extLst>
          </p:cNvPr>
          <p:cNvSpPr/>
          <p:nvPr/>
        </p:nvSpPr>
        <p:spPr>
          <a:xfrm>
            <a:off x="0" y="0"/>
            <a:ext cx="12192000" cy="81153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10973-117A-4DFD-9DA6-EB3192AE803F}"/>
              </a:ext>
            </a:extLst>
          </p:cNvPr>
          <p:cNvSpPr txBox="1"/>
          <p:nvPr/>
        </p:nvSpPr>
        <p:spPr>
          <a:xfrm>
            <a:off x="4975788" y="795036"/>
            <a:ext cx="6838260" cy="170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4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Diagrams and engagement</a:t>
            </a:r>
            <a:br>
              <a:rPr lang="en-US" sz="44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Narrow Black" pitchFamily="50" charset="0"/>
                <a:ea typeface="Roboto Black" panose="02000000000000000000" pitchFamily="2" charset="0"/>
                <a:cs typeface="Gotham Ultra" pitchFamily="50" charset="0"/>
              </a:rPr>
            </a:b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Ultra" pitchFamily="50" charset="0"/>
              </a:rPr>
              <a:t>stations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71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C54BEA56-80C4-48A8-993B-E8D30C86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1520" r="-1" b="12132"/>
          <a:stretch/>
        </p:blipFill>
        <p:spPr>
          <a:xfrm>
            <a:off x="0" y="1"/>
            <a:ext cx="12192000" cy="619608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BD68E53-BEA0-424E-AE51-DA07248275EB}"/>
              </a:ext>
            </a:extLst>
          </p:cNvPr>
          <p:cNvGrpSpPr/>
          <p:nvPr/>
        </p:nvGrpSpPr>
        <p:grpSpPr>
          <a:xfrm>
            <a:off x="7208513" y="2575334"/>
            <a:ext cx="5206621" cy="2940212"/>
            <a:chOff x="7226489" y="2807346"/>
            <a:chExt cx="5206621" cy="294021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E7955E-5785-42C2-ABE9-90F656466BDD}"/>
                </a:ext>
              </a:extLst>
            </p:cNvPr>
            <p:cNvSpPr txBox="1"/>
            <p:nvPr/>
          </p:nvSpPr>
          <p:spPr>
            <a:xfrm>
              <a:off x="7241236" y="4192124"/>
              <a:ext cx="519187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cap="all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31000"/>
                      </a:schemeClr>
                    </a:glow>
                  </a:effectLst>
                  <a:latin typeface="Gotham Medium" pitchFamily="50" charset="0"/>
                  <a:ea typeface="Roboto Black" panose="02000000000000000000" pitchFamily="2" charset="0"/>
                  <a:cs typeface="Gotham Medium" pitchFamily="50" charset="0"/>
                </a:rPr>
                <a:t>Campus Master </a:t>
              </a:r>
              <a:br>
                <a:rPr lang="en-US" sz="4000" cap="all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31000"/>
                      </a:schemeClr>
                    </a:glow>
                  </a:effectLst>
                  <a:latin typeface="Gotham Medium" pitchFamily="50" charset="0"/>
                  <a:ea typeface="Roboto Black" panose="02000000000000000000" pitchFamily="2" charset="0"/>
                  <a:cs typeface="Gotham Medium" pitchFamily="50" charset="0"/>
                </a:rPr>
              </a:br>
              <a:r>
                <a:rPr lang="en-US" sz="4000" cap="all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31000"/>
                      </a:schemeClr>
                    </a:glow>
                  </a:effectLst>
                  <a:latin typeface="Gotham Medium" pitchFamily="50" charset="0"/>
                  <a:ea typeface="Roboto Black" panose="02000000000000000000" pitchFamily="2" charset="0"/>
                  <a:cs typeface="Gotham Medium" pitchFamily="50" charset="0"/>
                </a:rPr>
                <a:t>Plan Update </a:t>
              </a:r>
              <a:endParaRPr lang="en-US" sz="3200" cap="all" dirty="0">
                <a:solidFill>
                  <a:schemeClr val="bg1"/>
                </a:solidFill>
                <a:latin typeface="Gotham Medium" pitchFamily="50" charset="0"/>
                <a:ea typeface="Roboto Black" panose="02000000000000000000" pitchFamily="2" charset="0"/>
                <a:cs typeface="Gotham Medium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C6E652-BDB6-410E-9335-9DFC3DF37E74}"/>
                </a:ext>
              </a:extLst>
            </p:cNvPr>
            <p:cNvSpPr txBox="1"/>
            <p:nvPr/>
          </p:nvSpPr>
          <p:spPr>
            <a:xfrm>
              <a:off x="7226489" y="5285893"/>
              <a:ext cx="4824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50000"/>
                        <a:lumOff val="50000"/>
                        <a:alpha val="60000"/>
                      </a:schemeClr>
                    </a:glow>
                  </a:effectLst>
                  <a:latin typeface="Gotham Light" pitchFamily="50" charset="0"/>
                  <a:ea typeface="Roboto Black" panose="02000000000000000000" pitchFamily="2" charset="0"/>
                  <a:cs typeface="Gotham Light" pitchFamily="50" charset="0"/>
                </a:rPr>
                <a:t>Open House </a:t>
              </a:r>
              <a:endPara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  <a:latin typeface="Gotham Light" pitchFamily="50" charset="0"/>
                <a:ea typeface="Roboto Light" panose="02000000000000000000" pitchFamily="2" charset="0"/>
                <a:cs typeface="Gotham Light" pitchFamily="50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F15225-ABD0-4F15-8080-3343AA4DEF0B}"/>
                </a:ext>
              </a:extLst>
            </p:cNvPr>
            <p:cNvSpPr txBox="1"/>
            <p:nvPr/>
          </p:nvSpPr>
          <p:spPr>
            <a:xfrm>
              <a:off x="9665385" y="5405521"/>
              <a:ext cx="2240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ffectLst>
                    <a:glow rad="101600">
                      <a:schemeClr val="tx1">
                        <a:lumMod val="65000"/>
                        <a:lumOff val="35000"/>
                        <a:alpha val="60000"/>
                      </a:schemeClr>
                    </a:glow>
                  </a:effectLst>
                  <a:latin typeface="Gotham Book" pitchFamily="50" charset="0"/>
                  <a:ea typeface="Roboto Black" panose="02000000000000000000" pitchFamily="2" charset="0"/>
                  <a:cs typeface="Gotham Book" pitchFamily="50" charset="0"/>
                </a:rPr>
                <a:t>February 4, 2020</a:t>
              </a:r>
              <a:endParaRPr lang="en-US" sz="1050" dirty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  <a:latin typeface="Gotham Book" pitchFamily="50" charset="0"/>
                <a:ea typeface="Roboto Light" panose="02000000000000000000" pitchFamily="2" charset="0"/>
                <a:cs typeface="Gotham Book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151CF9D-DA24-4CEE-9E6F-43FD230988F0}"/>
                </a:ext>
              </a:extLst>
            </p:cNvPr>
            <p:cNvSpPr/>
            <p:nvPr/>
          </p:nvSpPr>
          <p:spPr>
            <a:xfrm>
              <a:off x="7241235" y="2807346"/>
              <a:ext cx="3544496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800" cap="all" dirty="0">
                  <a:solidFill>
                    <a:srgbClr val="FF7F00"/>
                  </a:solidFill>
                  <a:effectLst>
                    <a:glow rad="76200">
                      <a:schemeClr val="tx1">
                        <a:lumMod val="75000"/>
                        <a:lumOff val="25000"/>
                        <a:alpha val="14000"/>
                      </a:schemeClr>
                    </a:glow>
                  </a:effectLst>
                  <a:latin typeface="Gotham Ultra" pitchFamily="50" charset="0"/>
                  <a:ea typeface="Roboto Black" panose="02000000000000000000" pitchFamily="2" charset="0"/>
                  <a:cs typeface="Gotham Ultra" pitchFamily="50" charset="0"/>
                </a:rPr>
                <a:t>2020</a:t>
              </a:r>
              <a:r>
                <a:rPr lang="en-US" sz="9600" cap="all" dirty="0">
                  <a:solidFill>
                    <a:schemeClr val="bg1"/>
                  </a:solidFill>
                  <a:effectLst>
                    <a:glow rad="76200">
                      <a:schemeClr val="tx1">
                        <a:lumMod val="75000"/>
                        <a:lumOff val="25000"/>
                        <a:alpha val="14000"/>
                      </a:schemeClr>
                    </a:glow>
                  </a:effectLst>
                  <a:latin typeface="Gotham Ultra" pitchFamily="50" charset="0"/>
                  <a:ea typeface="Roboto Black" panose="02000000000000000000" pitchFamily="2" charset="0"/>
                  <a:cs typeface="Gotham Ultra" pitchFamily="50" charset="0"/>
                </a:rPr>
                <a:t> </a:t>
              </a:r>
              <a:endParaRPr lang="en-US" sz="9600" dirty="0">
                <a:effectLst>
                  <a:glow rad="76200">
                    <a:schemeClr val="tx1">
                      <a:lumMod val="75000"/>
                      <a:lumOff val="25000"/>
                      <a:alpha val="14000"/>
                    </a:schemeClr>
                  </a:glow>
                </a:effectLst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8B42A-A975-4C7F-9A60-55FA0C6372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879" y="6438586"/>
            <a:ext cx="1157890" cy="190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59E01-F049-43C4-807B-B21D5B458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6900" y="6436698"/>
            <a:ext cx="964908" cy="226045"/>
          </a:xfrm>
          <a:prstGeom prst="rect">
            <a:avLst/>
          </a:prstGeom>
        </p:spPr>
      </p:pic>
      <p:pic>
        <p:nvPicPr>
          <p:cNvPr id="16" name="Picture 1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D420070-8A36-4751-9E97-49A063CDF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50" y="6402955"/>
            <a:ext cx="964908" cy="230694"/>
          </a:xfrm>
          <a:prstGeom prst="rect">
            <a:avLst/>
          </a:prstGeom>
        </p:spPr>
      </p:pic>
      <p:pic>
        <p:nvPicPr>
          <p:cNvPr id="17" name="Picture 2" descr="https://brand.uthsc.edu/wp-content/uploads/sites/5/2015/07/3-line-horizontal-logo.jpg">
            <a:extLst>
              <a:ext uri="{FF2B5EF4-FFF2-40B4-BE49-F238E27FC236}">
                <a16:creationId xmlns:a16="http://schemas.microsoft.com/office/drawing/2014/main" id="{755D0A76-858F-4E25-BAFE-9A8C51E5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6" y="6358095"/>
            <a:ext cx="1010258" cy="33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3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 in front of a building&#10;&#10;Description automatically generated">
            <a:extLst>
              <a:ext uri="{FF2B5EF4-FFF2-40B4-BE49-F238E27FC236}">
                <a16:creationId xmlns:a16="http://schemas.microsoft.com/office/drawing/2014/main" id="{FA227E02-1082-4045-B274-DDA998317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250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D096D4-B963-4317-A78A-8F5414C214DE}"/>
              </a:ext>
            </a:extLst>
          </p:cNvPr>
          <p:cNvSpPr/>
          <p:nvPr/>
        </p:nvSpPr>
        <p:spPr>
          <a:xfrm>
            <a:off x="0" y="0"/>
            <a:ext cx="12192000" cy="81153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AA2DE-0AD6-4534-BC0C-55363B5243F2}"/>
              </a:ext>
            </a:extLst>
          </p:cNvPr>
          <p:cNvSpPr txBox="1"/>
          <p:nvPr/>
        </p:nvSpPr>
        <p:spPr>
          <a:xfrm>
            <a:off x="5343526" y="831857"/>
            <a:ext cx="6661248" cy="118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SCHEDULE</a:t>
            </a:r>
            <a:b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</a:rPr>
            </a:b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and PROCESS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4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8EB8A1D8-FB4F-4786-A4BA-C32C4D35E71B}"/>
              </a:ext>
            </a:extLst>
          </p:cNvPr>
          <p:cNvSpPr txBox="1"/>
          <p:nvPr/>
        </p:nvSpPr>
        <p:spPr>
          <a:xfrm>
            <a:off x="3424249" y="4233778"/>
            <a:ext cx="2791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747"/>
                </a:solidFill>
                <a:latin typeface="Gotham Black" pitchFamily="50" charset="0"/>
                <a:ea typeface="Roboto Bold" panose="02000000000000000000" pitchFamily="2" charset="0"/>
              </a:rPr>
              <a:t>PHASE II MEETINGS:</a:t>
            </a:r>
          </a:p>
          <a:p>
            <a:b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</a:br>
            <a: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  <a:t>May </a:t>
            </a:r>
            <a:r>
              <a:rPr lang="en-US" sz="1400" u="sng" dirty="0">
                <a:latin typeface="Gotham Book" pitchFamily="50" charset="0"/>
                <a:ea typeface="Roboto Light" panose="02000000000000000000" pitchFamily="2" charset="0"/>
              </a:rPr>
              <a:t>(Big Ideas)</a:t>
            </a:r>
          </a:p>
          <a:p>
            <a:r>
              <a:rPr lang="en-US" sz="1400" i="1" dirty="0">
                <a:latin typeface="Gotham Book" pitchFamily="50" charset="0"/>
                <a:ea typeface="Roboto Bold" panose="02000000000000000000" pitchFamily="2" charset="0"/>
              </a:rPr>
              <a:t>Committee Review</a:t>
            </a:r>
          </a:p>
          <a:p>
            <a:endParaRPr lang="en-US" sz="1400" dirty="0">
              <a:latin typeface="Gotham Book" pitchFamily="50" charset="0"/>
              <a:ea typeface="Roboto Bold" panose="02000000000000000000" pitchFamily="2" charset="0"/>
            </a:endParaRPr>
          </a:p>
          <a:p>
            <a: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  <a:t>July </a:t>
            </a:r>
            <a:r>
              <a:rPr lang="en-US" sz="1400" u="sng" dirty="0">
                <a:latin typeface="Gotham Book" pitchFamily="50" charset="0"/>
                <a:ea typeface="Roboto Light" panose="02000000000000000000" pitchFamily="2" charset="0"/>
              </a:rPr>
              <a:t>(Review Concepts)</a:t>
            </a:r>
          </a:p>
          <a:p>
            <a:r>
              <a:rPr lang="en-US" sz="1400" i="1" dirty="0">
                <a:latin typeface="Gotham Book" pitchFamily="50" charset="0"/>
                <a:ea typeface="Roboto Bold" panose="02000000000000000000" pitchFamily="2" charset="0"/>
              </a:rPr>
              <a:t>Committee Review</a:t>
            </a:r>
          </a:p>
          <a:p>
            <a:endParaRPr lang="en-US" sz="1400" i="1" dirty="0">
              <a:latin typeface="Gotham Book" pitchFamily="50" charset="0"/>
              <a:ea typeface="Roboto Bold" panose="02000000000000000000" pitchFamily="2" charset="0"/>
            </a:endParaRPr>
          </a:p>
          <a:p>
            <a:endParaRPr lang="en-US" sz="1400" i="1" dirty="0">
              <a:latin typeface="Gotham Book" pitchFamily="50" charset="0"/>
              <a:ea typeface="Roboto Bold" panose="02000000000000000000" pitchFamily="2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4A4686C-2115-4DE1-AEEB-548827A546A2}"/>
              </a:ext>
            </a:extLst>
          </p:cNvPr>
          <p:cNvSpPr/>
          <p:nvPr/>
        </p:nvSpPr>
        <p:spPr>
          <a:xfrm>
            <a:off x="3293314" y="2242570"/>
            <a:ext cx="3073666" cy="4174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760176A-4E3F-4CA5-923E-9A0AC308E84A}"/>
              </a:ext>
            </a:extLst>
          </p:cNvPr>
          <p:cNvSpPr/>
          <p:nvPr/>
        </p:nvSpPr>
        <p:spPr>
          <a:xfrm>
            <a:off x="464976" y="2242570"/>
            <a:ext cx="2791696" cy="4174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CB8B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DF9F7E5-0090-4AE4-82D7-180B20873B84}"/>
              </a:ext>
            </a:extLst>
          </p:cNvPr>
          <p:cNvSpPr/>
          <p:nvPr/>
        </p:nvSpPr>
        <p:spPr>
          <a:xfrm>
            <a:off x="6406444" y="2242570"/>
            <a:ext cx="2305756" cy="417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7791EE7-DDE1-43DF-BD66-11FBAB7DE7C0}"/>
              </a:ext>
            </a:extLst>
          </p:cNvPr>
          <p:cNvSpPr/>
          <p:nvPr/>
        </p:nvSpPr>
        <p:spPr>
          <a:xfrm>
            <a:off x="8761848" y="2242570"/>
            <a:ext cx="3096952" cy="4173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01DDD2-22B1-43B1-AB0E-16DFF5950C70}"/>
              </a:ext>
            </a:extLst>
          </p:cNvPr>
          <p:cNvCxnSpPr>
            <a:cxnSpLocks/>
          </p:cNvCxnSpPr>
          <p:nvPr/>
        </p:nvCxnSpPr>
        <p:spPr>
          <a:xfrm>
            <a:off x="442408" y="2455778"/>
            <a:ext cx="11416392" cy="0"/>
          </a:xfrm>
          <a:prstGeom prst="line">
            <a:avLst/>
          </a:prstGeom>
          <a:ln w="38100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EAC59E-A995-49D9-B892-A3B0C36727FA}"/>
              </a:ext>
            </a:extLst>
          </p:cNvPr>
          <p:cNvGrpSpPr/>
          <p:nvPr/>
        </p:nvGrpSpPr>
        <p:grpSpPr>
          <a:xfrm>
            <a:off x="1234023" y="2353652"/>
            <a:ext cx="204252" cy="204252"/>
            <a:chOff x="1222117" y="4107755"/>
            <a:chExt cx="260350" cy="26035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69B865A-970C-46FF-835C-BD26AEE53AB9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966FB1-703F-4DF3-AEC3-E6D553C89531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2FF212-98F5-49A0-BED4-684B1AF225E0}"/>
              </a:ext>
            </a:extLst>
          </p:cNvPr>
          <p:cNvGrpSpPr/>
          <p:nvPr/>
        </p:nvGrpSpPr>
        <p:grpSpPr>
          <a:xfrm>
            <a:off x="2765167" y="2354337"/>
            <a:ext cx="204252" cy="204252"/>
            <a:chOff x="1222117" y="4107755"/>
            <a:chExt cx="260350" cy="26035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564DED7-5FB8-4225-8235-BF26E766F7C0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6E5E36-9E9D-4796-99FC-12A740E88F9F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599005-26BE-410A-AC79-A06F0C17C635}"/>
              </a:ext>
            </a:extLst>
          </p:cNvPr>
          <p:cNvGrpSpPr/>
          <p:nvPr/>
        </p:nvGrpSpPr>
        <p:grpSpPr>
          <a:xfrm>
            <a:off x="5045918" y="2358306"/>
            <a:ext cx="204252" cy="204252"/>
            <a:chOff x="1222117" y="4107755"/>
            <a:chExt cx="260350" cy="2603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F28FA55-309C-49F4-BB22-9C178E33E19A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6A535A8-72E7-48A6-972E-964DA4865E54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F8B233-F898-4158-BF19-A32C204AB7D9}"/>
              </a:ext>
            </a:extLst>
          </p:cNvPr>
          <p:cNvGrpSpPr/>
          <p:nvPr/>
        </p:nvGrpSpPr>
        <p:grpSpPr>
          <a:xfrm>
            <a:off x="6051300" y="2353652"/>
            <a:ext cx="204252" cy="204252"/>
            <a:chOff x="1222117" y="4107755"/>
            <a:chExt cx="260350" cy="26035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BC43EE4-CE71-4F23-8C74-74CA9C9F59C0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EAC0E7E-72C0-4A2B-A758-54A83812C08C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51FD40B-EBEB-4E59-A393-0435F3F6165A}"/>
              </a:ext>
            </a:extLst>
          </p:cNvPr>
          <p:cNvGrpSpPr/>
          <p:nvPr/>
        </p:nvGrpSpPr>
        <p:grpSpPr>
          <a:xfrm>
            <a:off x="6938428" y="2353652"/>
            <a:ext cx="204252" cy="204252"/>
            <a:chOff x="1222117" y="4107755"/>
            <a:chExt cx="260350" cy="26035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55D221-1952-4362-80D6-BEC82AC30552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7630CF2-A731-4B15-8097-95C99ADB46A4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8AFCC2D-CEAA-4BA1-BC12-D53D33C07C03}"/>
              </a:ext>
            </a:extLst>
          </p:cNvPr>
          <p:cNvGrpSpPr/>
          <p:nvPr/>
        </p:nvGrpSpPr>
        <p:grpSpPr>
          <a:xfrm>
            <a:off x="8271732" y="2353652"/>
            <a:ext cx="204252" cy="204252"/>
            <a:chOff x="1222117" y="4107755"/>
            <a:chExt cx="260350" cy="26035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C0097B7-5D0E-49F2-AD10-587EF88B037C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31DE7DE-BAA9-441A-9B01-3302AE3978BA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EF5B1C-8EC2-461A-99C0-581A7AFCC16F}"/>
              </a:ext>
            </a:extLst>
          </p:cNvPr>
          <p:cNvGrpSpPr/>
          <p:nvPr/>
        </p:nvGrpSpPr>
        <p:grpSpPr>
          <a:xfrm>
            <a:off x="10124660" y="2353652"/>
            <a:ext cx="204252" cy="204252"/>
            <a:chOff x="1222117" y="4107755"/>
            <a:chExt cx="260350" cy="26035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A746D58-F16E-4CF5-9319-43615C9ECBEA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9C8E129-3EEA-43D4-A9BA-0E0262FE3477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448D0F-44B4-45DF-8FF2-9369D3C30F9F}"/>
              </a:ext>
            </a:extLst>
          </p:cNvPr>
          <p:cNvGrpSpPr/>
          <p:nvPr/>
        </p:nvGrpSpPr>
        <p:grpSpPr>
          <a:xfrm>
            <a:off x="10675793" y="2353652"/>
            <a:ext cx="204252" cy="204252"/>
            <a:chOff x="1222117" y="4107755"/>
            <a:chExt cx="260350" cy="26035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C50681A-3E00-44DA-B682-D2A2CF2B7F70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DC2A04-6DBC-474E-A1CC-FBEDA25926C4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6D6F023-580E-4F7A-BD51-930D5FABFBD5}"/>
              </a:ext>
            </a:extLst>
          </p:cNvPr>
          <p:cNvGrpSpPr/>
          <p:nvPr/>
        </p:nvGrpSpPr>
        <p:grpSpPr>
          <a:xfrm>
            <a:off x="11428724" y="2355484"/>
            <a:ext cx="204252" cy="204252"/>
            <a:chOff x="1222117" y="4107755"/>
            <a:chExt cx="260350" cy="26035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4EDD36F-1FE4-458A-94F6-35F2DA76D4D4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0D4B5D8-AF4F-4F7B-ADFF-70CAF118FAE2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1CBE6E75-DD73-4A77-97E3-C43EDC51DB9E}"/>
              </a:ext>
            </a:extLst>
          </p:cNvPr>
          <p:cNvSpPr/>
          <p:nvPr/>
        </p:nvSpPr>
        <p:spPr>
          <a:xfrm>
            <a:off x="4936121" y="2420008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06B78D1-F553-4382-AA11-B83FCE7C41CF}"/>
              </a:ext>
            </a:extLst>
          </p:cNvPr>
          <p:cNvSpPr/>
          <p:nvPr/>
        </p:nvSpPr>
        <p:spPr>
          <a:xfrm>
            <a:off x="6559463" y="2420008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36CED4F-C72E-40B2-A71B-F4E1F970D2F1}"/>
              </a:ext>
            </a:extLst>
          </p:cNvPr>
          <p:cNvSpPr/>
          <p:nvPr/>
        </p:nvSpPr>
        <p:spPr>
          <a:xfrm>
            <a:off x="6764727" y="2420008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B5AE53A-B749-4EE5-9F06-46AF1AB876E9}"/>
              </a:ext>
            </a:extLst>
          </p:cNvPr>
          <p:cNvSpPr/>
          <p:nvPr/>
        </p:nvSpPr>
        <p:spPr>
          <a:xfrm>
            <a:off x="7504818" y="2411682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2C800CB-9997-45DB-9063-88E59BF6DBD6}"/>
              </a:ext>
            </a:extLst>
          </p:cNvPr>
          <p:cNvSpPr/>
          <p:nvPr/>
        </p:nvSpPr>
        <p:spPr>
          <a:xfrm>
            <a:off x="8121086" y="2420008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7B73A82-5CA5-4C91-A8FF-B5D6CED090B6}"/>
              </a:ext>
            </a:extLst>
          </p:cNvPr>
          <p:cNvSpPr/>
          <p:nvPr/>
        </p:nvSpPr>
        <p:spPr>
          <a:xfrm>
            <a:off x="9066090" y="2420008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040628E-B301-4782-A4F5-08F3AC46BE30}"/>
              </a:ext>
            </a:extLst>
          </p:cNvPr>
          <p:cNvSpPr/>
          <p:nvPr/>
        </p:nvSpPr>
        <p:spPr>
          <a:xfrm>
            <a:off x="9913187" y="2419583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685C118-D721-43F6-AD84-B63C03E98C3D}"/>
              </a:ext>
            </a:extLst>
          </p:cNvPr>
          <p:cNvSpPr/>
          <p:nvPr/>
        </p:nvSpPr>
        <p:spPr>
          <a:xfrm>
            <a:off x="10512650" y="2409850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EC29325-6312-4243-8088-EAD3892E9216}"/>
              </a:ext>
            </a:extLst>
          </p:cNvPr>
          <p:cNvSpPr/>
          <p:nvPr/>
        </p:nvSpPr>
        <p:spPr>
          <a:xfrm>
            <a:off x="11266472" y="2408187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14AB504-E94C-4E67-BB60-384C0D3F5CC2}"/>
              </a:ext>
            </a:extLst>
          </p:cNvPr>
          <p:cNvSpPr/>
          <p:nvPr/>
        </p:nvSpPr>
        <p:spPr>
          <a:xfrm>
            <a:off x="4421494" y="2419583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039E3D5-3091-4FD9-BBAD-42D535495498}"/>
              </a:ext>
            </a:extLst>
          </p:cNvPr>
          <p:cNvSpPr/>
          <p:nvPr/>
        </p:nvSpPr>
        <p:spPr>
          <a:xfrm>
            <a:off x="2657828" y="2419583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B9CD523-0BD0-45A4-9703-9F7ED1409153}"/>
              </a:ext>
            </a:extLst>
          </p:cNvPr>
          <p:cNvSpPr/>
          <p:nvPr/>
        </p:nvSpPr>
        <p:spPr>
          <a:xfrm>
            <a:off x="2043081" y="2419583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895D255-637A-442B-ACDA-A6A010295AA2}"/>
              </a:ext>
            </a:extLst>
          </p:cNvPr>
          <p:cNvSpPr/>
          <p:nvPr/>
        </p:nvSpPr>
        <p:spPr>
          <a:xfrm>
            <a:off x="439671" y="2419583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1F001E8-37CA-429E-B308-9EB809D7EF91}"/>
              </a:ext>
            </a:extLst>
          </p:cNvPr>
          <p:cNvGrpSpPr/>
          <p:nvPr/>
        </p:nvGrpSpPr>
        <p:grpSpPr>
          <a:xfrm>
            <a:off x="9430817" y="2350181"/>
            <a:ext cx="204252" cy="204252"/>
            <a:chOff x="1222117" y="4107755"/>
            <a:chExt cx="260350" cy="26035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9126D10-243A-4B8A-BB1D-FE93289212DF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B5A01AB-B1F5-4689-815F-6EDE05255F67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6575AE-4070-4C83-8820-9F266F665A74}"/>
              </a:ext>
            </a:extLst>
          </p:cNvPr>
          <p:cNvGrpSpPr/>
          <p:nvPr/>
        </p:nvGrpSpPr>
        <p:grpSpPr>
          <a:xfrm>
            <a:off x="3794664" y="2353652"/>
            <a:ext cx="204252" cy="204252"/>
            <a:chOff x="1222117" y="4107755"/>
            <a:chExt cx="260350" cy="26035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98689A1-DDBE-42F4-A006-DCE36FB75A36}"/>
                </a:ext>
              </a:extLst>
            </p:cNvPr>
            <p:cNvSpPr/>
            <p:nvPr/>
          </p:nvSpPr>
          <p:spPr>
            <a:xfrm>
              <a:off x="1222117" y="4107755"/>
              <a:ext cx="260350" cy="260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F98D2DB-895D-4F11-83ED-57B2C652359A}"/>
                </a:ext>
              </a:extLst>
            </p:cNvPr>
            <p:cNvSpPr/>
            <p:nvPr/>
          </p:nvSpPr>
          <p:spPr>
            <a:xfrm>
              <a:off x="1293750" y="4179388"/>
              <a:ext cx="117084" cy="1170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B4DA13C1-C238-4C7D-90EF-7BF9C1C5C1A1}"/>
              </a:ext>
            </a:extLst>
          </p:cNvPr>
          <p:cNvSpPr/>
          <p:nvPr/>
        </p:nvSpPr>
        <p:spPr>
          <a:xfrm>
            <a:off x="3620963" y="2419583"/>
            <a:ext cx="81698" cy="8169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0A08C5-61F9-4E5B-AC0A-74CF7F297F0B}"/>
              </a:ext>
            </a:extLst>
          </p:cNvPr>
          <p:cNvSpPr txBox="1"/>
          <p:nvPr/>
        </p:nvSpPr>
        <p:spPr>
          <a:xfrm>
            <a:off x="480520" y="1657786"/>
            <a:ext cx="277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lack" pitchFamily="50" charset="0"/>
                <a:ea typeface="Roboto Bold" panose="02000000000000000000" pitchFamily="2" charset="0"/>
              </a:rPr>
              <a:t>PHASE I: </a:t>
            </a:r>
            <a:br>
              <a:rPr lang="en-US" sz="1400" dirty="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Analysis &amp; Assessment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46BBF23-4051-4217-A57A-2CEA3721CF5E}"/>
              </a:ext>
            </a:extLst>
          </p:cNvPr>
          <p:cNvSpPr txBox="1"/>
          <p:nvPr/>
        </p:nvSpPr>
        <p:spPr>
          <a:xfrm>
            <a:off x="3293716" y="1656894"/>
            <a:ext cx="2905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lack" pitchFamily="50" charset="0"/>
                <a:ea typeface="Roboto Bold" panose="02000000000000000000" pitchFamily="2" charset="0"/>
              </a:rPr>
              <a:t>PHASE II: </a:t>
            </a:r>
          </a:p>
          <a:p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Big Ideas &amp; Concepts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D4992B0-6EDF-45A0-9512-84C831C6DE24}"/>
              </a:ext>
            </a:extLst>
          </p:cNvPr>
          <p:cNvSpPr txBox="1"/>
          <p:nvPr/>
        </p:nvSpPr>
        <p:spPr>
          <a:xfrm>
            <a:off x="6401170" y="1662458"/>
            <a:ext cx="2277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lack" pitchFamily="50" charset="0"/>
                <a:ea typeface="Roboto Bold" panose="02000000000000000000" pitchFamily="2" charset="0"/>
              </a:rPr>
              <a:t>PHASE III: </a:t>
            </a:r>
            <a:br>
              <a:rPr lang="en-US" sz="1400" dirty="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Implementation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9189F4A-9FFE-44B9-8437-690AA3B4E657}"/>
              </a:ext>
            </a:extLst>
          </p:cNvPr>
          <p:cNvSpPr txBox="1"/>
          <p:nvPr/>
        </p:nvSpPr>
        <p:spPr>
          <a:xfrm>
            <a:off x="8712200" y="1656894"/>
            <a:ext cx="31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Black" pitchFamily="50" charset="0"/>
                <a:ea typeface="Roboto Bold" panose="02000000000000000000" pitchFamily="2" charset="0"/>
              </a:rPr>
              <a:t>PHASE IV: </a:t>
            </a:r>
            <a:br>
              <a:rPr lang="en-US" sz="1400" dirty="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Documentation &amp; Approvals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5BD83C-5446-44DE-85FB-DF7CC45834BA}"/>
              </a:ext>
            </a:extLst>
          </p:cNvPr>
          <p:cNvSpPr txBox="1"/>
          <p:nvPr/>
        </p:nvSpPr>
        <p:spPr>
          <a:xfrm rot="16200000">
            <a:off x="250865" y="3532457"/>
            <a:ext cx="2170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WORKSHOP 01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FEBRUARY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1E42BF1-5949-4DD0-AA91-99FA30DB6851}"/>
              </a:ext>
            </a:extLst>
          </p:cNvPr>
          <p:cNvSpPr txBox="1"/>
          <p:nvPr/>
        </p:nvSpPr>
        <p:spPr>
          <a:xfrm rot="16200000">
            <a:off x="1890315" y="3440202"/>
            <a:ext cx="1986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WORKSHOP 02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APRIL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B1BDD0C-332A-4579-900B-5D6C0CE6A031}"/>
              </a:ext>
            </a:extLst>
          </p:cNvPr>
          <p:cNvSpPr txBox="1"/>
          <p:nvPr/>
        </p:nvSpPr>
        <p:spPr>
          <a:xfrm rot="16200000">
            <a:off x="5192698" y="3437614"/>
            <a:ext cx="1986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WORKSHOP 05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AUGUST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A176A3E-7A72-4180-BFA5-71D6399FEFE1}"/>
              </a:ext>
            </a:extLst>
          </p:cNvPr>
          <p:cNvSpPr txBox="1"/>
          <p:nvPr/>
        </p:nvSpPr>
        <p:spPr>
          <a:xfrm rot="16200000">
            <a:off x="5913005" y="3574994"/>
            <a:ext cx="2260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WORKSHOP 06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OCTOBER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E0D539B-4D2F-4C5F-A9FE-AF4A259926C3}"/>
              </a:ext>
            </a:extLst>
          </p:cNvPr>
          <p:cNvSpPr txBox="1"/>
          <p:nvPr/>
        </p:nvSpPr>
        <p:spPr>
          <a:xfrm rot="16200000">
            <a:off x="7291753" y="3532456"/>
            <a:ext cx="21705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WORKSHOP 07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NOVEMBER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DD69001-10B0-4BF2-996A-A6B2E271DB3A}"/>
              </a:ext>
            </a:extLst>
          </p:cNvPr>
          <p:cNvSpPr txBox="1"/>
          <p:nvPr/>
        </p:nvSpPr>
        <p:spPr>
          <a:xfrm rot="16200000">
            <a:off x="9233757" y="3366330"/>
            <a:ext cx="19860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UT BOARD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FEBRUARY</a:t>
            </a:r>
          </a:p>
          <a:p>
            <a:pPr algn="r"/>
            <a:endParaRPr lang="en-US" sz="11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D64EFC8-8861-406A-AA3C-88D63FD268E3}"/>
              </a:ext>
            </a:extLst>
          </p:cNvPr>
          <p:cNvSpPr txBox="1"/>
          <p:nvPr/>
        </p:nvSpPr>
        <p:spPr>
          <a:xfrm rot="16200000">
            <a:off x="9795019" y="3362859"/>
            <a:ext cx="19860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latin typeface="Roboto Black" panose="02000000000000000000" pitchFamily="2" charset="0"/>
                <a:ea typeface="Roboto Black" panose="02000000000000000000" pitchFamily="2" charset="0"/>
              </a:rPr>
              <a:t>THEC</a:t>
            </a:r>
            <a:endParaRPr lang="en-US" sz="1100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MARCH</a:t>
            </a:r>
          </a:p>
          <a:p>
            <a:pPr algn="r"/>
            <a:endParaRPr lang="en-US" sz="11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CB6D3C6-625E-490C-8381-6B23377D7A9D}"/>
              </a:ext>
            </a:extLst>
          </p:cNvPr>
          <p:cNvSpPr txBox="1"/>
          <p:nvPr/>
        </p:nvSpPr>
        <p:spPr>
          <a:xfrm rot="16200000">
            <a:off x="10560515" y="3362859"/>
            <a:ext cx="19860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TN SBC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JUNE</a:t>
            </a:r>
          </a:p>
          <a:p>
            <a:pPr algn="r"/>
            <a:endParaRPr lang="en-US" sz="11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1719A2-8FF5-4ED1-8592-A809216D1355}"/>
              </a:ext>
            </a:extLst>
          </p:cNvPr>
          <p:cNvSpPr txBox="1"/>
          <p:nvPr/>
        </p:nvSpPr>
        <p:spPr>
          <a:xfrm>
            <a:off x="462850" y="4233778"/>
            <a:ext cx="2791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747"/>
                </a:solidFill>
                <a:latin typeface="Gotham Black" pitchFamily="50" charset="0"/>
                <a:ea typeface="Roboto Bold" panose="02000000000000000000" pitchFamily="2" charset="0"/>
              </a:rPr>
              <a:t>PHASE I MEETINGS:</a:t>
            </a:r>
          </a:p>
          <a:p>
            <a:b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</a:br>
            <a: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  <a:t>February/March</a:t>
            </a:r>
            <a:r>
              <a:rPr lang="en-US" sz="1400" dirty="0">
                <a:latin typeface="Gotham Book" pitchFamily="50" charset="0"/>
                <a:ea typeface="Roboto Bold" panose="02000000000000000000" pitchFamily="2" charset="0"/>
              </a:rPr>
              <a:t> </a:t>
            </a:r>
            <a:r>
              <a:rPr lang="en-US" sz="1400" i="1" dirty="0">
                <a:latin typeface="Gotham Book" pitchFamily="50" charset="0"/>
                <a:ea typeface="Roboto Bold" panose="02000000000000000000" pitchFamily="2" charset="0"/>
              </a:rPr>
              <a:t>Targeted Interviews</a:t>
            </a:r>
          </a:p>
          <a:p>
            <a:endParaRPr lang="en-US" sz="1400" dirty="0">
              <a:latin typeface="Gotham Book" pitchFamily="50" charset="0"/>
              <a:ea typeface="Roboto Bold" panose="02000000000000000000" pitchFamily="2" charset="0"/>
            </a:endParaRPr>
          </a:p>
          <a:p>
            <a: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  <a:t>April </a:t>
            </a:r>
            <a:r>
              <a:rPr lang="en-US" sz="1400" u="sng" dirty="0">
                <a:latin typeface="Gotham Book" pitchFamily="50" charset="0"/>
                <a:ea typeface="Roboto Light" panose="02000000000000000000" pitchFamily="2" charset="0"/>
              </a:rPr>
              <a:t>(SWOT)</a:t>
            </a:r>
          </a:p>
          <a:p>
            <a:r>
              <a:rPr lang="en-US" sz="1400" i="1" dirty="0">
                <a:latin typeface="Gotham Book" pitchFamily="50" charset="0"/>
                <a:ea typeface="Roboto Bold" panose="02000000000000000000" pitchFamily="2" charset="0"/>
              </a:rPr>
              <a:t>Campus and Community Open House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A3EAB36-2AA7-461A-A284-4E056A5F08DB}"/>
              </a:ext>
            </a:extLst>
          </p:cNvPr>
          <p:cNvSpPr txBox="1"/>
          <p:nvPr/>
        </p:nvSpPr>
        <p:spPr>
          <a:xfrm>
            <a:off x="6401170" y="4233778"/>
            <a:ext cx="2791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747"/>
                </a:solidFill>
                <a:latin typeface="Gotham Black" pitchFamily="50" charset="0"/>
                <a:ea typeface="Roboto Bold" panose="02000000000000000000" pitchFamily="2" charset="0"/>
              </a:rPr>
              <a:t>PHASE III MEETINGS:</a:t>
            </a:r>
          </a:p>
          <a:p>
            <a:b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</a:br>
            <a: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  <a:t>August</a:t>
            </a:r>
            <a:endParaRPr lang="en-US" sz="1400" u="sng" dirty="0">
              <a:latin typeface="Gotham Book" pitchFamily="50" charset="0"/>
              <a:ea typeface="Roboto Light" panose="02000000000000000000" pitchFamily="2" charset="0"/>
            </a:endParaRPr>
          </a:p>
          <a:p>
            <a:r>
              <a:rPr lang="en-US" sz="1400" i="1" dirty="0" err="1">
                <a:latin typeface="Gotham Book" pitchFamily="50" charset="0"/>
                <a:ea typeface="Roboto Bold" panose="02000000000000000000" pitchFamily="2" charset="0"/>
              </a:rPr>
              <a:t>THEC</a:t>
            </a:r>
            <a:r>
              <a:rPr lang="en-US" sz="1400" i="1" dirty="0">
                <a:latin typeface="Gotham Book" pitchFamily="50" charset="0"/>
                <a:ea typeface="Roboto Bold" panose="02000000000000000000" pitchFamily="2" charset="0"/>
              </a:rPr>
              <a:t> Review</a:t>
            </a:r>
          </a:p>
          <a:p>
            <a:endParaRPr lang="en-US" sz="1400" u="sng" dirty="0">
              <a:latin typeface="Gotham Book" pitchFamily="50" charset="0"/>
              <a:ea typeface="Roboto Bold" panose="02000000000000000000" pitchFamily="2" charset="0"/>
            </a:endParaRPr>
          </a:p>
          <a:p>
            <a: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  <a:t>October </a:t>
            </a:r>
            <a:r>
              <a:rPr lang="en-US" sz="1400" u="sng" dirty="0">
                <a:latin typeface="Gotham Book" pitchFamily="50" charset="0"/>
                <a:ea typeface="Roboto Light" panose="02000000000000000000" pitchFamily="2" charset="0"/>
              </a:rPr>
              <a:t>(Phasing)</a:t>
            </a:r>
          </a:p>
          <a:p>
            <a:endParaRPr lang="en-US" sz="1400" dirty="0">
              <a:latin typeface="Gotham Book" pitchFamily="50" charset="0"/>
              <a:ea typeface="Roboto Bold" panose="02000000000000000000" pitchFamily="2" charset="0"/>
            </a:endParaRPr>
          </a:p>
          <a:p>
            <a: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  <a:t>November </a:t>
            </a:r>
            <a:r>
              <a:rPr lang="en-US" sz="1400" u="sng" dirty="0">
                <a:latin typeface="Gotham Book" pitchFamily="50" charset="0"/>
                <a:ea typeface="Roboto Light" panose="02000000000000000000" pitchFamily="2" charset="0"/>
              </a:rPr>
              <a:t>(Final Plan)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140DF28-B6ED-46E3-A351-62F1D9679773}"/>
              </a:ext>
            </a:extLst>
          </p:cNvPr>
          <p:cNvSpPr txBox="1"/>
          <p:nvPr/>
        </p:nvSpPr>
        <p:spPr>
          <a:xfrm>
            <a:off x="9057178" y="4233778"/>
            <a:ext cx="2791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747"/>
                </a:solidFill>
                <a:latin typeface="Gotham Black" pitchFamily="50" charset="0"/>
                <a:ea typeface="Roboto Bold" panose="02000000000000000000" pitchFamily="2" charset="0"/>
              </a:rPr>
              <a:t>PHASE IV MEETINGS:</a:t>
            </a:r>
          </a:p>
          <a:p>
            <a:br>
              <a:rPr lang="en-US" sz="1400" i="1" dirty="0">
                <a:latin typeface="Gotham Book" pitchFamily="50" charset="0"/>
                <a:ea typeface="Roboto Bold" panose="02000000000000000000" pitchFamily="2" charset="0"/>
              </a:rPr>
            </a:br>
            <a:r>
              <a:rPr lang="en-US" sz="1400" u="sng" dirty="0">
                <a:latin typeface="Gotham Book" pitchFamily="50" charset="0"/>
                <a:ea typeface="Roboto Bold" panose="02000000000000000000" pitchFamily="2" charset="0"/>
              </a:rPr>
              <a:t>Jan - June</a:t>
            </a:r>
          </a:p>
          <a:p>
            <a:r>
              <a:rPr lang="en-US" sz="1400" i="1" dirty="0">
                <a:latin typeface="Gotham Book" pitchFamily="50" charset="0"/>
                <a:ea typeface="Roboto Bold" panose="02000000000000000000" pitchFamily="2" charset="0"/>
              </a:rPr>
              <a:t>Final Presentations and Approvals </a:t>
            </a:r>
          </a:p>
          <a:p>
            <a:r>
              <a:rPr lang="en-US" sz="1400" i="1" dirty="0">
                <a:latin typeface="Gotham Book" pitchFamily="50" charset="0"/>
                <a:ea typeface="Roboto Bold" panose="02000000000000000000" pitchFamily="2" charset="0"/>
              </a:rPr>
              <a:t>Campus and Community Open House</a:t>
            </a:r>
          </a:p>
          <a:p>
            <a:endParaRPr lang="en-US" sz="1400" i="1" dirty="0">
              <a:latin typeface="Gotham Book" pitchFamily="50" charset="0"/>
              <a:ea typeface="Roboto Bold" panose="02000000000000000000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456CE6C-E274-4CD5-8D97-198FAD83F30F}"/>
              </a:ext>
            </a:extLst>
          </p:cNvPr>
          <p:cNvSpPr txBox="1"/>
          <p:nvPr/>
        </p:nvSpPr>
        <p:spPr>
          <a:xfrm rot="16200000">
            <a:off x="8914657" y="3016074"/>
            <a:ext cx="12924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OPEN HOUSE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FEBRUARY</a:t>
            </a:r>
          </a:p>
          <a:p>
            <a:pPr algn="r"/>
            <a:endParaRPr lang="en-US" sz="11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92CCE10-6A66-46F1-921E-A35E225A438E}"/>
              </a:ext>
            </a:extLst>
          </p:cNvPr>
          <p:cNvSpPr txBox="1"/>
          <p:nvPr/>
        </p:nvSpPr>
        <p:spPr>
          <a:xfrm rot="16200000">
            <a:off x="2903762" y="3441160"/>
            <a:ext cx="1986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WORKSHOP 03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MAY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D14FCE7-2D33-4554-BA00-81B20F106CB1}"/>
              </a:ext>
            </a:extLst>
          </p:cNvPr>
          <p:cNvSpPr txBox="1"/>
          <p:nvPr/>
        </p:nvSpPr>
        <p:spPr>
          <a:xfrm rot="16200000">
            <a:off x="4155016" y="3440201"/>
            <a:ext cx="1986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Roboto Black" panose="02000000000000000000" pitchFamily="2" charset="0"/>
                <a:ea typeface="Roboto Black" panose="02000000000000000000" pitchFamily="2" charset="0"/>
              </a:rPr>
              <a:t>WORKSHOP 04</a:t>
            </a:r>
          </a:p>
          <a:p>
            <a:pPr algn="r"/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JULY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48291AD-EEBC-4B37-A1C9-F0591B3269DC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ECD2AF5-A083-4BE1-997A-4BD5C3A4B654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project 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schedule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2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C82E54E-EA5E-4217-8F73-D9A9EA11B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975"/>
            <a:ext cx="4352925" cy="2901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A0E4A2-E934-4D4F-91A3-3F63CB3E9906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03B02-E205-4250-A25F-1ECC6AA715BB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planning 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process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6F18797-645D-4C7A-843B-FA92802BA0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8"/>
          <a:stretch/>
        </p:blipFill>
        <p:spPr>
          <a:xfrm>
            <a:off x="0" y="4320288"/>
            <a:ext cx="4343400" cy="2537712"/>
          </a:xfrm>
          <a:prstGeom prst="rect">
            <a:avLst/>
          </a:prstGeom>
        </p:spPr>
      </p:pic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7DC2FA03-22F2-462C-90C3-123036B5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/>
          <a:stretch/>
        </p:blipFill>
        <p:spPr>
          <a:xfrm>
            <a:off x="4437528" y="1317812"/>
            <a:ext cx="3370731" cy="2904564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6A487C55-D5DF-422C-A799-A384CFA59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15345" r="7247" b="10998"/>
          <a:stretch/>
        </p:blipFill>
        <p:spPr>
          <a:xfrm>
            <a:off x="7906872" y="1317811"/>
            <a:ext cx="4285128" cy="29045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ACAC6-3647-4D4E-89ED-12C749B5C7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0" t="31784" r="24910" b="13957"/>
          <a:stretch/>
        </p:blipFill>
        <p:spPr>
          <a:xfrm>
            <a:off x="4428565" y="4309782"/>
            <a:ext cx="3397624" cy="2548218"/>
          </a:xfrm>
          <a:prstGeom prst="rect">
            <a:avLst/>
          </a:prstGeom>
        </p:spPr>
      </p:pic>
      <p:pic>
        <p:nvPicPr>
          <p:cNvPr id="18" name="Picture 1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CFE829A-2B69-427D-A5D8-202D87F489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t="11972" r="-1" b="21303"/>
          <a:stretch/>
        </p:blipFill>
        <p:spPr>
          <a:xfrm>
            <a:off x="7920316" y="4309782"/>
            <a:ext cx="4271683" cy="25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880579AE-2906-4555-B117-235D80F5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E7F56B-3AB7-44AC-937A-93A6431B568F}"/>
              </a:ext>
            </a:extLst>
          </p:cNvPr>
          <p:cNvSpPr/>
          <p:nvPr/>
        </p:nvSpPr>
        <p:spPr>
          <a:xfrm>
            <a:off x="0" y="0"/>
            <a:ext cx="12192000" cy="8229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AA2DE-0AD6-4534-BC0C-55363B5243F2}"/>
              </a:ext>
            </a:extLst>
          </p:cNvPr>
          <p:cNvSpPr txBox="1"/>
          <p:nvPr/>
        </p:nvSpPr>
        <p:spPr>
          <a:xfrm>
            <a:off x="5339339" y="831430"/>
            <a:ext cx="5859787" cy="117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old" pitchFamily="50" charset="0"/>
                <a:ea typeface="Roboto Black" panose="02000000000000000000" pitchFamily="2" charset="0"/>
                <a:cs typeface="Gotham Ultra" pitchFamily="50" charset="0"/>
              </a:rPr>
              <a:t>GOALS </a:t>
            </a:r>
            <a:r>
              <a:rPr lang="en-US" sz="44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Narrow Black" pitchFamily="50" charset="0"/>
                <a:ea typeface="Roboto Black" panose="02000000000000000000" pitchFamily="2" charset="0"/>
                <a:cs typeface="Gotham Ultra" pitchFamily="50" charset="0"/>
              </a:rPr>
              <a:t> </a:t>
            </a:r>
            <a:br>
              <a:rPr lang="en-US" sz="44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Narrow Black" pitchFamily="50" charset="0"/>
                <a:ea typeface="Roboto Black" panose="02000000000000000000" pitchFamily="2" charset="0"/>
                <a:cs typeface="Gotham Ultra" pitchFamily="50" charset="0"/>
              </a:rPr>
            </a:b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And OBJECTIVES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28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5BEBAA9-2D5E-4FFB-9F8D-6269E1074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9" t="49491" r="3587" b="17809"/>
          <a:stretch/>
        </p:blipFill>
        <p:spPr>
          <a:xfrm>
            <a:off x="6751048" y="1474659"/>
            <a:ext cx="4469547" cy="4556946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9175CCAA-3F0D-45A9-8B32-85273A1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9" t="17778" r="3587" b="49923"/>
          <a:stretch/>
        </p:blipFill>
        <p:spPr>
          <a:xfrm>
            <a:off x="1128720" y="1489304"/>
            <a:ext cx="4469547" cy="4501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3D9624-D279-4B53-99E3-BFE744509263}"/>
              </a:ext>
            </a:extLst>
          </p:cNvPr>
          <p:cNvSpPr/>
          <p:nvPr/>
        </p:nvSpPr>
        <p:spPr>
          <a:xfrm>
            <a:off x="9192792" y="4932051"/>
            <a:ext cx="214184" cy="26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DC7A8-872F-432C-92C7-F0809F4FCFAF}"/>
              </a:ext>
            </a:extLst>
          </p:cNvPr>
          <p:cNvSpPr/>
          <p:nvPr/>
        </p:nvSpPr>
        <p:spPr>
          <a:xfrm>
            <a:off x="7234246" y="2781904"/>
            <a:ext cx="1007533" cy="33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00BCD-05CC-420E-9836-FC020533A9A2}"/>
              </a:ext>
            </a:extLst>
          </p:cNvPr>
          <p:cNvSpPr txBox="1"/>
          <p:nvPr/>
        </p:nvSpPr>
        <p:spPr>
          <a:xfrm>
            <a:off x="7107150" y="2655914"/>
            <a:ext cx="1231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65F41"/>
                </a:solidFill>
                <a:latin typeface="Gotham Bold" pitchFamily="50" charset="0"/>
                <a:ea typeface="Roboto Black" panose="02000000000000000000" pitchFamily="2" charset="0"/>
              </a:rPr>
              <a:t>3.4K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67E75-EE2C-455C-B9F2-AE41CD4AF3BC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7AC387-53B1-4967-93B5-A2E12985B3B0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main campus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10-Year Plan 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AD7713-8DAB-4E23-BC28-C04CECF131EB}"/>
              </a:ext>
            </a:extLst>
          </p:cNvPr>
          <p:cNvSpPr txBox="1"/>
          <p:nvPr/>
        </p:nvSpPr>
        <p:spPr>
          <a:xfrm>
            <a:off x="1435511" y="6145161"/>
            <a:ext cx="402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8200"/>
                </a:solidFill>
                <a:latin typeface="Gotham Black" pitchFamily="50" charset="0"/>
              </a:rPr>
              <a:t>FROM INCIDENTAL…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F5E23-A26F-40BE-8C21-711E0CEF34D0}"/>
              </a:ext>
            </a:extLst>
          </p:cNvPr>
          <p:cNvSpPr txBox="1"/>
          <p:nvPr/>
        </p:nvSpPr>
        <p:spPr>
          <a:xfrm>
            <a:off x="7221793" y="6150077"/>
            <a:ext cx="355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8200"/>
                </a:solidFill>
                <a:latin typeface="Gotham Black" pitchFamily="50" charset="0"/>
              </a:rPr>
              <a:t>TO INTENTIONAL.</a:t>
            </a:r>
          </a:p>
        </p:txBody>
      </p:sp>
    </p:spTree>
    <p:extLst>
      <p:ext uri="{BB962C8B-B14F-4D97-AF65-F5344CB8AC3E}">
        <p14:creationId xmlns:p14="http://schemas.microsoft.com/office/powerpoint/2010/main" val="310376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 descr="Image result for uthsc">
            <a:extLst>
              <a:ext uri="{FF2B5EF4-FFF2-40B4-BE49-F238E27FC236}">
                <a16:creationId xmlns:a16="http://schemas.microsoft.com/office/drawing/2014/main" id="{D3069537-8333-43B9-99A1-B860E240D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6" r="30441"/>
          <a:stretch/>
        </p:blipFill>
        <p:spPr bwMode="auto">
          <a:xfrm>
            <a:off x="8101263" y="1350775"/>
            <a:ext cx="4090736" cy="55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10F454-5944-40DA-8482-51D18528F12D}"/>
              </a:ext>
            </a:extLst>
          </p:cNvPr>
          <p:cNvSpPr txBox="1"/>
          <p:nvPr/>
        </p:nvSpPr>
        <p:spPr>
          <a:xfrm>
            <a:off x="4652209" y="3352800"/>
            <a:ext cx="197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ENTRIES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151D9-F4E3-4543-A989-0856E82FA058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7ACD2-DB0E-4A6B-9569-B17D6610BD2C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Overarching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Narrow Black" pitchFamily="50" charset="0"/>
                <a:ea typeface="Roboto Black" panose="02000000000000000000" pitchFamily="2" charset="0"/>
                <a:cs typeface="Gotham Ultra" pitchFamily="50" charset="0"/>
              </a:rPr>
              <a:t>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campus goals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8EB0B5-A958-44E9-8986-2B2C776F571D}"/>
              </a:ext>
            </a:extLst>
          </p:cNvPr>
          <p:cNvSpPr/>
          <p:nvPr/>
        </p:nvSpPr>
        <p:spPr>
          <a:xfrm>
            <a:off x="481043" y="2043543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PROVIDE A </a:t>
            </a:r>
            <a:r>
              <a:rPr lang="en-US" sz="1400" dirty="0">
                <a:latin typeface="Gotham Book" pitchFamily="50" charset="0"/>
                <a:ea typeface="Roboto Black" panose="02000000000000000000" pitchFamily="2" charset="0"/>
              </a:rPr>
              <a:t>SAFE ENVIRONMENT</a:t>
            </a: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 FOR STUDENTS, FACULTY, AND STAFF TO WORK AND LEARN.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D9BE4-3FB6-47DE-A3D2-7C466D687FD8}"/>
              </a:ext>
            </a:extLst>
          </p:cNvPr>
          <p:cNvSpPr/>
          <p:nvPr/>
        </p:nvSpPr>
        <p:spPr>
          <a:xfrm>
            <a:off x="465121" y="5862701"/>
            <a:ext cx="3367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PROVIDE </a:t>
            </a:r>
            <a:r>
              <a:rPr lang="en-US" sz="1400" dirty="0">
                <a:latin typeface="Gotham Book" pitchFamily="50" charset="0"/>
                <a:ea typeface="Roboto Black" panose="02000000000000000000" pitchFamily="2" charset="0"/>
              </a:rPr>
              <a:t>ADEQUATE AND CONVENIENT PARKING</a:t>
            </a: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1B4323-719C-4788-A0DE-670A7A3F352F}"/>
              </a:ext>
            </a:extLst>
          </p:cNvPr>
          <p:cNvSpPr/>
          <p:nvPr/>
        </p:nvSpPr>
        <p:spPr>
          <a:xfrm>
            <a:off x="4616317" y="3860593"/>
            <a:ext cx="3367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PROVIDE </a:t>
            </a:r>
            <a:r>
              <a:rPr lang="en-US" sz="1400" dirty="0">
                <a:latin typeface="Gotham Book" pitchFamily="50" charset="0"/>
                <a:ea typeface="Roboto Black" panose="02000000000000000000" pitchFamily="2" charset="0"/>
              </a:rPr>
              <a:t>CLEAR POINTS OF ENTRY </a:t>
            </a: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TO CAMPUS BUILDINGS.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74F5DE-AC84-4FBA-83F3-4F682BA27FA9}"/>
              </a:ext>
            </a:extLst>
          </p:cNvPr>
          <p:cNvSpPr/>
          <p:nvPr/>
        </p:nvSpPr>
        <p:spPr>
          <a:xfrm>
            <a:off x="481043" y="3901503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EXPAND </a:t>
            </a:r>
            <a:r>
              <a:rPr lang="en-US" sz="1400" dirty="0">
                <a:latin typeface="Gotham Book" pitchFamily="50" charset="0"/>
                <a:ea typeface="Roboto Black" panose="02000000000000000000" pitchFamily="2" charset="0"/>
              </a:rPr>
              <a:t>SAFE AND SECURE PEDESTRIAN ACCESS </a:t>
            </a: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BETWEEN CAMPUS FACILITIES.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81ED79-4863-4CF1-89B3-61ABA6680043}"/>
              </a:ext>
            </a:extLst>
          </p:cNvPr>
          <p:cNvSpPr/>
          <p:nvPr/>
        </p:nvSpPr>
        <p:spPr>
          <a:xfrm>
            <a:off x="4616317" y="2043543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SIMPLIFY </a:t>
            </a:r>
            <a:r>
              <a:rPr lang="en-US" sz="1400" dirty="0">
                <a:latin typeface="Gotham Book" pitchFamily="50" charset="0"/>
                <a:ea typeface="Roboto Black" panose="02000000000000000000" pitchFamily="2" charset="0"/>
              </a:rPr>
              <a:t>NAVIGATION AND WAYFINDING</a:t>
            </a: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 FROM PARKING AREAS TO CAMPUS BUILDINGS.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BA70E0-F611-4DBA-AC93-5144EDDA8911}"/>
              </a:ext>
            </a:extLst>
          </p:cNvPr>
          <p:cNvSpPr/>
          <p:nvPr/>
        </p:nvSpPr>
        <p:spPr>
          <a:xfrm>
            <a:off x="4616317" y="5571468"/>
            <a:ext cx="3367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PROVIDE A </a:t>
            </a:r>
            <a:r>
              <a:rPr lang="en-US" sz="1400" dirty="0">
                <a:latin typeface="Gotham Book" pitchFamily="50" charset="0"/>
                <a:ea typeface="Roboto Black" panose="02000000000000000000" pitchFamily="2" charset="0"/>
              </a:rPr>
              <a:t>HEALTHY WORKPLACE</a:t>
            </a:r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 THAT PROMOTES PHYSICAL AND MENTAL WELLNESS.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9F6056-ABEC-4C74-AC5A-C3478F711E90}"/>
              </a:ext>
            </a:extLst>
          </p:cNvPr>
          <p:cNvCxnSpPr>
            <a:cxnSpLocks/>
          </p:cNvCxnSpPr>
          <p:nvPr/>
        </p:nvCxnSpPr>
        <p:spPr>
          <a:xfrm>
            <a:off x="4285400" y="1624084"/>
            <a:ext cx="0" cy="483325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06A3DF-354F-4136-B292-85669406919C}"/>
              </a:ext>
            </a:extLst>
          </p:cNvPr>
          <p:cNvCxnSpPr>
            <a:cxnSpLocks/>
          </p:cNvCxnSpPr>
          <p:nvPr/>
        </p:nvCxnSpPr>
        <p:spPr>
          <a:xfrm flipH="1">
            <a:off x="481043" y="3046861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5B957D-98A5-49CF-96DA-B39CD265D6D7}"/>
              </a:ext>
            </a:extLst>
          </p:cNvPr>
          <p:cNvCxnSpPr>
            <a:cxnSpLocks/>
          </p:cNvCxnSpPr>
          <p:nvPr/>
        </p:nvCxnSpPr>
        <p:spPr>
          <a:xfrm flipH="1">
            <a:off x="481043" y="4985267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65CA29-6F2E-4D20-9F2A-87249EF19422}"/>
              </a:ext>
            </a:extLst>
          </p:cNvPr>
          <p:cNvCxnSpPr>
            <a:cxnSpLocks/>
          </p:cNvCxnSpPr>
          <p:nvPr/>
        </p:nvCxnSpPr>
        <p:spPr>
          <a:xfrm flipH="1">
            <a:off x="4616317" y="3046861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63111E-43C3-4D88-BC8E-D595A5E16A4C}"/>
              </a:ext>
            </a:extLst>
          </p:cNvPr>
          <p:cNvCxnSpPr>
            <a:cxnSpLocks/>
          </p:cNvCxnSpPr>
          <p:nvPr/>
        </p:nvCxnSpPr>
        <p:spPr>
          <a:xfrm flipH="1">
            <a:off x="4616317" y="4714163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B262E2A-BB9D-468D-BE75-861C3A89DA7E}"/>
              </a:ext>
            </a:extLst>
          </p:cNvPr>
          <p:cNvSpPr txBox="1"/>
          <p:nvPr/>
        </p:nvSpPr>
        <p:spPr>
          <a:xfrm>
            <a:off x="433137" y="1524000"/>
            <a:ext cx="171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SAFETY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B7AC8B-171D-4310-83B8-4AA02E7D4397}"/>
              </a:ext>
            </a:extLst>
          </p:cNvPr>
          <p:cNvSpPr txBox="1"/>
          <p:nvPr/>
        </p:nvSpPr>
        <p:spPr>
          <a:xfrm>
            <a:off x="441157" y="3360821"/>
            <a:ext cx="171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ACCESS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528F3E-B9F1-45E5-A8BB-A92FABCAB2F6}"/>
              </a:ext>
            </a:extLst>
          </p:cNvPr>
          <p:cNvSpPr txBox="1"/>
          <p:nvPr/>
        </p:nvSpPr>
        <p:spPr>
          <a:xfrm>
            <a:off x="433137" y="5325979"/>
            <a:ext cx="197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PARKING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BEC196-0CE8-43D3-BE18-BBF531612753}"/>
              </a:ext>
            </a:extLst>
          </p:cNvPr>
          <p:cNvSpPr txBox="1"/>
          <p:nvPr/>
        </p:nvSpPr>
        <p:spPr>
          <a:xfrm>
            <a:off x="4644188" y="1515979"/>
            <a:ext cx="329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WAYFINDING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A14450-FBA5-4A90-93BB-36FAA6B005B0}"/>
              </a:ext>
            </a:extLst>
          </p:cNvPr>
          <p:cNvSpPr txBox="1"/>
          <p:nvPr/>
        </p:nvSpPr>
        <p:spPr>
          <a:xfrm>
            <a:off x="4644189" y="5061284"/>
            <a:ext cx="249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130570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151D9-F4E3-4543-A989-0856E82FA058}"/>
              </a:ext>
            </a:extLst>
          </p:cNvPr>
          <p:cNvSpPr/>
          <p:nvPr/>
        </p:nvSpPr>
        <p:spPr>
          <a:xfrm>
            <a:off x="0" y="-47767"/>
            <a:ext cx="12192000" cy="1303361"/>
          </a:xfrm>
          <a:prstGeom prst="rect">
            <a:avLst/>
          </a:prstGeom>
          <a:solidFill>
            <a:srgbClr val="065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7ACD2-DB0E-4A6B-9569-B17D6610BD2C}"/>
              </a:ext>
            </a:extLst>
          </p:cNvPr>
          <p:cNvSpPr txBox="1"/>
          <p:nvPr/>
        </p:nvSpPr>
        <p:spPr>
          <a:xfrm>
            <a:off x="344564" y="426937"/>
            <a:ext cx="1143345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Black" pitchFamily="50" charset="0"/>
                <a:ea typeface="Roboto Black" panose="02000000000000000000" pitchFamily="2" charset="0"/>
                <a:cs typeface="Gotham Ultra" pitchFamily="50" charset="0"/>
              </a:rPr>
              <a:t>Academic</a:t>
            </a:r>
            <a:r>
              <a:rPr lang="en-US" sz="4800" cap="all" dirty="0">
                <a:solidFill>
                  <a:srgbClr val="FF8200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Narrow Black" pitchFamily="50" charset="0"/>
                <a:ea typeface="Roboto Black" panose="02000000000000000000" pitchFamily="2" charset="0"/>
                <a:cs typeface="Gotham Ultra" pitchFamily="50" charset="0"/>
              </a:rPr>
              <a:t> </a:t>
            </a:r>
            <a:r>
              <a:rPr lang="en-US" sz="4400" cap="all" dirty="0"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31000"/>
                    </a:schemeClr>
                  </a:glow>
                </a:effectLst>
                <a:latin typeface="Gotham Light" pitchFamily="50" charset="0"/>
                <a:ea typeface="Roboto Black" panose="02000000000000000000" pitchFamily="2" charset="0"/>
                <a:cs typeface="Gotham Light" pitchFamily="50" charset="0"/>
              </a:rPr>
              <a:t>goals</a:t>
            </a:r>
            <a:endParaRPr lang="en-US" sz="3600" cap="all" dirty="0">
              <a:solidFill>
                <a:schemeClr val="bg1"/>
              </a:solidFill>
              <a:latin typeface="Gotham Light" pitchFamily="50" charset="0"/>
              <a:ea typeface="Roboto Black" panose="02000000000000000000" pitchFamily="2" charset="0"/>
              <a:cs typeface="Gotham Light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C820E-1308-42C6-85D8-59BA439FC484}"/>
              </a:ext>
            </a:extLst>
          </p:cNvPr>
          <p:cNvSpPr txBox="1"/>
          <p:nvPr/>
        </p:nvSpPr>
        <p:spPr>
          <a:xfrm>
            <a:off x="304582" y="1633483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EQUAL FACILITIES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8EB0B5-A958-44E9-8986-2B2C776F571D}"/>
              </a:ext>
            </a:extLst>
          </p:cNvPr>
          <p:cNvSpPr/>
          <p:nvPr/>
        </p:nvSpPr>
        <p:spPr>
          <a:xfrm>
            <a:off x="304581" y="2155516"/>
            <a:ext cx="3367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ENSURE THE EQUAL QUALITY OF ALL ACADEMIC FACILITIES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2A28B-04F6-42F3-9414-614F78DA021D}"/>
              </a:ext>
            </a:extLst>
          </p:cNvPr>
          <p:cNvSpPr txBox="1"/>
          <p:nvPr/>
        </p:nvSpPr>
        <p:spPr>
          <a:xfrm>
            <a:off x="4399022" y="3129385"/>
            <a:ext cx="3654230" cy="57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USE RECENT 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D9BE4-3FB6-47DE-A3D2-7C466D687FD8}"/>
              </a:ext>
            </a:extLst>
          </p:cNvPr>
          <p:cNvSpPr/>
          <p:nvPr/>
        </p:nvSpPr>
        <p:spPr>
          <a:xfrm>
            <a:off x="4399021" y="3619334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CAPITALIZE ON THE IMPACT OF RECENT RENOVATIONS AND NEW BUILDINGS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C1FC9-3E8C-47B1-8B4F-2D1C3117C593}"/>
              </a:ext>
            </a:extLst>
          </p:cNvPr>
          <p:cNvSpPr txBox="1"/>
          <p:nvPr/>
        </p:nvSpPr>
        <p:spPr>
          <a:xfrm>
            <a:off x="4399022" y="4892094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EXPANSION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1B4323-719C-4788-A0DE-670A7A3F352F}"/>
              </a:ext>
            </a:extLst>
          </p:cNvPr>
          <p:cNvSpPr/>
          <p:nvPr/>
        </p:nvSpPr>
        <p:spPr>
          <a:xfrm>
            <a:off x="4399021" y="5414127"/>
            <a:ext cx="3367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Gotham Book" pitchFamily="50" charset="0"/>
                <a:ea typeface="Roboto Light" panose="02000000000000000000" pitchFamily="2" charset="0"/>
              </a:rPr>
              <a:t>PROVIDE</a:t>
            </a:r>
            <a:r>
              <a:rPr lang="fr-FR" sz="1400" dirty="0">
                <a:latin typeface="Gotham Book" pitchFamily="50" charset="0"/>
                <a:ea typeface="Roboto Light" panose="02000000000000000000" pitchFamily="2" charset="0"/>
              </a:rPr>
              <a:t> FLEXIBLE, ADJACENT EXPANSION SITES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C7171A-D715-44F2-8ACF-B42C655B1D9C}"/>
              </a:ext>
            </a:extLst>
          </p:cNvPr>
          <p:cNvSpPr txBox="1"/>
          <p:nvPr/>
        </p:nvSpPr>
        <p:spPr>
          <a:xfrm>
            <a:off x="304581" y="3184475"/>
            <a:ext cx="3708813" cy="57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CROSS-DISCIPLINARY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74F5DE-AC84-4FBA-83F3-4F682BA27FA9}"/>
              </a:ext>
            </a:extLst>
          </p:cNvPr>
          <p:cNvSpPr/>
          <p:nvPr/>
        </p:nvSpPr>
        <p:spPr>
          <a:xfrm>
            <a:off x="320623" y="3639883"/>
            <a:ext cx="3367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LOCATE CORE COLLEGE FACILITIES IN CLOSE PROXIMITY FOR CROSS-DISCIPLINARY INTERACTION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5C9EC3-765E-4954-80D1-4DA3A5A2EDA6}"/>
              </a:ext>
            </a:extLst>
          </p:cNvPr>
          <p:cNvSpPr txBox="1"/>
          <p:nvPr/>
        </p:nvSpPr>
        <p:spPr>
          <a:xfrm>
            <a:off x="263648" y="5122893"/>
            <a:ext cx="3654230" cy="57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OUT WITH THE OLD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81ED79-4863-4CF1-89B3-61ABA6680043}"/>
              </a:ext>
            </a:extLst>
          </p:cNvPr>
          <p:cNvSpPr/>
          <p:nvPr/>
        </p:nvSpPr>
        <p:spPr>
          <a:xfrm>
            <a:off x="263648" y="5644924"/>
            <a:ext cx="3350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ELIMINATE OUTDATED SPACE OVER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782A61-BEB8-423C-8929-8F869BA232FB}"/>
              </a:ext>
            </a:extLst>
          </p:cNvPr>
          <p:cNvSpPr txBox="1"/>
          <p:nvPr/>
        </p:nvSpPr>
        <p:spPr>
          <a:xfrm>
            <a:off x="4439856" y="1567243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COLLABORATION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BA70E0-F611-4DBA-AC93-5144EDDA8911}"/>
              </a:ext>
            </a:extLst>
          </p:cNvPr>
          <p:cNvSpPr/>
          <p:nvPr/>
        </p:nvSpPr>
        <p:spPr>
          <a:xfrm>
            <a:off x="4439855" y="2089276"/>
            <a:ext cx="3654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POSITION SHARED ENVIRONMENTS FOR COLLABORATION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9F6056-ABEC-4C74-AC5A-C3478F711E90}"/>
              </a:ext>
            </a:extLst>
          </p:cNvPr>
          <p:cNvCxnSpPr>
            <a:cxnSpLocks/>
          </p:cNvCxnSpPr>
          <p:nvPr/>
        </p:nvCxnSpPr>
        <p:spPr>
          <a:xfrm>
            <a:off x="4108938" y="1624084"/>
            <a:ext cx="0" cy="483325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06A3DF-354F-4136-B292-85669406919C}"/>
              </a:ext>
            </a:extLst>
          </p:cNvPr>
          <p:cNvCxnSpPr>
            <a:cxnSpLocks/>
          </p:cNvCxnSpPr>
          <p:nvPr/>
        </p:nvCxnSpPr>
        <p:spPr>
          <a:xfrm flipH="1">
            <a:off x="304581" y="2978078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5B957D-98A5-49CF-96DA-B39CD265D6D7}"/>
              </a:ext>
            </a:extLst>
          </p:cNvPr>
          <p:cNvCxnSpPr>
            <a:cxnSpLocks/>
          </p:cNvCxnSpPr>
          <p:nvPr/>
        </p:nvCxnSpPr>
        <p:spPr>
          <a:xfrm flipH="1">
            <a:off x="320623" y="4909679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65CA29-6F2E-4D20-9F2A-87249EF19422}"/>
              </a:ext>
            </a:extLst>
          </p:cNvPr>
          <p:cNvCxnSpPr>
            <a:cxnSpLocks/>
          </p:cNvCxnSpPr>
          <p:nvPr/>
        </p:nvCxnSpPr>
        <p:spPr>
          <a:xfrm flipH="1">
            <a:off x="4471939" y="2927675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63111E-43C3-4D88-BC8E-D595A5E16A4C}"/>
              </a:ext>
            </a:extLst>
          </p:cNvPr>
          <p:cNvCxnSpPr>
            <a:cxnSpLocks/>
          </p:cNvCxnSpPr>
          <p:nvPr/>
        </p:nvCxnSpPr>
        <p:spPr>
          <a:xfrm flipH="1">
            <a:off x="8564711" y="5108046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0B9F56-7692-42A9-9F39-CC332439764B}"/>
              </a:ext>
            </a:extLst>
          </p:cNvPr>
          <p:cNvSpPr txBox="1"/>
          <p:nvPr/>
        </p:nvSpPr>
        <p:spPr>
          <a:xfrm>
            <a:off x="8456762" y="1567243"/>
            <a:ext cx="3654230" cy="57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USE RECENT WORK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8172F7-5146-4E05-930B-6B3C57885205}"/>
              </a:ext>
            </a:extLst>
          </p:cNvPr>
          <p:cNvSpPr/>
          <p:nvPr/>
        </p:nvSpPr>
        <p:spPr>
          <a:xfrm>
            <a:off x="8456761" y="2057192"/>
            <a:ext cx="3367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USE SPACE METRICS THAT ARE BASED ON TECHNOLOGY RICH AND PROBLEM-, CASE-, AND TEAM-BASED LEARNING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EBE530-C97F-4156-8610-0DFD3E4A2809}"/>
              </a:ext>
            </a:extLst>
          </p:cNvPr>
          <p:cNvCxnSpPr>
            <a:cxnSpLocks/>
          </p:cNvCxnSpPr>
          <p:nvPr/>
        </p:nvCxnSpPr>
        <p:spPr>
          <a:xfrm flipH="1">
            <a:off x="8564711" y="3338954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A0C610B-8D95-403E-8C4E-8785640746FF}"/>
              </a:ext>
            </a:extLst>
          </p:cNvPr>
          <p:cNvSpPr txBox="1"/>
          <p:nvPr/>
        </p:nvSpPr>
        <p:spPr>
          <a:xfrm>
            <a:off x="8456852" y="3631463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SUPPORT SPACE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68284A-9EDB-46A2-8513-749A64ACBAED}"/>
              </a:ext>
            </a:extLst>
          </p:cNvPr>
          <p:cNvSpPr/>
          <p:nvPr/>
        </p:nvSpPr>
        <p:spPr>
          <a:xfrm>
            <a:off x="8456851" y="4153496"/>
            <a:ext cx="3367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IMPROVE ACCESS TO INDOOR AND OUTDOOR STUDENT SUPPORT SPACE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1368E1-C7D8-40C5-A34A-15CBFB4D7B77}"/>
              </a:ext>
            </a:extLst>
          </p:cNvPr>
          <p:cNvSpPr txBox="1"/>
          <p:nvPr/>
        </p:nvSpPr>
        <p:spPr>
          <a:xfrm>
            <a:off x="8456852" y="5278951"/>
            <a:ext cx="3654230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dirty="0">
                <a:solidFill>
                  <a:srgbClr val="FF8200"/>
                </a:solidFill>
                <a:latin typeface="Gotham Black" pitchFamily="50" charset="0"/>
              </a:rPr>
              <a:t>CONNECTIVITY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4FDB8D-38B5-45F9-8980-4533EE2DB581}"/>
              </a:ext>
            </a:extLst>
          </p:cNvPr>
          <p:cNvSpPr/>
          <p:nvPr/>
        </p:nvSpPr>
        <p:spPr>
          <a:xfrm>
            <a:off x="8456851" y="5800984"/>
            <a:ext cx="3367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Gotham Book" pitchFamily="50" charset="0"/>
                <a:ea typeface="Roboto Light" panose="02000000000000000000" pitchFamily="2" charset="0"/>
              </a:rPr>
              <a:t>EXPAND COLLEGE CONNECTIVITY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F6659D-AC6B-41B7-9806-9CA85E9FEF2E}"/>
              </a:ext>
            </a:extLst>
          </p:cNvPr>
          <p:cNvCxnSpPr>
            <a:cxnSpLocks/>
          </p:cNvCxnSpPr>
          <p:nvPr/>
        </p:nvCxnSpPr>
        <p:spPr>
          <a:xfrm>
            <a:off x="8223738" y="1624084"/>
            <a:ext cx="0" cy="483325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FF402AF-4FB4-40BC-9F39-877C0C82410A}"/>
              </a:ext>
            </a:extLst>
          </p:cNvPr>
          <p:cNvCxnSpPr>
            <a:cxnSpLocks/>
          </p:cNvCxnSpPr>
          <p:nvPr/>
        </p:nvCxnSpPr>
        <p:spPr>
          <a:xfrm flipH="1">
            <a:off x="4471939" y="4641913"/>
            <a:ext cx="3367627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948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5590</TotalTime>
  <Words>1130</Words>
  <Application>Microsoft Office PowerPoint</Application>
  <PresentationFormat>Widescreen</PresentationFormat>
  <Paragraphs>359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Calibri</vt:lpstr>
      <vt:lpstr>Calibri Light</vt:lpstr>
      <vt:lpstr>Gotham Black</vt:lpstr>
      <vt:lpstr>Gotham Bold</vt:lpstr>
      <vt:lpstr>Gotham Book</vt:lpstr>
      <vt:lpstr>Gotham Light</vt:lpstr>
      <vt:lpstr>Gotham Medium</vt:lpstr>
      <vt:lpstr>Gotham Narrow Black</vt:lpstr>
      <vt:lpstr>Gotham Ultra</vt:lpstr>
      <vt:lpstr>Roboto Black</vt:lpstr>
      <vt:lpstr>Roboto Bold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Graff, Linsey</dc:creator>
  <cp:lastModifiedBy>Kolen, Andrea D</cp:lastModifiedBy>
  <cp:revision>111</cp:revision>
  <dcterms:created xsi:type="dcterms:W3CDTF">2020-01-21T03:01:25Z</dcterms:created>
  <dcterms:modified xsi:type="dcterms:W3CDTF">2020-02-04T13:41:30Z</dcterms:modified>
</cp:coreProperties>
</file>