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handoutMasterIdLst>
    <p:handoutMasterId r:id="rId13"/>
  </p:handoutMasterIdLst>
  <p:sldIdLst>
    <p:sldId id="296" r:id="rId5"/>
    <p:sldId id="293" r:id="rId6"/>
    <p:sldId id="299" r:id="rId7"/>
    <p:sldId id="304" r:id="rId8"/>
    <p:sldId id="300" r:id="rId9"/>
    <p:sldId id="305" r:id="rId10"/>
    <p:sldId id="30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1" autoAdjust="0"/>
    <p:restoredTop sz="50000" autoAdjust="0"/>
  </p:normalViewPr>
  <p:slideViewPr>
    <p:cSldViewPr snapToGrid="0" snapToObjects="1">
      <p:cViewPr varScale="1">
        <p:scale>
          <a:sx n="124" d="100"/>
          <a:sy n="124" d="100"/>
        </p:scale>
        <p:origin x="154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D9C297-731B-8744-8E00-E5FA0A3521A4}" type="datetimeFigureOut">
              <a:rPr lang="en-US" smtClean="0"/>
              <a:t>11/11/2020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7E6150-1F46-714C-9B9A-FFF7C591FB9F}" type="slidenum">
              <a:rPr lang="en-US" smtClean="0"/>
              <a:t>‹#›</a:t>
            </a:fld>
            <a:endParaRPr lang="en-US"/>
          </a:p>
        </p:txBody>
      </p:sp>
    </p:spTree>
    <p:extLst>
      <p:ext uri="{BB962C8B-B14F-4D97-AF65-F5344CB8AC3E}">
        <p14:creationId xmlns:p14="http://schemas.microsoft.com/office/powerpoint/2010/main" val="4026195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D6A6C-BCA7-DA40-B4C6-3D846D9E0335}" type="datetimeFigureOut">
              <a:rPr lang="en-US" smtClean="0"/>
              <a:t>11/11/2020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7BD7A-3425-4141-AE61-34BCDC90F0CB}" type="slidenum">
              <a:rPr lang="en-US" smtClean="0"/>
              <a:t>‹#›</a:t>
            </a:fld>
            <a:endParaRPr lang="en-US"/>
          </a:p>
        </p:txBody>
      </p:sp>
    </p:spTree>
    <p:extLst>
      <p:ext uri="{BB962C8B-B14F-4D97-AF65-F5344CB8AC3E}">
        <p14:creationId xmlns:p14="http://schemas.microsoft.com/office/powerpoint/2010/main" val="37356084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1</a:t>
            </a:fld>
            <a:endParaRPr lang="en-US"/>
          </a:p>
        </p:txBody>
      </p:sp>
    </p:spTree>
    <p:extLst>
      <p:ext uri="{BB962C8B-B14F-4D97-AF65-F5344CB8AC3E}">
        <p14:creationId xmlns:p14="http://schemas.microsoft.com/office/powerpoint/2010/main" val="20762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2</a:t>
            </a:fld>
            <a:endParaRPr lang="en-US"/>
          </a:p>
        </p:txBody>
      </p:sp>
    </p:spTree>
    <p:extLst>
      <p:ext uri="{BB962C8B-B14F-4D97-AF65-F5344CB8AC3E}">
        <p14:creationId xmlns:p14="http://schemas.microsoft.com/office/powerpoint/2010/main" val="184790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3</a:t>
            </a:fld>
            <a:endParaRPr lang="en-US"/>
          </a:p>
        </p:txBody>
      </p:sp>
    </p:spTree>
    <p:extLst>
      <p:ext uri="{BB962C8B-B14F-4D97-AF65-F5344CB8AC3E}">
        <p14:creationId xmlns:p14="http://schemas.microsoft.com/office/powerpoint/2010/main" val="179655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4</a:t>
            </a:fld>
            <a:endParaRPr lang="en-US"/>
          </a:p>
        </p:txBody>
      </p:sp>
    </p:spTree>
    <p:extLst>
      <p:ext uri="{BB962C8B-B14F-4D97-AF65-F5344CB8AC3E}">
        <p14:creationId xmlns:p14="http://schemas.microsoft.com/office/powerpoint/2010/main" val="126838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5</a:t>
            </a:fld>
            <a:endParaRPr lang="en-US"/>
          </a:p>
        </p:txBody>
      </p:sp>
    </p:spTree>
    <p:extLst>
      <p:ext uri="{BB962C8B-B14F-4D97-AF65-F5344CB8AC3E}">
        <p14:creationId xmlns:p14="http://schemas.microsoft.com/office/powerpoint/2010/main" val="118990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6</a:t>
            </a:fld>
            <a:endParaRPr lang="en-US"/>
          </a:p>
        </p:txBody>
      </p:sp>
    </p:spTree>
    <p:extLst>
      <p:ext uri="{BB962C8B-B14F-4D97-AF65-F5344CB8AC3E}">
        <p14:creationId xmlns:p14="http://schemas.microsoft.com/office/powerpoint/2010/main" val="400947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BD7A-3425-4141-AE61-34BCDC90F0CB}" type="slidenum">
              <a:rPr lang="en-US" smtClean="0"/>
              <a:t>7</a:t>
            </a:fld>
            <a:endParaRPr lang="en-US"/>
          </a:p>
        </p:txBody>
      </p:sp>
    </p:spTree>
    <p:extLst>
      <p:ext uri="{BB962C8B-B14F-4D97-AF65-F5344CB8AC3E}">
        <p14:creationId xmlns:p14="http://schemas.microsoft.com/office/powerpoint/2010/main" val="1161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24100-BAA2-4347-8333-7D45FCF608A4}" type="datetimeFigureOut">
              <a:rPr lang="en-US" smtClean="0"/>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61ED3-2A2A-134E-92C8-60A6B4D7AB67}" type="slidenum">
              <a:rPr lang="en-US" smtClean="0"/>
              <a:t>‹#›</a:t>
            </a:fld>
            <a:endParaRPr lang="en-US"/>
          </a:p>
        </p:txBody>
      </p:sp>
    </p:spTree>
    <p:extLst>
      <p:ext uri="{BB962C8B-B14F-4D97-AF65-F5344CB8AC3E}">
        <p14:creationId xmlns:p14="http://schemas.microsoft.com/office/powerpoint/2010/main" val="31104797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24100-BAA2-4347-8333-7D45FCF608A4}" type="datetimeFigureOut">
              <a:rPr lang="en-US" smtClean="0"/>
              <a:t>11/11/2020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61ED3-2A2A-134E-92C8-60A6B4D7AB67}" type="slidenum">
              <a:rPr lang="en-US" smtClean="0"/>
              <a:t>‹#›</a:t>
            </a:fld>
            <a:endParaRPr lang="en-US"/>
          </a:p>
        </p:txBody>
      </p:sp>
    </p:spTree>
    <p:extLst>
      <p:ext uri="{BB962C8B-B14F-4D97-AF65-F5344CB8AC3E}">
        <p14:creationId xmlns:p14="http://schemas.microsoft.com/office/powerpoint/2010/main" val="1459764720"/>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principalspov.blogspot.com/2014/12/the-three-questions.html"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1683762"/>
            <a:ext cx="8229600" cy="2662267"/>
          </a:xfrm>
          <a:prstGeom prst="rect">
            <a:avLst/>
          </a:prstGeom>
          <a:noFill/>
        </p:spPr>
        <p:txBody>
          <a:bodyPr wrap="square" rtlCol="0">
            <a:spAutoFit/>
          </a:bodyPr>
          <a:lstStyle/>
          <a:p>
            <a:pPr algn="ctr">
              <a:spcAft>
                <a:spcPts val="600"/>
              </a:spcAft>
            </a:pPr>
            <a:r>
              <a:rPr lang="en-US" sz="3200" b="1" dirty="0">
                <a:solidFill>
                  <a:schemeClr val="bg1"/>
                </a:solidFill>
                <a:latin typeface="Arial Black" charset="0"/>
                <a:ea typeface="Arial Black" charset="0"/>
                <a:cs typeface="Arial Black" charset="0"/>
              </a:rPr>
              <a:t>FY 2021 BUDGET UPDATE</a:t>
            </a:r>
          </a:p>
          <a:p>
            <a:pPr algn="ctr">
              <a:spcAft>
                <a:spcPts val="600"/>
              </a:spcAft>
            </a:pPr>
            <a:endParaRPr lang="en-US" sz="2200" dirty="0">
              <a:solidFill>
                <a:schemeClr val="bg1"/>
              </a:solidFill>
              <a:latin typeface="Arial" charset="0"/>
              <a:ea typeface="Arial" charset="0"/>
              <a:cs typeface="Arial" charset="0"/>
            </a:endParaRPr>
          </a:p>
          <a:p>
            <a:pPr algn="ctr">
              <a:spcAft>
                <a:spcPts val="600"/>
              </a:spcAft>
            </a:pPr>
            <a:endParaRPr lang="en-US" sz="2200" dirty="0">
              <a:solidFill>
                <a:schemeClr val="bg1"/>
              </a:solidFill>
              <a:latin typeface="Arial" charset="0"/>
              <a:ea typeface="Arial" charset="0"/>
              <a:cs typeface="Arial" charset="0"/>
            </a:endParaRPr>
          </a:p>
          <a:p>
            <a:pPr algn="ctr">
              <a:spcAft>
                <a:spcPts val="600"/>
              </a:spcAft>
            </a:pPr>
            <a:r>
              <a:rPr lang="en-US" sz="2200" dirty="0">
                <a:solidFill>
                  <a:schemeClr val="bg1"/>
                </a:solidFill>
                <a:latin typeface="Arial" charset="0"/>
                <a:ea typeface="Arial" charset="0"/>
                <a:cs typeface="Arial" charset="0"/>
              </a:rPr>
              <a:t>Presented to the </a:t>
            </a:r>
          </a:p>
          <a:p>
            <a:pPr algn="ctr">
              <a:spcAft>
                <a:spcPts val="600"/>
              </a:spcAft>
            </a:pPr>
            <a:r>
              <a:rPr lang="en-US" sz="2200" dirty="0">
                <a:solidFill>
                  <a:schemeClr val="bg1"/>
                </a:solidFill>
                <a:latin typeface="Arial" charset="0"/>
                <a:ea typeface="Arial" charset="0"/>
                <a:cs typeface="Arial" charset="0"/>
              </a:rPr>
              <a:t>HSC Advisory Board</a:t>
            </a:r>
          </a:p>
          <a:p>
            <a:pPr algn="ctr">
              <a:spcAft>
                <a:spcPts val="600"/>
              </a:spcAft>
            </a:pPr>
            <a:r>
              <a:rPr lang="en-US" sz="2200" dirty="0">
                <a:solidFill>
                  <a:schemeClr val="bg1"/>
                </a:solidFill>
                <a:latin typeface="Arial" charset="0"/>
                <a:ea typeface="Arial" charset="0"/>
                <a:cs typeface="Arial" charset="0"/>
              </a:rPr>
              <a:t>November 12, 2020</a:t>
            </a:r>
          </a:p>
        </p:txBody>
      </p:sp>
    </p:spTree>
    <p:extLst>
      <p:ext uri="{BB962C8B-B14F-4D97-AF65-F5344CB8AC3E}">
        <p14:creationId xmlns:p14="http://schemas.microsoft.com/office/powerpoint/2010/main" val="53665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310136"/>
            <a:ext cx="8229600" cy="5339923"/>
          </a:xfrm>
          <a:prstGeom prst="rect">
            <a:avLst/>
          </a:prstGeom>
          <a:noFill/>
        </p:spPr>
        <p:txBody>
          <a:bodyPr wrap="square" rtlCol="0">
            <a:spAutoFit/>
          </a:bodyPr>
          <a:lstStyle/>
          <a:p>
            <a:pPr marL="342900" indent="-342900">
              <a:spcAft>
                <a:spcPts val="600"/>
              </a:spcAft>
              <a:buFont typeface="Wingdings" pitchFamily="2" charset="2"/>
              <a:buChar char="Ø"/>
            </a:pPr>
            <a:r>
              <a:rPr lang="en-US" sz="2000" dirty="0">
                <a:latin typeface="Arial" charset="0"/>
                <a:ea typeface="Arial" charset="0"/>
                <a:cs typeface="Arial" charset="0"/>
              </a:rPr>
              <a:t>With no increase (</a:t>
            </a:r>
            <a:r>
              <a:rPr lang="en-US" sz="2000" i="1" u="sng" dirty="0">
                <a:latin typeface="Arial" charset="0"/>
                <a:ea typeface="Arial" charset="0"/>
                <a:cs typeface="Arial" charset="0"/>
              </a:rPr>
              <a:t>nor decrease</a:t>
            </a:r>
            <a:r>
              <a:rPr lang="en-US" sz="2000" dirty="0">
                <a:latin typeface="Arial" charset="0"/>
                <a:ea typeface="Arial" charset="0"/>
                <a:cs typeface="Arial" charset="0"/>
              </a:rPr>
              <a:t>) in funding from the State, the campus moved forward within the internal allocations described at the May 15</a:t>
            </a:r>
            <a:r>
              <a:rPr lang="en-US" sz="2000" baseline="30000" dirty="0">
                <a:latin typeface="Arial" charset="0"/>
                <a:ea typeface="Arial" charset="0"/>
                <a:cs typeface="Arial" charset="0"/>
              </a:rPr>
              <a:t>th</a:t>
            </a:r>
            <a:r>
              <a:rPr lang="en-US" sz="2000" dirty="0">
                <a:latin typeface="Arial" charset="0"/>
                <a:ea typeface="Arial" charset="0"/>
                <a:cs typeface="Arial" charset="0"/>
              </a:rPr>
              <a:t> Advisory Board meeting.</a:t>
            </a:r>
          </a:p>
          <a:p>
            <a:pPr marL="342900" indent="-342900">
              <a:spcAft>
                <a:spcPts val="600"/>
              </a:spcAft>
              <a:buFont typeface="Wingdings" pitchFamily="2" charset="2"/>
              <a:buChar char="Ø"/>
            </a:pPr>
            <a:r>
              <a:rPr lang="en-US" sz="2000" dirty="0">
                <a:latin typeface="Arial" charset="0"/>
                <a:ea typeface="Arial" charset="0"/>
                <a:cs typeface="Arial" charset="0"/>
              </a:rPr>
              <a:t>The allocations were based on projected F&amp;A revenue of approximately $7 million more than the budget required.</a:t>
            </a:r>
          </a:p>
          <a:p>
            <a:pPr marL="800100" lvl="1" indent="-342900">
              <a:spcAft>
                <a:spcPts val="600"/>
              </a:spcAft>
              <a:buFont typeface="Wingdings" pitchFamily="2" charset="2"/>
              <a:buChar char="Ø"/>
            </a:pPr>
            <a:r>
              <a:rPr lang="en-US" dirty="0">
                <a:latin typeface="Arial" charset="0"/>
                <a:ea typeface="Arial" charset="0"/>
                <a:cs typeface="Arial" charset="0"/>
              </a:rPr>
              <a:t>As a result of the reduction in research activity from the shutdown, F&amp;A revenue was only $6 million more than required.</a:t>
            </a:r>
            <a:endParaRPr lang="en-US" sz="2000" dirty="0">
              <a:latin typeface="Arial" charset="0"/>
              <a:ea typeface="Arial" charset="0"/>
              <a:cs typeface="Arial" charset="0"/>
            </a:endParaRPr>
          </a:p>
          <a:p>
            <a:pPr marL="342900" indent="-342900">
              <a:spcAft>
                <a:spcPts val="600"/>
              </a:spcAft>
              <a:buFont typeface="Wingdings" pitchFamily="2" charset="2"/>
              <a:buChar char="Ø"/>
            </a:pPr>
            <a:r>
              <a:rPr lang="en-US" sz="2000" dirty="0">
                <a:latin typeface="Arial" charset="0"/>
                <a:ea typeface="Arial" charset="0"/>
                <a:cs typeface="Arial" charset="0"/>
              </a:rPr>
              <a:t>Incremental allocations were adjusted accordingly:</a:t>
            </a:r>
          </a:p>
          <a:p>
            <a:pPr marL="342900" indent="-342900">
              <a:spcAft>
                <a:spcPts val="600"/>
              </a:spcAft>
              <a:buFont typeface="Wingdings" pitchFamily="2" charset="2"/>
              <a:buChar char="Ø"/>
            </a:pPr>
            <a:endParaRPr lang="en-US" sz="2000" dirty="0">
              <a:latin typeface="Arial" charset="0"/>
              <a:ea typeface="Arial" charset="0"/>
              <a:cs typeface="Arial" charset="0"/>
            </a:endParaRPr>
          </a:p>
          <a:p>
            <a:pPr marL="342900" indent="-342900">
              <a:spcAft>
                <a:spcPts val="600"/>
              </a:spcAft>
              <a:buFont typeface="Wingdings" pitchFamily="2" charset="2"/>
              <a:buChar char="Ø"/>
            </a:pPr>
            <a:endParaRPr lang="en-US" sz="2000" dirty="0">
              <a:latin typeface="Arial" charset="0"/>
              <a:ea typeface="Arial" charset="0"/>
              <a:cs typeface="Arial" charset="0"/>
            </a:endParaRPr>
          </a:p>
          <a:p>
            <a:pPr marL="342900" indent="-342900">
              <a:spcAft>
                <a:spcPts val="600"/>
              </a:spcAft>
              <a:buFont typeface="Wingdings" pitchFamily="2" charset="2"/>
              <a:buChar char="Ø"/>
            </a:pPr>
            <a:endParaRPr lang="en-US" sz="2000" dirty="0">
              <a:latin typeface="Arial" charset="0"/>
              <a:ea typeface="Arial" charset="0"/>
              <a:cs typeface="Arial" charset="0"/>
            </a:endParaRPr>
          </a:p>
          <a:p>
            <a:pPr marL="342900" indent="-342900">
              <a:spcAft>
                <a:spcPts val="600"/>
              </a:spcAft>
              <a:buFont typeface="Wingdings" pitchFamily="2" charset="2"/>
              <a:buChar char="Ø"/>
            </a:pPr>
            <a:endParaRPr lang="en-US" sz="2000" dirty="0">
              <a:latin typeface="Arial" charset="0"/>
              <a:ea typeface="Arial" charset="0"/>
              <a:cs typeface="Arial" charset="0"/>
            </a:endParaRPr>
          </a:p>
          <a:p>
            <a:pPr marL="342900" indent="-342900">
              <a:spcAft>
                <a:spcPts val="600"/>
              </a:spcAft>
              <a:buFont typeface="Wingdings" pitchFamily="2" charset="2"/>
              <a:buChar char="Ø"/>
            </a:pPr>
            <a:endParaRPr lang="en-US" sz="2000" dirty="0">
              <a:latin typeface="Arial" charset="0"/>
              <a:ea typeface="Arial" charset="0"/>
              <a:cs typeface="Arial" charset="0"/>
            </a:endParaRPr>
          </a:p>
          <a:p>
            <a:pPr marL="342900" indent="-342900">
              <a:spcAft>
                <a:spcPts val="600"/>
              </a:spcAft>
              <a:buFont typeface="Wingdings" pitchFamily="2" charset="2"/>
              <a:buChar char="Ø"/>
            </a:pPr>
            <a:r>
              <a:rPr lang="en-US" sz="2000" dirty="0">
                <a:latin typeface="Arial" charset="0"/>
                <a:ea typeface="Arial" charset="0"/>
                <a:cs typeface="Arial" charset="0"/>
              </a:rPr>
              <a:t>In addition, $2.8 million in carryforward funds were centralized to primarily fund PPE needs in FY 2021.</a:t>
            </a:r>
          </a:p>
        </p:txBody>
      </p:sp>
      <p:sp>
        <p:nvSpPr>
          <p:cNvPr id="5" name="TextBox 4">
            <a:extLst>
              <a:ext uri="{FF2B5EF4-FFF2-40B4-BE49-F238E27FC236}">
                <a16:creationId xmlns:a16="http://schemas.microsoft.com/office/drawing/2014/main" id="{8F841B31-E0BB-4E44-B1EA-159913FBF1C8}"/>
              </a:ext>
            </a:extLst>
          </p:cNvPr>
          <p:cNvSpPr txBox="1"/>
          <p:nvPr/>
        </p:nvSpPr>
        <p:spPr>
          <a:xfrm>
            <a:off x="457200" y="5650059"/>
            <a:ext cx="8458200" cy="1154162"/>
          </a:xfrm>
          <a:prstGeom prst="rect">
            <a:avLst/>
          </a:prstGeom>
          <a:noFill/>
        </p:spPr>
        <p:txBody>
          <a:bodyPr wrap="square" rtlCol="0">
            <a:spAutoFit/>
          </a:bodyPr>
          <a:lstStyle/>
          <a:p>
            <a:pPr>
              <a:spcAft>
                <a:spcPts val="600"/>
              </a:spcAft>
            </a:pPr>
            <a:r>
              <a:rPr lang="en-US" sz="3200" b="1" dirty="0">
                <a:solidFill>
                  <a:schemeClr val="bg1"/>
                </a:solidFill>
                <a:latin typeface="Arial Black" charset="0"/>
                <a:ea typeface="Arial Black" charset="0"/>
                <a:cs typeface="Arial Black" charset="0"/>
              </a:rPr>
              <a:t>FY 2021 Internal</a:t>
            </a:r>
          </a:p>
          <a:p>
            <a:pPr>
              <a:spcAft>
                <a:spcPts val="600"/>
              </a:spcAft>
            </a:pPr>
            <a:r>
              <a:rPr lang="en-US" sz="3200" b="1" dirty="0">
                <a:solidFill>
                  <a:schemeClr val="bg1"/>
                </a:solidFill>
                <a:latin typeface="Arial Black" charset="0"/>
                <a:ea typeface="Arial Black" charset="0"/>
                <a:cs typeface="Arial Black" charset="0"/>
              </a:rPr>
              <a:t>Allocation Recap</a:t>
            </a:r>
          </a:p>
        </p:txBody>
      </p:sp>
      <p:graphicFrame>
        <p:nvGraphicFramePr>
          <p:cNvPr id="6" name="Table 6">
            <a:extLst>
              <a:ext uri="{FF2B5EF4-FFF2-40B4-BE49-F238E27FC236}">
                <a16:creationId xmlns:a16="http://schemas.microsoft.com/office/drawing/2014/main" id="{6B113483-7EA0-FE40-9F03-4721DD186435}"/>
              </a:ext>
            </a:extLst>
          </p:cNvPr>
          <p:cNvGraphicFramePr>
            <a:graphicFrameLocks noGrp="1"/>
          </p:cNvGraphicFramePr>
          <p:nvPr>
            <p:extLst>
              <p:ext uri="{D42A27DB-BD31-4B8C-83A1-F6EECF244321}">
                <p14:modId xmlns:p14="http://schemas.microsoft.com/office/powerpoint/2010/main" val="3295074389"/>
              </p:ext>
            </p:extLst>
          </p:nvPr>
        </p:nvGraphicFramePr>
        <p:xfrm>
          <a:off x="1323109" y="3077464"/>
          <a:ext cx="6497781" cy="1676400"/>
        </p:xfrm>
        <a:graphic>
          <a:graphicData uri="http://schemas.openxmlformats.org/drawingml/2006/table">
            <a:tbl>
              <a:tblPr firstRow="1" bandRow="1">
                <a:tableStyleId>{5C22544A-7EE6-4342-B048-85BDC9FD1C3A}</a:tableStyleId>
              </a:tblPr>
              <a:tblGrid>
                <a:gridCol w="3419885">
                  <a:extLst>
                    <a:ext uri="{9D8B030D-6E8A-4147-A177-3AD203B41FA5}">
                      <a16:colId xmlns:a16="http://schemas.microsoft.com/office/drawing/2014/main" val="2097422226"/>
                    </a:ext>
                  </a:extLst>
                </a:gridCol>
                <a:gridCol w="1538948">
                  <a:extLst>
                    <a:ext uri="{9D8B030D-6E8A-4147-A177-3AD203B41FA5}">
                      <a16:colId xmlns:a16="http://schemas.microsoft.com/office/drawing/2014/main" val="1045204858"/>
                    </a:ext>
                  </a:extLst>
                </a:gridCol>
                <a:gridCol w="1538948">
                  <a:extLst>
                    <a:ext uri="{9D8B030D-6E8A-4147-A177-3AD203B41FA5}">
                      <a16:colId xmlns:a16="http://schemas.microsoft.com/office/drawing/2014/main" val="3251074763"/>
                    </a:ext>
                  </a:extLst>
                </a:gridCol>
              </a:tblGrid>
              <a:tr h="452579">
                <a:tc>
                  <a:txBody>
                    <a:bodyPr/>
                    <a:lstStyle/>
                    <a:p>
                      <a:endParaRPr lang="en-US" sz="1600" dirty="0"/>
                    </a:p>
                  </a:txBody>
                  <a:tcPr/>
                </a:tc>
                <a:tc>
                  <a:txBody>
                    <a:bodyPr/>
                    <a:lstStyle/>
                    <a:p>
                      <a:pPr algn="ctr"/>
                      <a:r>
                        <a:rPr lang="en-US" sz="1600" dirty="0"/>
                        <a:t>Planned</a:t>
                      </a:r>
                    </a:p>
                    <a:p>
                      <a:pPr algn="ctr"/>
                      <a:r>
                        <a:rPr lang="en-US" sz="1600" dirty="0"/>
                        <a:t>$000’s</a:t>
                      </a:r>
                    </a:p>
                  </a:txBody>
                  <a:tcPr/>
                </a:tc>
                <a:tc>
                  <a:txBody>
                    <a:bodyPr/>
                    <a:lstStyle/>
                    <a:p>
                      <a:pPr algn="ctr"/>
                      <a:r>
                        <a:rPr lang="en-US" sz="1600" dirty="0"/>
                        <a:t>Actual</a:t>
                      </a:r>
                    </a:p>
                    <a:p>
                      <a:pPr algn="ctr"/>
                      <a:r>
                        <a:rPr lang="en-US" sz="1600" dirty="0"/>
                        <a:t>$000’s</a:t>
                      </a:r>
                    </a:p>
                  </a:txBody>
                  <a:tcPr/>
                </a:tc>
                <a:extLst>
                  <a:ext uri="{0D108BD9-81ED-4DB2-BD59-A6C34878D82A}">
                    <a16:rowId xmlns:a16="http://schemas.microsoft.com/office/drawing/2014/main" val="4067429157"/>
                  </a:ext>
                </a:extLst>
              </a:tr>
              <a:tr h="365760">
                <a:tc>
                  <a:txBody>
                    <a:bodyPr/>
                    <a:lstStyle/>
                    <a:p>
                      <a:pPr algn="l"/>
                      <a:r>
                        <a:rPr lang="en-US" dirty="0"/>
                        <a:t>Operations (Facilities &amp; ITS)</a:t>
                      </a:r>
                    </a:p>
                  </a:txBody>
                  <a:tcPr anchor="ctr"/>
                </a:tc>
                <a:tc>
                  <a:txBody>
                    <a:bodyPr/>
                    <a:lstStyle/>
                    <a:p>
                      <a:pPr algn="r"/>
                      <a:r>
                        <a:rPr lang="en-US" dirty="0">
                          <a:solidFill>
                            <a:schemeClr val="tx1"/>
                          </a:solidFill>
                        </a:rPr>
                        <a:t>$3,000</a:t>
                      </a:r>
                    </a:p>
                  </a:txBody>
                  <a:tcPr anchor="ctr"/>
                </a:tc>
                <a:tc>
                  <a:txBody>
                    <a:bodyPr/>
                    <a:lstStyle/>
                    <a:p>
                      <a:pPr algn="r"/>
                      <a:r>
                        <a:rPr lang="en-US" dirty="0"/>
                        <a:t>$2,500</a:t>
                      </a:r>
                    </a:p>
                  </a:txBody>
                  <a:tcPr anchor="ctr"/>
                </a:tc>
                <a:extLst>
                  <a:ext uri="{0D108BD9-81ED-4DB2-BD59-A6C34878D82A}">
                    <a16:rowId xmlns:a16="http://schemas.microsoft.com/office/drawing/2014/main" val="1658788130"/>
                  </a:ext>
                </a:extLst>
              </a:tr>
              <a:tr h="365760">
                <a:tc>
                  <a:txBody>
                    <a:bodyPr/>
                    <a:lstStyle/>
                    <a:p>
                      <a:pPr algn="l"/>
                      <a:r>
                        <a:rPr lang="en-US" dirty="0"/>
                        <a:t>Restore reserves</a:t>
                      </a:r>
                    </a:p>
                  </a:txBody>
                  <a:tcPr anchor="ctr"/>
                </a:tc>
                <a:tc>
                  <a:txBody>
                    <a:bodyPr/>
                    <a:lstStyle/>
                    <a:p>
                      <a:pPr algn="r"/>
                      <a:r>
                        <a:rPr lang="en-US" dirty="0"/>
                        <a:t>$3,000</a:t>
                      </a:r>
                    </a:p>
                  </a:txBody>
                  <a:tcPr anchor="ctr"/>
                </a:tc>
                <a:tc>
                  <a:txBody>
                    <a:bodyPr/>
                    <a:lstStyle/>
                    <a:p>
                      <a:pPr algn="r"/>
                      <a:r>
                        <a:rPr lang="en-US" dirty="0"/>
                        <a:t>$2,500</a:t>
                      </a:r>
                    </a:p>
                  </a:txBody>
                  <a:tcPr anchor="ctr"/>
                </a:tc>
                <a:extLst>
                  <a:ext uri="{0D108BD9-81ED-4DB2-BD59-A6C34878D82A}">
                    <a16:rowId xmlns:a16="http://schemas.microsoft.com/office/drawing/2014/main" val="2896907054"/>
                  </a:ext>
                </a:extLst>
              </a:tr>
              <a:tr h="365760">
                <a:tc>
                  <a:txBody>
                    <a:bodyPr/>
                    <a:lstStyle/>
                    <a:p>
                      <a:pPr algn="l"/>
                      <a:r>
                        <a:rPr lang="en-US" dirty="0"/>
                        <a:t>Chancellor Strategic Fund</a:t>
                      </a:r>
                    </a:p>
                  </a:txBody>
                  <a:tcPr anchor="ctr"/>
                </a:tc>
                <a:tc>
                  <a:txBody>
                    <a:bodyPr/>
                    <a:lstStyle/>
                    <a:p>
                      <a:pPr algn="r"/>
                      <a:r>
                        <a:rPr lang="en-US" dirty="0"/>
                        <a:t>$1,000</a:t>
                      </a:r>
                    </a:p>
                  </a:txBody>
                  <a:tcPr anchor="ctr"/>
                </a:tc>
                <a:tc>
                  <a:txBody>
                    <a:bodyPr/>
                    <a:lstStyle/>
                    <a:p>
                      <a:pPr algn="r"/>
                      <a:r>
                        <a:rPr lang="en-US" dirty="0"/>
                        <a:t>$1,000</a:t>
                      </a:r>
                    </a:p>
                  </a:txBody>
                  <a:tcPr anchor="ctr"/>
                </a:tc>
                <a:extLst>
                  <a:ext uri="{0D108BD9-81ED-4DB2-BD59-A6C34878D82A}">
                    <a16:rowId xmlns:a16="http://schemas.microsoft.com/office/drawing/2014/main" val="3578171054"/>
                  </a:ext>
                </a:extLst>
              </a:tr>
            </a:tbl>
          </a:graphicData>
        </a:graphic>
      </p:graphicFrame>
    </p:spTree>
    <p:extLst>
      <p:ext uri="{BB962C8B-B14F-4D97-AF65-F5344CB8AC3E}">
        <p14:creationId xmlns:p14="http://schemas.microsoft.com/office/powerpoint/2010/main" val="188438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tx1">
              <a:lumMod val="65000"/>
              <a:lumOff val="35000"/>
            </a:schemeClr>
          </a:solidFill>
        </p:spPr>
      </p:pic>
      <p:sp>
        <p:nvSpPr>
          <p:cNvPr id="3" name="TextBox 2"/>
          <p:cNvSpPr txBox="1"/>
          <p:nvPr/>
        </p:nvSpPr>
        <p:spPr>
          <a:xfrm>
            <a:off x="457200" y="459296"/>
            <a:ext cx="8229600" cy="4524315"/>
          </a:xfrm>
          <a:prstGeom prst="rect">
            <a:avLst/>
          </a:prstGeom>
          <a:noFill/>
        </p:spPr>
        <p:txBody>
          <a:bodyPr wrap="square" rtlCol="0">
            <a:spAutoFit/>
          </a:bodyPr>
          <a:lstStyle/>
          <a:p>
            <a:pPr marL="342900" indent="-342900">
              <a:spcAft>
                <a:spcPts val="600"/>
              </a:spcAft>
              <a:buFont typeface="Wingdings" pitchFamily="2" charset="2"/>
              <a:buChar char="§"/>
            </a:pPr>
            <a:r>
              <a:rPr lang="en-US" sz="2400" dirty="0">
                <a:latin typeface="Arial" charset="0"/>
                <a:ea typeface="Arial" charset="0"/>
                <a:cs typeface="Arial" charset="0"/>
              </a:rPr>
              <a:t>The challenge for our current budget is using one-time funds for recurring, critical needs.</a:t>
            </a:r>
          </a:p>
          <a:p>
            <a:pPr marL="342900" indent="-342900">
              <a:spcAft>
                <a:spcPts val="600"/>
              </a:spcAft>
              <a:buFont typeface="Wingdings" pitchFamily="2" charset="2"/>
              <a:buChar char="§"/>
            </a:pPr>
            <a:r>
              <a:rPr lang="en-US" sz="2400" dirty="0">
                <a:latin typeface="Arial" charset="0"/>
                <a:ea typeface="Arial" charset="0"/>
                <a:cs typeface="Arial" charset="0"/>
              </a:rPr>
              <a:t>In order to establish more stability in our recurring operating budget and to take additional steps to strengthen our reserves, we will take additional action in FY 2021 by reducing budgets (primarily through vacant positions), with the following goals:</a:t>
            </a:r>
          </a:p>
          <a:p>
            <a:pPr marL="800100" lvl="1" indent="-342900">
              <a:buFont typeface="Wingdings" pitchFamily="2" charset="2"/>
              <a:buChar char="§"/>
            </a:pPr>
            <a:r>
              <a:rPr lang="en-US" sz="2200" dirty="0">
                <a:latin typeface="Arial" charset="0"/>
                <a:ea typeface="Arial" charset="0"/>
                <a:cs typeface="Arial" charset="0"/>
              </a:rPr>
              <a:t>Secure permanent funding for infrastructure allocations,</a:t>
            </a:r>
          </a:p>
          <a:p>
            <a:pPr marL="800100" lvl="1" indent="-342900">
              <a:buFont typeface="Wingdings" pitchFamily="2" charset="2"/>
              <a:buChar char="§"/>
            </a:pPr>
            <a:r>
              <a:rPr lang="en-US" sz="2200" dirty="0">
                <a:latin typeface="Arial" charset="0"/>
                <a:ea typeface="Arial" charset="0"/>
                <a:cs typeface="Arial" charset="0"/>
              </a:rPr>
              <a:t>Enhance reserves, </a:t>
            </a:r>
          </a:p>
          <a:p>
            <a:pPr marL="800100" lvl="1" indent="-342900">
              <a:buFont typeface="Wingdings" pitchFamily="2" charset="2"/>
              <a:buChar char="§"/>
            </a:pPr>
            <a:r>
              <a:rPr lang="en-US" sz="2200" dirty="0">
                <a:latin typeface="Arial" charset="0"/>
                <a:ea typeface="Arial" charset="0"/>
                <a:cs typeface="Arial" charset="0"/>
              </a:rPr>
              <a:t>Reduce the need for future one-time reductions of carryforward funds, and</a:t>
            </a:r>
          </a:p>
          <a:p>
            <a:pPr marL="800100" lvl="1" indent="-342900">
              <a:buFont typeface="Wingdings" pitchFamily="2" charset="2"/>
              <a:buChar char="§"/>
            </a:pPr>
            <a:r>
              <a:rPr lang="en-US" sz="2200" dirty="0">
                <a:latin typeface="Arial" charset="0"/>
                <a:ea typeface="Arial" charset="0"/>
                <a:cs typeface="Arial" charset="0"/>
              </a:rPr>
              <a:t>Begin a move toward allocation of F&amp;A to the colleges</a:t>
            </a:r>
          </a:p>
        </p:txBody>
      </p:sp>
      <p:sp>
        <p:nvSpPr>
          <p:cNvPr id="4" name="TextBox 3">
            <a:extLst>
              <a:ext uri="{FF2B5EF4-FFF2-40B4-BE49-F238E27FC236}">
                <a16:creationId xmlns:a16="http://schemas.microsoft.com/office/drawing/2014/main" id="{489224DA-07E5-594C-87A2-FF16573F55EC}"/>
              </a:ext>
            </a:extLst>
          </p:cNvPr>
          <p:cNvSpPr txBox="1"/>
          <p:nvPr/>
        </p:nvSpPr>
        <p:spPr>
          <a:xfrm>
            <a:off x="457200" y="5947741"/>
            <a:ext cx="8229600" cy="584775"/>
          </a:xfrm>
          <a:prstGeom prst="rect">
            <a:avLst/>
          </a:prstGeom>
          <a:noFill/>
        </p:spPr>
        <p:txBody>
          <a:bodyPr wrap="square" rtlCol="0">
            <a:spAutoFit/>
          </a:bodyPr>
          <a:lstStyle/>
          <a:p>
            <a:pPr>
              <a:spcAft>
                <a:spcPts val="600"/>
              </a:spcAft>
            </a:pPr>
            <a:r>
              <a:rPr lang="en-US" sz="3200" b="1" dirty="0">
                <a:solidFill>
                  <a:schemeClr val="bg1"/>
                </a:solidFill>
                <a:latin typeface="Arial Black" charset="0"/>
                <a:ea typeface="Arial Black" charset="0"/>
                <a:cs typeface="Arial Black" charset="0"/>
              </a:rPr>
              <a:t>Planning for FY 2022</a:t>
            </a:r>
          </a:p>
        </p:txBody>
      </p:sp>
    </p:spTree>
    <p:extLst>
      <p:ext uri="{BB962C8B-B14F-4D97-AF65-F5344CB8AC3E}">
        <p14:creationId xmlns:p14="http://schemas.microsoft.com/office/powerpoint/2010/main" val="1989918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536348"/>
            <a:ext cx="8229600" cy="5324535"/>
          </a:xfrm>
          <a:prstGeom prst="rect">
            <a:avLst/>
          </a:prstGeom>
          <a:noFill/>
        </p:spPr>
        <p:txBody>
          <a:bodyPr wrap="square" rtlCol="0">
            <a:spAutoFit/>
          </a:bodyPr>
          <a:lstStyle/>
          <a:p>
            <a:pPr marL="342900" indent="-342900">
              <a:spcAft>
                <a:spcPts val="600"/>
              </a:spcAft>
              <a:buFont typeface="Wingdings" pitchFamily="2" charset="2"/>
              <a:buChar char="q"/>
            </a:pPr>
            <a:r>
              <a:rPr lang="en-US" sz="2000" dirty="0">
                <a:latin typeface="Arial" charset="0"/>
                <a:ea typeface="Arial" charset="0"/>
                <a:cs typeface="Arial" charset="0"/>
              </a:rPr>
              <a:t>For FY 2021, we are reducing budgets and taking administrative actions to reallocate $3.0 million</a:t>
            </a:r>
          </a:p>
          <a:p>
            <a:pPr marL="800100" lvl="1" indent="-342900">
              <a:spcAft>
                <a:spcPts val="600"/>
              </a:spcAft>
              <a:buFont typeface="Wingdings" pitchFamily="2" charset="2"/>
              <a:buChar char="Ø"/>
            </a:pPr>
            <a:r>
              <a:rPr lang="en-US" sz="2000" dirty="0">
                <a:latin typeface="Arial" charset="0"/>
                <a:ea typeface="Arial" charset="0"/>
                <a:cs typeface="Arial" charset="0"/>
              </a:rPr>
              <a:t>The goal is to appropriately fund operations (Facilities and ITS)</a:t>
            </a:r>
          </a:p>
          <a:p>
            <a:pPr marL="342900" indent="-342900">
              <a:spcAft>
                <a:spcPts val="600"/>
              </a:spcAft>
              <a:buFont typeface="Wingdings" pitchFamily="2" charset="2"/>
              <a:buChar char="q"/>
            </a:pPr>
            <a:r>
              <a:rPr lang="en-US" sz="2000" dirty="0">
                <a:latin typeface="Arial" charset="0"/>
                <a:ea typeface="Arial" charset="0"/>
                <a:cs typeface="Arial" charset="0"/>
              </a:rPr>
              <a:t>We are working with the colleges and divisions to manage these actions through FY 2021</a:t>
            </a:r>
          </a:p>
          <a:p>
            <a:pPr marL="800100" lvl="1" indent="-342900">
              <a:spcAft>
                <a:spcPts val="600"/>
              </a:spcAft>
              <a:buFont typeface="Wingdings" pitchFamily="2" charset="2"/>
              <a:buChar char="Ø"/>
            </a:pPr>
            <a:r>
              <a:rPr lang="en-US" sz="2000" dirty="0">
                <a:latin typeface="Arial" charset="0"/>
                <a:ea typeface="Arial" charset="0"/>
                <a:cs typeface="Arial" charset="0"/>
              </a:rPr>
              <a:t>In some cases, we can take one-time actions in FY 2021 and make permanent adjustments in FY 2022 in order to soften the impact.</a:t>
            </a:r>
          </a:p>
          <a:p>
            <a:pPr marL="342900" indent="-342900">
              <a:spcAft>
                <a:spcPts val="600"/>
              </a:spcAft>
              <a:buFont typeface="Wingdings" pitchFamily="2" charset="2"/>
              <a:buChar char="q"/>
            </a:pPr>
            <a:r>
              <a:rPr lang="en-US" sz="2000" dirty="0">
                <a:latin typeface="Arial" charset="0"/>
                <a:ea typeface="Arial" charset="0"/>
                <a:cs typeface="Arial" charset="0"/>
              </a:rPr>
              <a:t>This allows for a total of $5.5 million increase in reserves in FY 2021</a:t>
            </a:r>
          </a:p>
          <a:p>
            <a:pPr marL="342900" indent="-342900">
              <a:spcAft>
                <a:spcPts val="600"/>
              </a:spcAft>
              <a:buFont typeface="Wingdings" pitchFamily="2" charset="2"/>
              <a:buChar char="q"/>
            </a:pPr>
            <a:r>
              <a:rPr lang="en-US" sz="2000" dirty="0">
                <a:latin typeface="Arial" charset="0"/>
                <a:ea typeface="Arial" charset="0"/>
                <a:cs typeface="Arial" charset="0"/>
              </a:rPr>
              <a:t>It also allows us to make permanent the critical allocations to Facilities and ITS as we begin FY 2022.</a:t>
            </a:r>
          </a:p>
          <a:p>
            <a:pPr marL="342900" indent="-342900">
              <a:spcAft>
                <a:spcPts val="600"/>
              </a:spcAft>
              <a:buFont typeface="Wingdings" pitchFamily="2" charset="2"/>
              <a:buChar char="q"/>
            </a:pPr>
            <a:endParaRPr lang="en-US" sz="2000" dirty="0">
              <a:latin typeface="Arial" charset="0"/>
              <a:ea typeface="Arial" charset="0"/>
              <a:cs typeface="Arial" charset="0"/>
            </a:endParaRPr>
          </a:p>
          <a:p>
            <a:pPr marL="342900" indent="-342900">
              <a:spcAft>
                <a:spcPts val="600"/>
              </a:spcAft>
              <a:buFont typeface="Wingdings" pitchFamily="2" charset="2"/>
              <a:buChar char="q"/>
            </a:pPr>
            <a:r>
              <a:rPr lang="en-US" sz="2000" dirty="0">
                <a:latin typeface="Arial" charset="0"/>
                <a:ea typeface="Arial" charset="0"/>
                <a:cs typeface="Arial" charset="0"/>
              </a:rPr>
              <a:t>Together this will allow for the ability to take further actions in FY 2022 to enhance reserves and meet critical infrastructure needs.</a:t>
            </a:r>
          </a:p>
          <a:p>
            <a:pPr marL="800100" lvl="1" indent="-342900">
              <a:buFont typeface="Wingdings" pitchFamily="2" charset="2"/>
              <a:buChar char="Ø"/>
            </a:pPr>
            <a:endParaRPr lang="en-US" sz="2000" dirty="0">
              <a:latin typeface="Arial" charset="0"/>
              <a:ea typeface="Arial" charset="0"/>
              <a:cs typeface="Arial" charset="0"/>
            </a:endParaRPr>
          </a:p>
        </p:txBody>
      </p:sp>
      <p:sp>
        <p:nvSpPr>
          <p:cNvPr id="5" name="TextBox 4">
            <a:extLst>
              <a:ext uri="{FF2B5EF4-FFF2-40B4-BE49-F238E27FC236}">
                <a16:creationId xmlns:a16="http://schemas.microsoft.com/office/drawing/2014/main" id="{8F841B31-E0BB-4E44-B1EA-159913FBF1C8}"/>
              </a:ext>
            </a:extLst>
          </p:cNvPr>
          <p:cNvSpPr txBox="1"/>
          <p:nvPr/>
        </p:nvSpPr>
        <p:spPr>
          <a:xfrm>
            <a:off x="440267" y="5944159"/>
            <a:ext cx="8458200" cy="584775"/>
          </a:xfrm>
          <a:prstGeom prst="rect">
            <a:avLst/>
          </a:prstGeom>
          <a:noFill/>
        </p:spPr>
        <p:txBody>
          <a:bodyPr wrap="square" rtlCol="0">
            <a:spAutoFit/>
          </a:bodyPr>
          <a:lstStyle/>
          <a:p>
            <a:pPr>
              <a:spcAft>
                <a:spcPts val="600"/>
              </a:spcAft>
            </a:pPr>
            <a:r>
              <a:rPr lang="en-US" sz="3200" b="1" dirty="0">
                <a:solidFill>
                  <a:schemeClr val="bg1"/>
                </a:solidFill>
                <a:latin typeface="Arial Black" charset="0"/>
                <a:ea typeface="Arial Black" charset="0"/>
                <a:cs typeface="Arial Black" charset="0"/>
              </a:rPr>
              <a:t>Planning for FY 2022</a:t>
            </a:r>
          </a:p>
        </p:txBody>
      </p:sp>
    </p:spTree>
    <p:extLst>
      <p:ext uri="{BB962C8B-B14F-4D97-AF65-F5344CB8AC3E}">
        <p14:creationId xmlns:p14="http://schemas.microsoft.com/office/powerpoint/2010/main" val="721563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1666979"/>
            <a:ext cx="8229600" cy="3524042"/>
          </a:xfrm>
          <a:prstGeom prst="rect">
            <a:avLst/>
          </a:prstGeom>
          <a:noFill/>
        </p:spPr>
        <p:txBody>
          <a:bodyPr wrap="square" rtlCol="0">
            <a:spAutoFit/>
          </a:bodyPr>
          <a:lstStyle/>
          <a:p>
            <a:pPr marL="342900" indent="-342900">
              <a:spcAft>
                <a:spcPts val="600"/>
              </a:spcAft>
              <a:buFont typeface="Wingdings" pitchFamily="2" charset="2"/>
              <a:buChar char="v"/>
            </a:pPr>
            <a:r>
              <a:rPr lang="en-US" sz="2200" dirty="0">
                <a:latin typeface="Arial" charset="0"/>
                <a:ea typeface="Arial" charset="0"/>
                <a:cs typeface="Arial" charset="0"/>
              </a:rPr>
              <a:t>We are also working with the UT System and THEC in requesting operational funds increase from the State for FY 2022</a:t>
            </a:r>
          </a:p>
          <a:p>
            <a:pPr marL="800100" lvl="1" indent="-342900">
              <a:spcAft>
                <a:spcPts val="600"/>
              </a:spcAft>
              <a:buFont typeface="Wingdings" pitchFamily="2" charset="2"/>
              <a:buChar char="ü"/>
            </a:pPr>
            <a:r>
              <a:rPr lang="en-US" sz="2200" dirty="0">
                <a:latin typeface="Arial" charset="0"/>
                <a:ea typeface="Arial" charset="0"/>
                <a:cs typeface="Arial" charset="0"/>
              </a:rPr>
              <a:t>President Boyd has fully supported our request</a:t>
            </a:r>
          </a:p>
          <a:p>
            <a:pPr marL="800100" lvl="1" indent="-342900">
              <a:spcAft>
                <a:spcPts val="600"/>
              </a:spcAft>
              <a:buFont typeface="Wingdings" pitchFamily="2" charset="2"/>
              <a:buChar char="ü"/>
            </a:pPr>
            <a:r>
              <a:rPr lang="en-US" sz="2200" dirty="0">
                <a:latin typeface="Arial" charset="0"/>
                <a:ea typeface="Arial" charset="0"/>
                <a:cs typeface="Arial" charset="0"/>
              </a:rPr>
              <a:t>As has THEC</a:t>
            </a:r>
          </a:p>
          <a:p>
            <a:pPr marL="342900" indent="-342900">
              <a:spcAft>
                <a:spcPts val="600"/>
              </a:spcAft>
              <a:buFont typeface="Wingdings" pitchFamily="2" charset="2"/>
              <a:buChar char="v"/>
            </a:pPr>
            <a:r>
              <a:rPr lang="en-US" sz="2200" dirty="0">
                <a:latin typeface="Arial" charset="0"/>
                <a:ea typeface="Arial" charset="0"/>
                <a:cs typeface="Arial" charset="0"/>
              </a:rPr>
              <a:t>In their Funding Recommendations, THEC has included $5.2 mill in operational funds for the HSC</a:t>
            </a:r>
          </a:p>
          <a:p>
            <a:pPr marL="800100" lvl="1" indent="-342900">
              <a:spcAft>
                <a:spcPts val="600"/>
              </a:spcAft>
              <a:buFont typeface="Wingdings" pitchFamily="2" charset="2"/>
              <a:buChar char="ü"/>
            </a:pPr>
            <a:r>
              <a:rPr lang="en-US" sz="2200" dirty="0">
                <a:latin typeface="Arial" charset="0"/>
                <a:ea typeface="Arial" charset="0"/>
                <a:cs typeface="Arial" charset="0"/>
              </a:rPr>
              <a:t>Less than last year’s recommendation of $5.9 mill</a:t>
            </a:r>
          </a:p>
          <a:p>
            <a:pPr marL="800100" lvl="1" indent="-342900">
              <a:spcAft>
                <a:spcPts val="600"/>
              </a:spcAft>
              <a:buFont typeface="Wingdings" pitchFamily="2" charset="2"/>
              <a:buChar char="ü"/>
            </a:pPr>
            <a:r>
              <a:rPr lang="en-US" sz="2200" dirty="0">
                <a:latin typeface="Arial" charset="0"/>
                <a:ea typeface="Arial" charset="0"/>
                <a:cs typeface="Arial" charset="0"/>
              </a:rPr>
              <a:t>Discussions continue with THEC on their approach</a:t>
            </a:r>
          </a:p>
        </p:txBody>
      </p:sp>
      <p:sp>
        <p:nvSpPr>
          <p:cNvPr id="4" name="TextBox 3"/>
          <p:cNvSpPr txBox="1"/>
          <p:nvPr/>
        </p:nvSpPr>
        <p:spPr>
          <a:xfrm>
            <a:off x="457200" y="5934753"/>
            <a:ext cx="8229600" cy="584775"/>
          </a:xfrm>
          <a:prstGeom prst="rect">
            <a:avLst/>
          </a:prstGeom>
          <a:noFill/>
        </p:spPr>
        <p:txBody>
          <a:bodyPr wrap="square" rtlCol="0">
            <a:spAutoFit/>
          </a:bodyPr>
          <a:lstStyle/>
          <a:p>
            <a:pPr>
              <a:spcAft>
                <a:spcPts val="600"/>
              </a:spcAft>
            </a:pPr>
            <a:r>
              <a:rPr lang="en-US" sz="3200" b="1" dirty="0">
                <a:solidFill>
                  <a:schemeClr val="bg1"/>
                </a:solidFill>
                <a:latin typeface="Arial Black" charset="0"/>
                <a:ea typeface="Arial Black" charset="0"/>
                <a:cs typeface="Arial Black" charset="0"/>
              </a:rPr>
              <a:t>Planning for FY 2022</a:t>
            </a:r>
          </a:p>
        </p:txBody>
      </p:sp>
    </p:spTree>
    <p:extLst>
      <p:ext uri="{BB962C8B-B14F-4D97-AF65-F5344CB8AC3E}">
        <p14:creationId xmlns:p14="http://schemas.microsoft.com/office/powerpoint/2010/main" val="107004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40267" y="423333"/>
            <a:ext cx="8229600" cy="2554545"/>
          </a:xfrm>
          <a:prstGeom prst="rect">
            <a:avLst/>
          </a:prstGeom>
          <a:noFill/>
        </p:spPr>
        <p:txBody>
          <a:bodyPr wrap="square" rtlCol="0">
            <a:spAutoFit/>
          </a:bodyPr>
          <a:lstStyle/>
          <a:p>
            <a:pPr marL="342900" indent="-342900">
              <a:spcAft>
                <a:spcPts val="600"/>
              </a:spcAft>
              <a:buFont typeface="Wingdings" pitchFamily="2" charset="2"/>
              <a:buChar char="Ø"/>
            </a:pPr>
            <a:r>
              <a:rPr lang="en-US" sz="2000" dirty="0">
                <a:latin typeface="Arial" charset="0"/>
                <a:ea typeface="Arial" charset="0"/>
                <a:cs typeface="Arial" charset="0"/>
              </a:rPr>
              <a:t>Overall, the campus has over $100m in reserves/balances at the end of FY 2020</a:t>
            </a:r>
          </a:p>
          <a:p>
            <a:pPr marL="800100" lvl="1" indent="-342900">
              <a:spcAft>
                <a:spcPts val="600"/>
              </a:spcAft>
              <a:buFont typeface="Wingdings" pitchFamily="2" charset="2"/>
              <a:buChar char="ü"/>
            </a:pPr>
            <a:r>
              <a:rPr lang="en-US" sz="2000" dirty="0">
                <a:latin typeface="Arial" charset="0"/>
                <a:ea typeface="Arial" charset="0"/>
                <a:cs typeface="Arial" charset="0"/>
              </a:rPr>
              <a:t>Mostly in restricted funds</a:t>
            </a:r>
          </a:p>
          <a:p>
            <a:pPr marL="800100" lvl="1" indent="-342900">
              <a:spcAft>
                <a:spcPts val="600"/>
              </a:spcAft>
              <a:buFont typeface="Wingdings" pitchFamily="2" charset="2"/>
              <a:buChar char="ü"/>
            </a:pPr>
            <a:r>
              <a:rPr lang="en-US" sz="2000" dirty="0">
                <a:latin typeface="Arial" charset="0"/>
                <a:ea typeface="Arial" charset="0"/>
                <a:cs typeface="Arial" charset="0"/>
              </a:rPr>
              <a:t>Available for some uses (like salaries) within certain guidelines</a:t>
            </a:r>
          </a:p>
          <a:p>
            <a:pPr marL="342900" indent="-342900">
              <a:spcAft>
                <a:spcPts val="600"/>
              </a:spcAft>
              <a:buFont typeface="Wingdings" pitchFamily="2" charset="2"/>
              <a:buChar char="Ø"/>
            </a:pPr>
            <a:r>
              <a:rPr lang="en-US" sz="2000" dirty="0">
                <a:latin typeface="Arial" charset="0"/>
                <a:ea typeface="Arial" charset="0"/>
                <a:cs typeface="Arial" charset="0"/>
              </a:rPr>
              <a:t>However, SACS only looks at Unrestricted Balances</a:t>
            </a:r>
          </a:p>
          <a:p>
            <a:pPr marL="800100" lvl="1" indent="-342900">
              <a:spcAft>
                <a:spcPts val="600"/>
              </a:spcAft>
              <a:buFont typeface="Wingdings" pitchFamily="2" charset="2"/>
              <a:buChar char="ü"/>
            </a:pPr>
            <a:r>
              <a:rPr lang="en-US" sz="2000" dirty="0">
                <a:latin typeface="Arial" charset="0"/>
                <a:ea typeface="Arial" charset="0"/>
                <a:cs typeface="Arial" charset="0"/>
              </a:rPr>
              <a:t>We need to raise Unrestricted Revenues to $50 million over the next 5 years</a:t>
            </a:r>
          </a:p>
        </p:txBody>
      </p:sp>
      <p:sp>
        <p:nvSpPr>
          <p:cNvPr id="5" name="TextBox 4">
            <a:extLst>
              <a:ext uri="{FF2B5EF4-FFF2-40B4-BE49-F238E27FC236}">
                <a16:creationId xmlns:a16="http://schemas.microsoft.com/office/drawing/2014/main" id="{8F841B31-E0BB-4E44-B1EA-159913FBF1C8}"/>
              </a:ext>
            </a:extLst>
          </p:cNvPr>
          <p:cNvSpPr txBox="1"/>
          <p:nvPr/>
        </p:nvSpPr>
        <p:spPr>
          <a:xfrm>
            <a:off x="440267" y="5944159"/>
            <a:ext cx="8458200" cy="584775"/>
          </a:xfrm>
          <a:prstGeom prst="rect">
            <a:avLst/>
          </a:prstGeom>
          <a:noFill/>
        </p:spPr>
        <p:txBody>
          <a:bodyPr wrap="square" rtlCol="0">
            <a:spAutoFit/>
          </a:bodyPr>
          <a:lstStyle/>
          <a:p>
            <a:pPr>
              <a:spcAft>
                <a:spcPts val="600"/>
              </a:spcAft>
            </a:pPr>
            <a:r>
              <a:rPr lang="en-US" sz="3200" b="1" dirty="0">
                <a:solidFill>
                  <a:schemeClr val="bg1"/>
                </a:solidFill>
                <a:latin typeface="Arial Black" charset="0"/>
                <a:ea typeface="Arial Black" charset="0"/>
                <a:cs typeface="Arial Black" charset="0"/>
              </a:rPr>
              <a:t>Review of Reserves</a:t>
            </a:r>
          </a:p>
        </p:txBody>
      </p:sp>
      <p:graphicFrame>
        <p:nvGraphicFramePr>
          <p:cNvPr id="6" name="Table 6">
            <a:extLst>
              <a:ext uri="{FF2B5EF4-FFF2-40B4-BE49-F238E27FC236}">
                <a16:creationId xmlns:a16="http://schemas.microsoft.com/office/drawing/2014/main" id="{6B113483-7EA0-FE40-9F03-4721DD186435}"/>
              </a:ext>
            </a:extLst>
          </p:cNvPr>
          <p:cNvGraphicFramePr>
            <a:graphicFrameLocks noGrp="1"/>
          </p:cNvGraphicFramePr>
          <p:nvPr/>
        </p:nvGraphicFramePr>
        <p:xfrm>
          <a:off x="1397964" y="2977878"/>
          <a:ext cx="6348071" cy="2532888"/>
        </p:xfrm>
        <a:graphic>
          <a:graphicData uri="http://schemas.openxmlformats.org/drawingml/2006/table">
            <a:tbl>
              <a:tblPr firstRow="1" bandRow="1">
                <a:tableStyleId>{93296810-A885-4BE3-A3E7-6D5BEEA58F35}</a:tableStyleId>
              </a:tblPr>
              <a:tblGrid>
                <a:gridCol w="2690471">
                  <a:extLst>
                    <a:ext uri="{9D8B030D-6E8A-4147-A177-3AD203B41FA5}">
                      <a16:colId xmlns:a16="http://schemas.microsoft.com/office/drawing/2014/main" val="2097422226"/>
                    </a:ext>
                  </a:extLst>
                </a:gridCol>
                <a:gridCol w="1828800">
                  <a:extLst>
                    <a:ext uri="{9D8B030D-6E8A-4147-A177-3AD203B41FA5}">
                      <a16:colId xmlns:a16="http://schemas.microsoft.com/office/drawing/2014/main" val="1045204858"/>
                    </a:ext>
                  </a:extLst>
                </a:gridCol>
                <a:gridCol w="1828800">
                  <a:extLst>
                    <a:ext uri="{9D8B030D-6E8A-4147-A177-3AD203B41FA5}">
                      <a16:colId xmlns:a16="http://schemas.microsoft.com/office/drawing/2014/main" val="3251074763"/>
                    </a:ext>
                  </a:extLst>
                </a:gridCol>
              </a:tblGrid>
              <a:tr h="338328">
                <a:tc>
                  <a:txBody>
                    <a:bodyPr/>
                    <a:lstStyle/>
                    <a:p>
                      <a:pPr algn="ctr"/>
                      <a:r>
                        <a:rPr lang="en-US" sz="1600" dirty="0"/>
                        <a:t>June 30, 2020</a:t>
                      </a:r>
                    </a:p>
                  </a:txBody>
                  <a:tcPr/>
                </a:tc>
                <a:tc>
                  <a:txBody>
                    <a:bodyPr/>
                    <a:lstStyle/>
                    <a:p>
                      <a:pPr algn="ctr"/>
                      <a:r>
                        <a:rPr lang="en-US" sz="1600" dirty="0"/>
                        <a:t>Unrestricted</a:t>
                      </a:r>
                    </a:p>
                  </a:txBody>
                  <a:tcPr/>
                </a:tc>
                <a:tc>
                  <a:txBody>
                    <a:bodyPr/>
                    <a:lstStyle/>
                    <a:p>
                      <a:pPr algn="ctr"/>
                      <a:r>
                        <a:rPr lang="en-US" sz="1600" dirty="0"/>
                        <a:t>Restricted</a:t>
                      </a:r>
                    </a:p>
                  </a:txBody>
                  <a:tcPr/>
                </a:tc>
                <a:extLst>
                  <a:ext uri="{0D108BD9-81ED-4DB2-BD59-A6C34878D82A}">
                    <a16:rowId xmlns:a16="http://schemas.microsoft.com/office/drawing/2014/main" val="4067429157"/>
                  </a:ext>
                </a:extLst>
              </a:tr>
              <a:tr h="365760">
                <a:tc>
                  <a:txBody>
                    <a:bodyPr/>
                    <a:lstStyle/>
                    <a:p>
                      <a:pPr algn="l"/>
                      <a:r>
                        <a:rPr lang="en-US" dirty="0"/>
                        <a:t>Campus</a:t>
                      </a:r>
                    </a:p>
                  </a:txBody>
                  <a:tcPr anchor="ctr">
                    <a:solidFill>
                      <a:schemeClr val="accent6">
                        <a:lumMod val="40000"/>
                        <a:lumOff val="60000"/>
                      </a:schemeClr>
                    </a:solidFill>
                  </a:tcPr>
                </a:tc>
                <a:tc>
                  <a:txBody>
                    <a:bodyPr/>
                    <a:lstStyle/>
                    <a:p>
                      <a:pPr algn="ctr"/>
                      <a:r>
                        <a:rPr lang="en-US" dirty="0"/>
                        <a:t>$11,036,000</a:t>
                      </a:r>
                      <a:endParaRPr lang="en-US" dirty="0">
                        <a:solidFill>
                          <a:schemeClr val="tx1"/>
                        </a:solidFill>
                      </a:endParaRPr>
                    </a:p>
                  </a:txBody>
                  <a:tcPr anchor="ctr">
                    <a:solidFill>
                      <a:schemeClr val="accent6">
                        <a:lumMod val="40000"/>
                        <a:lumOff val="60000"/>
                      </a:schemeClr>
                    </a:solidFill>
                  </a:tcPr>
                </a:tc>
                <a:tc>
                  <a:txBody>
                    <a:bodyPr/>
                    <a:lstStyle/>
                    <a:p>
                      <a:pPr algn="ctr"/>
                      <a:r>
                        <a:rPr lang="en-US" dirty="0"/>
                        <a:t>$2,225,000</a:t>
                      </a:r>
                    </a:p>
                  </a:txBody>
                  <a:tcPr anchor="ctr">
                    <a:solidFill>
                      <a:schemeClr val="accent6">
                        <a:lumMod val="40000"/>
                        <a:lumOff val="60000"/>
                      </a:schemeClr>
                    </a:solidFill>
                  </a:tcPr>
                </a:tc>
                <a:extLst>
                  <a:ext uri="{0D108BD9-81ED-4DB2-BD59-A6C34878D82A}">
                    <a16:rowId xmlns:a16="http://schemas.microsoft.com/office/drawing/2014/main" val="1658788130"/>
                  </a:ext>
                </a:extLst>
              </a:tr>
              <a:tr h="365760">
                <a:tc>
                  <a:txBody>
                    <a:bodyPr/>
                    <a:lstStyle/>
                    <a:p>
                      <a:pPr algn="ctr"/>
                      <a:r>
                        <a:rPr lang="en-US" b="1" i="1" dirty="0"/>
                        <a:t>Total Campus</a:t>
                      </a:r>
                    </a:p>
                  </a:txBody>
                  <a:tcPr anchor="ctr">
                    <a:lnB w="38100" cap="flat" cmpd="sng" algn="ctr">
                      <a:solidFill>
                        <a:schemeClr val="bg1"/>
                      </a:solidFill>
                      <a:prstDash val="solid"/>
                      <a:round/>
                      <a:headEnd type="none" w="med" len="med"/>
                      <a:tailEnd type="none" w="med" len="med"/>
                    </a:lnB>
                    <a:solidFill>
                      <a:schemeClr val="accent6">
                        <a:lumMod val="40000"/>
                        <a:lumOff val="60000"/>
                      </a:schemeClr>
                    </a:solidFill>
                  </a:tcPr>
                </a:tc>
                <a:tc gridSpan="2">
                  <a:txBody>
                    <a:bodyPr/>
                    <a:lstStyle/>
                    <a:p>
                      <a:pPr algn="ctr"/>
                      <a:r>
                        <a:rPr lang="en-US" b="1" i="1" dirty="0"/>
                        <a:t>$13,262,000</a:t>
                      </a:r>
                    </a:p>
                  </a:txBody>
                  <a:tcPr anchor="ctr">
                    <a:lnB w="38100" cap="flat" cmpd="sng" algn="ctr">
                      <a:solidFill>
                        <a:schemeClr val="bg1"/>
                      </a:solidFill>
                      <a:prstDash val="solid"/>
                      <a:round/>
                      <a:headEnd type="none" w="med" len="med"/>
                      <a:tailEnd type="none" w="med" len="med"/>
                    </a:lnB>
                    <a:solidFill>
                      <a:schemeClr val="accent6">
                        <a:lumMod val="40000"/>
                        <a:lumOff val="60000"/>
                      </a:schemeClr>
                    </a:solidFill>
                  </a:tcPr>
                </a:tc>
                <a:tc hMerge="1">
                  <a:txBody>
                    <a:bodyPr/>
                    <a:lstStyle/>
                    <a:p>
                      <a:pPr algn="r"/>
                      <a:endParaRPr lang="en-US" dirty="0"/>
                    </a:p>
                  </a:txBody>
                  <a:tcPr anchor="ctr"/>
                </a:tc>
                <a:extLst>
                  <a:ext uri="{0D108BD9-81ED-4DB2-BD59-A6C34878D82A}">
                    <a16:rowId xmlns:a16="http://schemas.microsoft.com/office/drawing/2014/main" val="2896907054"/>
                  </a:ext>
                </a:extLst>
              </a:tr>
              <a:tr h="365760">
                <a:tc>
                  <a:txBody>
                    <a:bodyPr/>
                    <a:lstStyle/>
                    <a:p>
                      <a:pPr algn="l"/>
                      <a:r>
                        <a:rPr lang="en-US" dirty="0"/>
                        <a:t>Colleges</a:t>
                      </a:r>
                    </a:p>
                  </a:txBody>
                  <a:tcPr anchor="ct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a:r>
                        <a:rPr lang="en-US" dirty="0"/>
                        <a:t>$3,584,000</a:t>
                      </a:r>
                    </a:p>
                  </a:txBody>
                  <a:tcPr anchor="ct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a:r>
                        <a:rPr lang="en-US" dirty="0"/>
                        <a:t>$89,220,000</a:t>
                      </a:r>
                    </a:p>
                  </a:txBody>
                  <a:tcPr anchor="ctr">
                    <a:lnT w="38100" cap="flat" cmpd="sng" algn="ctr">
                      <a:solidFill>
                        <a:schemeClr val="bg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528497366"/>
                  </a:ext>
                </a:extLst>
              </a:tr>
              <a:tr h="365760">
                <a:tc>
                  <a:txBody>
                    <a:bodyPr/>
                    <a:lstStyle/>
                    <a:p>
                      <a:pPr algn="ctr"/>
                      <a:r>
                        <a:rPr lang="en-US" b="1" i="1" dirty="0"/>
                        <a:t>Total Colleges</a:t>
                      </a:r>
                    </a:p>
                  </a:txBody>
                  <a:tcPr anchor="ctr">
                    <a:lnB w="38100" cap="flat" cmpd="sng" algn="ctr">
                      <a:solidFill>
                        <a:schemeClr val="bg1"/>
                      </a:solidFill>
                      <a:prstDash val="solid"/>
                      <a:round/>
                      <a:headEnd type="none" w="med" len="med"/>
                      <a:tailEnd type="none" w="med" len="med"/>
                    </a:lnB>
                    <a:solidFill>
                      <a:schemeClr val="accent6">
                        <a:lumMod val="20000"/>
                        <a:lumOff val="80000"/>
                      </a:schemeClr>
                    </a:solidFill>
                  </a:tcPr>
                </a:tc>
                <a:tc gridSpan="2">
                  <a:txBody>
                    <a:bodyPr/>
                    <a:lstStyle/>
                    <a:p>
                      <a:pPr algn="ctr"/>
                      <a:r>
                        <a:rPr lang="en-US" b="1" i="1" dirty="0"/>
                        <a:t>$92,804,000</a:t>
                      </a:r>
                    </a:p>
                  </a:txBody>
                  <a:tcPr anchor="ctr">
                    <a:lnB w="38100" cap="flat" cmpd="sng" algn="ctr">
                      <a:solidFill>
                        <a:schemeClr val="bg1"/>
                      </a:solidFill>
                      <a:prstDash val="solid"/>
                      <a:round/>
                      <a:headEnd type="none" w="med" len="med"/>
                      <a:tailEnd type="none" w="med" len="med"/>
                    </a:lnB>
                    <a:solidFill>
                      <a:schemeClr val="accent6">
                        <a:lumMod val="20000"/>
                        <a:lumOff val="80000"/>
                      </a:schemeClr>
                    </a:solidFill>
                  </a:tcPr>
                </a:tc>
                <a:tc hMerge="1">
                  <a:txBody>
                    <a:bodyPr/>
                    <a:lstStyle/>
                    <a:p>
                      <a:pPr algn="r"/>
                      <a:endParaRPr lang="en-US" dirty="0"/>
                    </a:p>
                  </a:txBody>
                  <a:tcPr anchor="ctr"/>
                </a:tc>
                <a:extLst>
                  <a:ext uri="{0D108BD9-81ED-4DB2-BD59-A6C34878D82A}">
                    <a16:rowId xmlns:a16="http://schemas.microsoft.com/office/drawing/2014/main" val="2796280331"/>
                  </a:ext>
                </a:extLst>
              </a:tr>
              <a:tr h="365760">
                <a:tc>
                  <a:txBody>
                    <a:bodyPr/>
                    <a:lstStyle/>
                    <a:p>
                      <a:pPr algn="l"/>
                      <a:r>
                        <a:rPr lang="en-US" dirty="0"/>
                        <a:t>TOTAL HSC</a:t>
                      </a:r>
                    </a:p>
                  </a:txBody>
                  <a:tcPr anchor="ctr">
                    <a:lnT w="38100" cap="flat" cmpd="sng" algn="ctr">
                      <a:solidFill>
                        <a:schemeClr val="bg1"/>
                      </a:solidFill>
                      <a:prstDash val="solid"/>
                      <a:round/>
                      <a:headEnd type="none" w="med" len="med"/>
                      <a:tailEnd type="none" w="med" len="med"/>
                    </a:lnT>
                    <a:solidFill>
                      <a:schemeClr val="accent6">
                        <a:lumMod val="40000"/>
                        <a:lumOff val="60000"/>
                      </a:schemeClr>
                    </a:solidFill>
                  </a:tcPr>
                </a:tc>
                <a:tc>
                  <a:txBody>
                    <a:bodyPr/>
                    <a:lstStyle/>
                    <a:p>
                      <a:pPr algn="ctr"/>
                      <a:r>
                        <a:rPr lang="en-US" dirty="0"/>
                        <a:t>$14,620,000</a:t>
                      </a:r>
                    </a:p>
                  </a:txBody>
                  <a:tcPr anchor="ctr">
                    <a:lnT w="38100" cap="flat" cmpd="sng" algn="ctr">
                      <a:solidFill>
                        <a:schemeClr val="bg1"/>
                      </a:solidFill>
                      <a:prstDash val="solid"/>
                      <a:round/>
                      <a:headEnd type="none" w="med" len="med"/>
                      <a:tailEnd type="none" w="med" len="med"/>
                    </a:lnT>
                    <a:solidFill>
                      <a:schemeClr val="accent6">
                        <a:lumMod val="40000"/>
                        <a:lumOff val="60000"/>
                      </a:schemeClr>
                    </a:solidFill>
                  </a:tcPr>
                </a:tc>
                <a:tc>
                  <a:txBody>
                    <a:bodyPr/>
                    <a:lstStyle/>
                    <a:p>
                      <a:pPr algn="ctr"/>
                      <a:r>
                        <a:rPr lang="en-US" dirty="0"/>
                        <a:t>$91,446,000</a:t>
                      </a:r>
                    </a:p>
                  </a:txBody>
                  <a:tcPr anchor="ctr">
                    <a:lnT w="38100" cap="flat" cmpd="sng" algn="ctr">
                      <a:solidFill>
                        <a:schemeClr val="bg1"/>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1670333788"/>
                  </a:ext>
                </a:extLst>
              </a:tr>
              <a:tr h="365760">
                <a:tc>
                  <a:txBody>
                    <a:bodyPr/>
                    <a:lstStyle/>
                    <a:p>
                      <a:pPr algn="ctr"/>
                      <a:r>
                        <a:rPr lang="en-US" b="1" i="1" dirty="0"/>
                        <a:t>HSC TOTAL </a:t>
                      </a:r>
                    </a:p>
                  </a:txBody>
                  <a:tcPr anchor="ctr">
                    <a:solidFill>
                      <a:schemeClr val="accent6">
                        <a:lumMod val="40000"/>
                        <a:lumOff val="60000"/>
                      </a:schemeClr>
                    </a:solidFill>
                  </a:tcPr>
                </a:tc>
                <a:tc gridSpan="2">
                  <a:txBody>
                    <a:bodyPr/>
                    <a:lstStyle/>
                    <a:p>
                      <a:pPr algn="ctr"/>
                      <a:r>
                        <a:rPr lang="en-US" b="1" i="1" dirty="0"/>
                        <a:t>$106,065,000</a:t>
                      </a:r>
                    </a:p>
                  </a:txBody>
                  <a:tcPr anchor="ctr">
                    <a:solidFill>
                      <a:schemeClr val="accent6">
                        <a:lumMod val="40000"/>
                        <a:lumOff val="60000"/>
                      </a:schemeClr>
                    </a:solidFill>
                  </a:tcPr>
                </a:tc>
                <a:tc hMerge="1">
                  <a:txBody>
                    <a:bodyPr/>
                    <a:lstStyle/>
                    <a:p>
                      <a:pPr algn="r"/>
                      <a:endParaRPr lang="en-US" dirty="0"/>
                    </a:p>
                  </a:txBody>
                  <a:tcPr anchor="ctr"/>
                </a:tc>
                <a:extLst>
                  <a:ext uri="{0D108BD9-81ED-4DB2-BD59-A6C34878D82A}">
                    <a16:rowId xmlns:a16="http://schemas.microsoft.com/office/drawing/2014/main" val="1496878314"/>
                  </a:ext>
                </a:extLst>
              </a:tr>
            </a:tbl>
          </a:graphicData>
        </a:graphic>
      </p:graphicFrame>
    </p:spTree>
    <p:extLst>
      <p:ext uri="{BB962C8B-B14F-4D97-AF65-F5344CB8AC3E}">
        <p14:creationId xmlns:p14="http://schemas.microsoft.com/office/powerpoint/2010/main" val="97344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800572"/>
            <a:ext cx="8229600" cy="1723549"/>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latin typeface="Arial Black" charset="0"/>
                <a:ea typeface="Arial Black" charset="0"/>
                <a:cs typeface="Arial Black" charset="0"/>
              </a:rPr>
              <a:t>THANK YOU</a:t>
            </a:r>
          </a:p>
          <a:p>
            <a:pPr>
              <a:spcAft>
                <a:spcPts val="600"/>
              </a:spcAft>
            </a:pPr>
            <a:endParaRPr lang="en-US" sz="3200" b="1" dirty="0">
              <a:solidFill>
                <a:schemeClr val="tx1">
                  <a:lumMod val="65000"/>
                  <a:lumOff val="35000"/>
                </a:schemeClr>
              </a:solidFill>
              <a:latin typeface="Arial Black" charset="0"/>
              <a:ea typeface="Arial Black" charset="0"/>
              <a:cs typeface="Arial Black" charset="0"/>
            </a:endParaRPr>
          </a:p>
          <a:p>
            <a:pPr>
              <a:spcAft>
                <a:spcPts val="600"/>
              </a:spcAft>
            </a:pPr>
            <a:r>
              <a:rPr lang="en-US" sz="3200" b="1" dirty="0">
                <a:solidFill>
                  <a:schemeClr val="tx1">
                    <a:lumMod val="65000"/>
                    <a:lumOff val="35000"/>
                  </a:schemeClr>
                </a:solidFill>
                <a:latin typeface="Arial Black" charset="0"/>
                <a:ea typeface="Arial Black" charset="0"/>
                <a:cs typeface="Arial Black" charset="0"/>
              </a:rPr>
              <a:t>QUESTIONS ?</a:t>
            </a:r>
            <a:endParaRPr lang="en-US" sz="2200" dirty="0">
              <a:solidFill>
                <a:schemeClr val="tx1">
                  <a:lumMod val="65000"/>
                  <a:lumOff val="35000"/>
                </a:schemeClr>
              </a:solidFill>
              <a:latin typeface="Arial" charset="0"/>
              <a:ea typeface="Arial" charset="0"/>
              <a:cs typeface="Arial" charset="0"/>
            </a:endParaRPr>
          </a:p>
        </p:txBody>
      </p:sp>
      <p:pic>
        <p:nvPicPr>
          <p:cNvPr id="12" name="Picture 11">
            <a:extLst>
              <a:ext uri="{FF2B5EF4-FFF2-40B4-BE49-F238E27FC236}">
                <a16:creationId xmlns:a16="http://schemas.microsoft.com/office/drawing/2014/main" id="{D8206543-826C-5B4B-B6BD-2AE5A7B1555A}"/>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extLst>
              <a:ext uri="{837473B0-CC2E-450A-ABE3-18F120FF3D39}">
                <a1611:picAttrSrcUrl xmlns:a1611="http://schemas.microsoft.com/office/drawing/2016/11/main" r:id="rId5"/>
              </a:ext>
            </a:extLst>
          </a:blip>
          <a:stretch>
            <a:fillRect/>
          </a:stretch>
        </p:blipFill>
        <p:spPr>
          <a:xfrm>
            <a:off x="2667000" y="2533642"/>
            <a:ext cx="3810000" cy="3238500"/>
          </a:xfrm>
          <a:prstGeom prst="rect">
            <a:avLst/>
          </a:prstGeom>
        </p:spPr>
      </p:pic>
    </p:spTree>
    <p:extLst>
      <p:ext uri="{BB962C8B-B14F-4D97-AF65-F5344CB8AC3E}">
        <p14:creationId xmlns:p14="http://schemas.microsoft.com/office/powerpoint/2010/main" val="1847600711"/>
      </p:ext>
    </p:extLst>
  </p:cSld>
  <p:clrMapOvr>
    <a:masterClrMapping/>
  </p:clrMapOvr>
</p:sld>
</file>

<file path=ppt/theme/theme1.xml><?xml version="1.0" encoding="utf-8"?>
<a:theme xmlns:a="http://schemas.openxmlformats.org/drawingml/2006/main" name="Fir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AEE5A343A6724FB013DB8604DA9520" ma:contentTypeVersion="4" ma:contentTypeDescription="Create a new document." ma:contentTypeScope="" ma:versionID="f9187278c21ba2b89b1a2c21092a5efc">
  <xsd:schema xmlns:xsd="http://www.w3.org/2001/XMLSchema" xmlns:xs="http://www.w3.org/2001/XMLSchema" xmlns:p="http://schemas.microsoft.com/office/2006/metadata/properties" xmlns:ns2="3a78412a-fead-4b33-a81d-8d439514a517" xmlns:ns3="db3ea04e-67d4-4387-af99-b68cd3dc9e55" targetNamespace="http://schemas.microsoft.com/office/2006/metadata/properties" ma:root="true" ma:fieldsID="73aaf31aba4ef85ad0ac67c06194d05c" ns2:_="" ns3:_="">
    <xsd:import namespace="3a78412a-fead-4b33-a81d-8d439514a517"/>
    <xsd:import namespace="db3ea04e-67d4-4387-af99-b68cd3dc9e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8412a-fead-4b33-a81d-8d439514a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3ea04e-67d4-4387-af99-b68cd3dc9e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219046-2F4F-4491-A427-2F85D3C77A8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F9E75DA-444F-4918-AC74-73A107A6CBE4}">
  <ds:schemaRefs>
    <ds:schemaRef ds:uri="http://schemas.microsoft.com/sharepoint/v3/contenttype/forms"/>
  </ds:schemaRefs>
</ds:datastoreItem>
</file>

<file path=customXml/itemProps3.xml><?xml version="1.0" encoding="utf-8"?>
<ds:datastoreItem xmlns:ds="http://schemas.openxmlformats.org/officeDocument/2006/customXml" ds:itemID="{E0FE8F00-B718-43A9-8FC1-97DA5D6CAB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8412a-fead-4b33-a81d-8d439514a517"/>
    <ds:schemaRef ds:uri="db3ea04e-67d4-4387-af99-b68cd3dc9e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UTHSC PP Template 04-2015.potx</Template>
  <TotalTime>3059</TotalTime>
  <Words>552</Words>
  <Application>Microsoft Office PowerPoint</Application>
  <PresentationFormat>On-screen Show (4:3)</PresentationFormat>
  <Paragraphs>88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First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Ferrara, Anthony Alan</cp:lastModifiedBy>
  <cp:revision>92</cp:revision>
  <cp:lastPrinted>2020-11-04T14:43:58Z</cp:lastPrinted>
  <dcterms:created xsi:type="dcterms:W3CDTF">2013-08-09T21:17:56Z</dcterms:created>
  <dcterms:modified xsi:type="dcterms:W3CDTF">2020-11-11T15:58:12Z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0x01010091AEE5A343A6724FB013DB8604DA9520</vt:lpwstr>
  </property>
</Properties>
</file>