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5" r:id="rId3"/>
    <p:sldId id="314" r:id="rId4"/>
    <p:sldId id="333" r:id="rId5"/>
    <p:sldId id="331" r:id="rId6"/>
    <p:sldId id="317" r:id="rId7"/>
    <p:sldId id="318" r:id="rId8"/>
    <p:sldId id="342" r:id="rId9"/>
    <p:sldId id="337" r:id="rId10"/>
    <p:sldId id="338" r:id="rId11"/>
    <p:sldId id="339" r:id="rId12"/>
    <p:sldId id="328" r:id="rId13"/>
    <p:sldId id="322" r:id="rId14"/>
    <p:sldId id="323" r:id="rId15"/>
    <p:sldId id="324" r:id="rId16"/>
    <p:sldId id="315" r:id="rId17"/>
    <p:sldId id="319" r:id="rId18"/>
    <p:sldId id="344" r:id="rId19"/>
    <p:sldId id="326" r:id="rId20"/>
    <p:sldId id="343" r:id="rId21"/>
    <p:sldId id="32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23" autoAdjust="0"/>
    <p:restoredTop sz="97627" autoAdjust="0"/>
  </p:normalViewPr>
  <p:slideViewPr>
    <p:cSldViewPr>
      <p:cViewPr varScale="1">
        <p:scale>
          <a:sx n="203" d="100"/>
          <a:sy n="203" d="100"/>
        </p:scale>
        <p:origin x="3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Genl Oper</c:v>
                </c:pt>
              </c:strCache>
            </c:strRef>
          </c:tx>
          <c:cat>
            <c:strRef>
              <c:f>Sheet1!$A$2:$A$17</c:f>
              <c:strCache>
                <c:ptCount val="16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 20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161.761</c:v>
                </c:pt>
                <c:pt idx="1">
                  <c:v>167.50899999999999</c:v>
                </c:pt>
                <c:pt idx="2">
                  <c:v>182.42400000000001</c:v>
                </c:pt>
                <c:pt idx="3">
                  <c:v>197.916</c:v>
                </c:pt>
                <c:pt idx="4">
                  <c:v>194.84800000000001</c:v>
                </c:pt>
                <c:pt idx="5">
                  <c:v>196.18600000000001</c:v>
                </c:pt>
                <c:pt idx="6">
                  <c:v>197.49700000000001</c:v>
                </c:pt>
                <c:pt idx="7">
                  <c:v>205.916</c:v>
                </c:pt>
                <c:pt idx="8">
                  <c:v>207.6</c:v>
                </c:pt>
                <c:pt idx="9">
                  <c:v>221.9</c:v>
                </c:pt>
                <c:pt idx="10">
                  <c:v>225.2</c:v>
                </c:pt>
                <c:pt idx="11">
                  <c:v>236.5</c:v>
                </c:pt>
                <c:pt idx="12">
                  <c:v>246.4</c:v>
                </c:pt>
                <c:pt idx="13">
                  <c:v>259.10000000000002</c:v>
                </c:pt>
                <c:pt idx="14">
                  <c:v>269</c:v>
                </c:pt>
                <c:pt idx="15">
                  <c:v>270.3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1-4F51-92A8-59D81068D9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Gifts</c:v>
                </c:pt>
              </c:strCache>
            </c:strRef>
          </c:tx>
          <c:cat>
            <c:strRef>
              <c:f>Sheet1!$A$2:$A$17</c:f>
              <c:strCache>
                <c:ptCount val="16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 20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18.067</c:v>
                </c:pt>
                <c:pt idx="1">
                  <c:v>27.061</c:v>
                </c:pt>
                <c:pt idx="2">
                  <c:v>18.196000000000002</c:v>
                </c:pt>
                <c:pt idx="3">
                  <c:v>21.236999999999998</c:v>
                </c:pt>
                <c:pt idx="4">
                  <c:v>23.143999999999998</c:v>
                </c:pt>
                <c:pt idx="5">
                  <c:v>18.706</c:v>
                </c:pt>
                <c:pt idx="6">
                  <c:v>17.878</c:v>
                </c:pt>
                <c:pt idx="7">
                  <c:v>18.702000000000002</c:v>
                </c:pt>
                <c:pt idx="8">
                  <c:v>19.8</c:v>
                </c:pt>
                <c:pt idx="9">
                  <c:v>18.899999999999999</c:v>
                </c:pt>
                <c:pt idx="10">
                  <c:v>17.5</c:v>
                </c:pt>
                <c:pt idx="11">
                  <c:v>20.3</c:v>
                </c:pt>
                <c:pt idx="12">
                  <c:v>29.7</c:v>
                </c:pt>
                <c:pt idx="13">
                  <c:v>31.7</c:v>
                </c:pt>
                <c:pt idx="14">
                  <c:v>33.799999999999997</c:v>
                </c:pt>
                <c:pt idx="15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1-4F51-92A8-59D81068D9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Spon Prog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Sheet1!$A$2:$A$17</c:f>
              <c:strCache>
                <c:ptCount val="16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 20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137.816</c:v>
                </c:pt>
                <c:pt idx="1">
                  <c:v>145.59100000000001</c:v>
                </c:pt>
                <c:pt idx="2">
                  <c:v>143.529</c:v>
                </c:pt>
                <c:pt idx="3">
                  <c:v>150.25399999999999</c:v>
                </c:pt>
                <c:pt idx="4">
                  <c:v>153.56299999999999</c:v>
                </c:pt>
                <c:pt idx="5">
                  <c:v>156.142</c:v>
                </c:pt>
                <c:pt idx="6">
                  <c:v>176.392</c:v>
                </c:pt>
                <c:pt idx="7">
                  <c:v>185.012</c:v>
                </c:pt>
                <c:pt idx="8">
                  <c:v>187.1</c:v>
                </c:pt>
                <c:pt idx="9">
                  <c:v>187.9</c:v>
                </c:pt>
                <c:pt idx="10">
                  <c:v>192</c:v>
                </c:pt>
                <c:pt idx="11">
                  <c:v>203.5</c:v>
                </c:pt>
                <c:pt idx="12">
                  <c:v>277.8</c:v>
                </c:pt>
                <c:pt idx="13">
                  <c:v>236</c:v>
                </c:pt>
                <c:pt idx="14">
                  <c:v>285.2</c:v>
                </c:pt>
                <c:pt idx="15">
                  <c:v>300.2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11-4F51-92A8-59D81068D9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Sales &amp; Svc</c:v>
                </c:pt>
              </c:strCache>
            </c:strRef>
          </c:tx>
          <c:cat>
            <c:strRef>
              <c:f>Sheet1!$A$2:$A$17</c:f>
              <c:strCache>
                <c:ptCount val="16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 20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36.819000000000003</c:v>
                </c:pt>
                <c:pt idx="1">
                  <c:v>32.56</c:v>
                </c:pt>
                <c:pt idx="2">
                  <c:v>31.893999999999998</c:v>
                </c:pt>
                <c:pt idx="3">
                  <c:v>32.624000000000002</c:v>
                </c:pt>
                <c:pt idx="4">
                  <c:v>32.033000000000001</c:v>
                </c:pt>
                <c:pt idx="5">
                  <c:v>34.905999999999999</c:v>
                </c:pt>
                <c:pt idx="6">
                  <c:v>23.643999999999998</c:v>
                </c:pt>
                <c:pt idx="7">
                  <c:v>25.1</c:v>
                </c:pt>
                <c:pt idx="8">
                  <c:v>42.5</c:v>
                </c:pt>
                <c:pt idx="9">
                  <c:v>26.3</c:v>
                </c:pt>
                <c:pt idx="10">
                  <c:v>23.7</c:v>
                </c:pt>
                <c:pt idx="11">
                  <c:v>28.1</c:v>
                </c:pt>
                <c:pt idx="12">
                  <c:v>29</c:v>
                </c:pt>
                <c:pt idx="13">
                  <c:v>31</c:v>
                </c:pt>
                <c:pt idx="14">
                  <c:v>25.2</c:v>
                </c:pt>
                <c:pt idx="15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11-4F51-92A8-59D81068D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10136480"/>
        <c:axId val="-1810137840"/>
      </c:areaChart>
      <c:catAx>
        <c:axId val="-18101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810137840"/>
        <c:crosses val="autoZero"/>
        <c:auto val="1"/>
        <c:lblAlgn val="ctr"/>
        <c:lblOffset val="100"/>
        <c:noMultiLvlLbl val="0"/>
      </c:catAx>
      <c:valAx>
        <c:axId val="-1810137840"/>
        <c:scaling>
          <c:orientation val="minMax"/>
          <c:max val="7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-1810136480"/>
        <c:crosses val="autoZero"/>
        <c:crossBetween val="midCat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$600.8 million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0-709F-4195-9AE5-5CDED67F9118}"/>
              </c:ext>
            </c:extLst>
          </c:dPt>
          <c:dLbls>
            <c:dLbl>
              <c:idx val="0"/>
              <c:layout>
                <c:manualLayout>
                  <c:x val="-2.5231701579755399E-2"/>
                  <c:y val="4.64931251548452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9F-4195-9AE5-5CDED67F9118}"/>
                </c:ext>
              </c:extLst>
            </c:dLbl>
            <c:dLbl>
              <c:idx val="2"/>
              <c:layout>
                <c:manualLayout>
                  <c:x val="-3.1646919724657101E-2"/>
                  <c:y val="-5.77399044305968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9F-4195-9AE5-5CDED67F9118}"/>
                </c:ext>
              </c:extLst>
            </c:dLbl>
            <c:dLbl>
              <c:idx val="3"/>
              <c:layout>
                <c:manualLayout>
                  <c:x val="-7.6370153023324894E-2"/>
                  <c:y val="5.119248682412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9F-4195-9AE5-5CDED67F9118}"/>
                </c:ext>
              </c:extLst>
            </c:dLbl>
            <c:dLbl>
              <c:idx val="4"/>
              <c:layout>
                <c:manualLayout>
                  <c:x val="4.3823973654236598E-3"/>
                  <c:y val="-1.72286505111565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9F-4195-9AE5-5CDED67F9118}"/>
                </c:ext>
              </c:extLst>
            </c:dLbl>
            <c:dLbl>
              <c:idx val="5"/>
              <c:layout>
                <c:manualLayout>
                  <c:x val="3.0458203337790299E-2"/>
                  <c:y val="-2.60421070240406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9F-4195-9AE5-5CDED67F911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Dentistry</c:v>
                </c:pt>
                <c:pt idx="1">
                  <c:v>Grad Health</c:v>
                </c:pt>
                <c:pt idx="2">
                  <c:v>Health Professions</c:v>
                </c:pt>
                <c:pt idx="3">
                  <c:v>Med - Memphis</c:v>
                </c:pt>
                <c:pt idx="4">
                  <c:v>Med - Chattanooga</c:v>
                </c:pt>
                <c:pt idx="5">
                  <c:v>Med - Knoxville</c:v>
                </c:pt>
                <c:pt idx="6">
                  <c:v>Nursing</c:v>
                </c:pt>
                <c:pt idx="7">
                  <c:v>Pharmacy</c:v>
                </c:pt>
                <c:pt idx="8">
                  <c:v>Admin</c:v>
                </c:pt>
                <c:pt idx="9">
                  <c:v>General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31</c:v>
                </c:pt>
                <c:pt idx="1">
                  <c:v>3.867</c:v>
                </c:pt>
                <c:pt idx="2">
                  <c:v>10.897</c:v>
                </c:pt>
                <c:pt idx="3">
                  <c:v>262.17899999999997</c:v>
                </c:pt>
                <c:pt idx="4">
                  <c:v>34.642000000000003</c:v>
                </c:pt>
                <c:pt idx="5">
                  <c:v>54.308999999999997</c:v>
                </c:pt>
                <c:pt idx="6">
                  <c:v>10.122</c:v>
                </c:pt>
                <c:pt idx="7">
                  <c:v>23.983000000000001</c:v>
                </c:pt>
                <c:pt idx="8">
                  <c:v>100.20099999999999</c:v>
                </c:pt>
                <c:pt idx="9">
                  <c:v>69.635999999999996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9F-4195-9AE5-5CDED67F91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Appropriations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112.96</c:v>
                </c:pt>
                <c:pt idx="1">
                  <c:v>115.401</c:v>
                </c:pt>
                <c:pt idx="2">
                  <c:v>125.568</c:v>
                </c:pt>
                <c:pt idx="3">
                  <c:v>134.18299999999999</c:v>
                </c:pt>
                <c:pt idx="4">
                  <c:v>129.029</c:v>
                </c:pt>
                <c:pt idx="5">
                  <c:v>122.7</c:v>
                </c:pt>
                <c:pt idx="6">
                  <c:v>114.599</c:v>
                </c:pt>
                <c:pt idx="7">
                  <c:v>116.22499999999999</c:v>
                </c:pt>
                <c:pt idx="8">
                  <c:v>122.5</c:v>
                </c:pt>
                <c:pt idx="9">
                  <c:v>132.19999999999999</c:v>
                </c:pt>
                <c:pt idx="10">
                  <c:v>133.9</c:v>
                </c:pt>
                <c:pt idx="11">
                  <c:v>140.80000000000001</c:v>
                </c:pt>
                <c:pt idx="12">
                  <c:v>147.1</c:v>
                </c:pt>
                <c:pt idx="13">
                  <c:v>156.1</c:v>
                </c:pt>
                <c:pt idx="14">
                  <c:v>159.80000000000001</c:v>
                </c:pt>
                <c:pt idx="15">
                  <c:v>165.6</c:v>
                </c:pt>
                <c:pt idx="16">
                  <c:v>166.3</c:v>
                </c:pt>
                <c:pt idx="17">
                  <c:v>180.7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7-C940-82F9-E6424E70EB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Tuition &amp; Fees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29.98</c:v>
                </c:pt>
                <c:pt idx="1">
                  <c:v>34.042000000000002</c:v>
                </c:pt>
                <c:pt idx="2">
                  <c:v>36.868000000000002</c:v>
                </c:pt>
                <c:pt idx="3">
                  <c:v>40.445999999999998</c:v>
                </c:pt>
                <c:pt idx="4">
                  <c:v>44.277000000000001</c:v>
                </c:pt>
                <c:pt idx="5">
                  <c:v>52.1</c:v>
                </c:pt>
                <c:pt idx="6">
                  <c:v>58.6</c:v>
                </c:pt>
                <c:pt idx="7">
                  <c:v>68.3</c:v>
                </c:pt>
                <c:pt idx="8">
                  <c:v>72.099999999999994</c:v>
                </c:pt>
                <c:pt idx="9">
                  <c:v>76.599999999999994</c:v>
                </c:pt>
                <c:pt idx="10">
                  <c:v>78.8</c:v>
                </c:pt>
                <c:pt idx="11">
                  <c:v>83.2</c:v>
                </c:pt>
                <c:pt idx="12">
                  <c:v>86.1</c:v>
                </c:pt>
                <c:pt idx="13">
                  <c:v>89.2</c:v>
                </c:pt>
                <c:pt idx="14">
                  <c:v>94.2</c:v>
                </c:pt>
                <c:pt idx="15">
                  <c:v>89.2</c:v>
                </c:pt>
                <c:pt idx="16">
                  <c:v>88.4</c:v>
                </c:pt>
                <c:pt idx="17">
                  <c:v>90.4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7-C940-82F9-E6424E70EB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F&amp;A Recoveries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14.877000000000001</c:v>
                </c:pt>
                <c:pt idx="1">
                  <c:v>14.792999999999999</c:v>
                </c:pt>
                <c:pt idx="2">
                  <c:v>14.308999999999999</c:v>
                </c:pt>
                <c:pt idx="3">
                  <c:v>13.792999999999999</c:v>
                </c:pt>
                <c:pt idx="4">
                  <c:v>12.018000000000001</c:v>
                </c:pt>
                <c:pt idx="5">
                  <c:v>15.7</c:v>
                </c:pt>
                <c:pt idx="6">
                  <c:v>15.9</c:v>
                </c:pt>
                <c:pt idx="7">
                  <c:v>14.2</c:v>
                </c:pt>
                <c:pt idx="8">
                  <c:v>13</c:v>
                </c:pt>
                <c:pt idx="9">
                  <c:v>13.1</c:v>
                </c:pt>
                <c:pt idx="10">
                  <c:v>12.5</c:v>
                </c:pt>
                <c:pt idx="11">
                  <c:v>12.5</c:v>
                </c:pt>
                <c:pt idx="12">
                  <c:v>13.2</c:v>
                </c:pt>
                <c:pt idx="13">
                  <c:v>13.8</c:v>
                </c:pt>
                <c:pt idx="14">
                  <c:v>15</c:v>
                </c:pt>
                <c:pt idx="15">
                  <c:v>15.5</c:v>
                </c:pt>
                <c:pt idx="16">
                  <c:v>18.8</c:v>
                </c:pt>
                <c:pt idx="17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A7-C940-82F9-E6424E70E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10136480"/>
        <c:axId val="-1810137840"/>
      </c:areaChart>
      <c:catAx>
        <c:axId val="-18101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810137840"/>
        <c:crosses val="autoZero"/>
        <c:auto val="1"/>
        <c:lblAlgn val="ctr"/>
        <c:lblOffset val="100"/>
        <c:noMultiLvlLbl val="0"/>
      </c:catAx>
      <c:valAx>
        <c:axId val="-1810137840"/>
        <c:scaling>
          <c:orientation val="minMax"/>
          <c:max val="3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-1810136480"/>
        <c:crosses val="autoZero"/>
        <c:crossBetween val="midCat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081967213114756E-2"/>
          <c:y val="5.4097414228998913E-2"/>
          <c:w val="0.90155324641796819"/>
          <c:h val="0.8762832742390085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Genl Oper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161.761</c:v>
                </c:pt>
                <c:pt idx="1">
                  <c:v>167.50899999999999</c:v>
                </c:pt>
                <c:pt idx="2">
                  <c:v>182.42400000000001</c:v>
                </c:pt>
                <c:pt idx="3">
                  <c:v>197.916</c:v>
                </c:pt>
                <c:pt idx="4">
                  <c:v>194.84800000000001</c:v>
                </c:pt>
                <c:pt idx="5">
                  <c:v>196.18600000000001</c:v>
                </c:pt>
                <c:pt idx="6">
                  <c:v>197.49700000000001</c:v>
                </c:pt>
                <c:pt idx="7">
                  <c:v>205.916</c:v>
                </c:pt>
                <c:pt idx="8">
                  <c:v>207.6</c:v>
                </c:pt>
                <c:pt idx="9">
                  <c:v>221.9</c:v>
                </c:pt>
                <c:pt idx="10">
                  <c:v>225.2</c:v>
                </c:pt>
                <c:pt idx="11">
                  <c:v>236.5</c:v>
                </c:pt>
                <c:pt idx="12">
                  <c:v>246.4</c:v>
                </c:pt>
                <c:pt idx="13">
                  <c:v>259.10000000000002</c:v>
                </c:pt>
                <c:pt idx="14">
                  <c:v>269</c:v>
                </c:pt>
                <c:pt idx="15">
                  <c:v>270.3</c:v>
                </c:pt>
                <c:pt idx="16">
                  <c:v>273.5</c:v>
                </c:pt>
                <c:pt idx="17">
                  <c:v>290.8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1-1E49-BC62-5442F89D52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Gifts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18.067</c:v>
                </c:pt>
                <c:pt idx="1">
                  <c:v>27.061</c:v>
                </c:pt>
                <c:pt idx="2">
                  <c:v>18.196000000000002</c:v>
                </c:pt>
                <c:pt idx="3">
                  <c:v>21.236999999999998</c:v>
                </c:pt>
                <c:pt idx="4">
                  <c:v>23.143999999999998</c:v>
                </c:pt>
                <c:pt idx="5">
                  <c:v>18.706</c:v>
                </c:pt>
                <c:pt idx="6">
                  <c:v>17.878</c:v>
                </c:pt>
                <c:pt idx="7">
                  <c:v>18.702000000000002</c:v>
                </c:pt>
                <c:pt idx="8">
                  <c:v>19.8</c:v>
                </c:pt>
                <c:pt idx="9">
                  <c:v>18.899999999999999</c:v>
                </c:pt>
                <c:pt idx="10">
                  <c:v>17.5</c:v>
                </c:pt>
                <c:pt idx="11">
                  <c:v>20.3</c:v>
                </c:pt>
                <c:pt idx="12">
                  <c:v>29.7</c:v>
                </c:pt>
                <c:pt idx="13">
                  <c:v>31.7</c:v>
                </c:pt>
                <c:pt idx="14">
                  <c:v>33.799999999999997</c:v>
                </c:pt>
                <c:pt idx="15">
                  <c:v>20.3</c:v>
                </c:pt>
                <c:pt idx="16">
                  <c:v>24.9</c:v>
                </c:pt>
                <c:pt idx="17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1-1E49-BC62-5442F89D52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Spon Prog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137.816</c:v>
                </c:pt>
                <c:pt idx="1">
                  <c:v>145.59100000000001</c:v>
                </c:pt>
                <c:pt idx="2">
                  <c:v>143.529</c:v>
                </c:pt>
                <c:pt idx="3">
                  <c:v>150.25399999999999</c:v>
                </c:pt>
                <c:pt idx="4">
                  <c:v>153.56299999999999</c:v>
                </c:pt>
                <c:pt idx="5">
                  <c:v>156.142</c:v>
                </c:pt>
                <c:pt idx="6">
                  <c:v>176.392</c:v>
                </c:pt>
                <c:pt idx="7">
                  <c:v>185.012</c:v>
                </c:pt>
                <c:pt idx="8">
                  <c:v>187.1</c:v>
                </c:pt>
                <c:pt idx="9">
                  <c:v>187.9</c:v>
                </c:pt>
                <c:pt idx="10">
                  <c:v>192</c:v>
                </c:pt>
                <c:pt idx="11">
                  <c:v>203.5</c:v>
                </c:pt>
                <c:pt idx="12">
                  <c:v>277.8</c:v>
                </c:pt>
                <c:pt idx="13">
                  <c:v>236</c:v>
                </c:pt>
                <c:pt idx="14">
                  <c:v>285.2</c:v>
                </c:pt>
                <c:pt idx="15">
                  <c:v>300.2</c:v>
                </c:pt>
                <c:pt idx="16">
                  <c:v>284</c:v>
                </c:pt>
                <c:pt idx="17">
                  <c:v>298.8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61-1E49-BC62-5442F89D52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Sales &amp; Svc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36.819000000000003</c:v>
                </c:pt>
                <c:pt idx="1">
                  <c:v>32.56</c:v>
                </c:pt>
                <c:pt idx="2">
                  <c:v>31.893999999999998</c:v>
                </c:pt>
                <c:pt idx="3">
                  <c:v>32.624000000000002</c:v>
                </c:pt>
                <c:pt idx="4">
                  <c:v>32.033000000000001</c:v>
                </c:pt>
                <c:pt idx="5">
                  <c:v>34.905999999999999</c:v>
                </c:pt>
                <c:pt idx="6">
                  <c:v>23.643999999999998</c:v>
                </c:pt>
                <c:pt idx="7">
                  <c:v>25.1</c:v>
                </c:pt>
                <c:pt idx="8">
                  <c:v>42.5</c:v>
                </c:pt>
                <c:pt idx="9">
                  <c:v>26.3</c:v>
                </c:pt>
                <c:pt idx="10">
                  <c:v>23.7</c:v>
                </c:pt>
                <c:pt idx="11">
                  <c:v>28.1</c:v>
                </c:pt>
                <c:pt idx="12">
                  <c:v>29</c:v>
                </c:pt>
                <c:pt idx="13">
                  <c:v>31</c:v>
                </c:pt>
                <c:pt idx="14">
                  <c:v>25.2</c:v>
                </c:pt>
                <c:pt idx="15">
                  <c:v>24.2</c:v>
                </c:pt>
                <c:pt idx="16">
                  <c:v>22</c:v>
                </c:pt>
                <c:pt idx="17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61-1E49-BC62-5442F89D5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10136480"/>
        <c:axId val="-1810137840"/>
      </c:areaChart>
      <c:catAx>
        <c:axId val="-18101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810137840"/>
        <c:crosses val="autoZero"/>
        <c:auto val="1"/>
        <c:lblAlgn val="ctr"/>
        <c:lblOffset val="100"/>
        <c:noMultiLvlLbl val="0"/>
      </c:catAx>
      <c:valAx>
        <c:axId val="-1810137840"/>
        <c:scaling>
          <c:orientation val="minMax"/>
          <c:max val="7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-1810136480"/>
        <c:crosses val="autoZero"/>
        <c:crossBetween val="midCat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78688524590161E-2"/>
          <c:y val="5.4097414228998913E-2"/>
          <c:w val="0.92068852459016393"/>
          <c:h val="0.876283274239008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Pt>
            <c:idx val="16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8-A82D-4A45-946C-E48EF8637CD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9-A82D-4A45-946C-E48EF8637CDC}"/>
              </c:ext>
            </c:extLst>
          </c:dPt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 20</c:v>
                </c:pt>
                <c:pt idx="16">
                  <c:v>FY 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354.46300000000002</c:v>
                </c:pt>
                <c:pt idx="1">
                  <c:v>372.721</c:v>
                </c:pt>
                <c:pt idx="2">
                  <c:v>376.04300000000001</c:v>
                </c:pt>
                <c:pt idx="3">
                  <c:v>402.03100000000001</c:v>
                </c:pt>
                <c:pt idx="4">
                  <c:v>403.58800000000002</c:v>
                </c:pt>
                <c:pt idx="5">
                  <c:v>405.94</c:v>
                </c:pt>
                <c:pt idx="6">
                  <c:v>415.411</c:v>
                </c:pt>
                <c:pt idx="7">
                  <c:v>434.73</c:v>
                </c:pt>
                <c:pt idx="8">
                  <c:v>457</c:v>
                </c:pt>
                <c:pt idx="9">
                  <c:v>455.00000000000006</c:v>
                </c:pt>
                <c:pt idx="10">
                  <c:v>458.4</c:v>
                </c:pt>
                <c:pt idx="11">
                  <c:v>488.40000000000003</c:v>
                </c:pt>
                <c:pt idx="12">
                  <c:v>582.90000000000009</c:v>
                </c:pt>
                <c:pt idx="13">
                  <c:v>557.79999999999995</c:v>
                </c:pt>
                <c:pt idx="14">
                  <c:v>613.20000000000005</c:v>
                </c:pt>
                <c:pt idx="15">
                  <c:v>615</c:v>
                </c:pt>
                <c:pt idx="16">
                  <c:v>604.4</c:v>
                </c:pt>
                <c:pt idx="17">
                  <c:v>633.79999999999995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D-4A45-946C-E48EF8637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10136480"/>
        <c:axId val="-1810137840"/>
      </c:barChart>
      <c:catAx>
        <c:axId val="-18101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810137840"/>
        <c:crosses val="autoZero"/>
        <c:auto val="1"/>
        <c:lblAlgn val="ctr"/>
        <c:lblOffset val="100"/>
        <c:noMultiLvlLbl val="0"/>
      </c:catAx>
      <c:valAx>
        <c:axId val="-1810137840"/>
        <c:scaling>
          <c:orientation val="minMax"/>
          <c:max val="7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1810136480"/>
        <c:crosses val="autoZero"/>
        <c:crossBetween val="between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5/11/21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5/11/21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2" rIns="93162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2" tIns="46582" rIns="93162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4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15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21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72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22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68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94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57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67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91DA-487A-4860-94AF-69024CDFD90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49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36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91DA-487A-4860-94AF-69024CDFD90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1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18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1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4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91DA-487A-4860-94AF-69024CDFD9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4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6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5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26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91DA-487A-4860-94AF-69024CDFD9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6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2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AE0B14-5971-425B-8014-369B8F69EF34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3FE9-83EA-4021-96B0-627F2DA2B560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8687-5E45-4DE4-8C6B-BB96A1AE0423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Candara" pitchFamily="34" charset="0"/>
              </a:defRPr>
            </a:lvl1pPr>
            <a:lvl2pPr marL="777240" indent="-365760">
              <a:buFont typeface="Wingdings" pitchFamily="2" charset="2"/>
              <a:buChar char=""/>
              <a:defRPr sz="2400">
                <a:latin typeface="Candara" pitchFamily="34" charset="0"/>
              </a:defRPr>
            </a:lvl2pPr>
            <a:lvl3pPr marL="1143000" indent="-365760">
              <a:buFont typeface="Wingdings" pitchFamily="2" charset="2"/>
              <a:buChar char=""/>
              <a:defRPr sz="2400">
                <a:latin typeface="Candara" pitchFamily="34" charset="0"/>
              </a:defRPr>
            </a:lvl3pPr>
            <a:lvl4pPr>
              <a:defRPr sz="20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B530AEC-B928-3D44-AED3-348223B85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21" y="6161442"/>
            <a:ext cx="1651000" cy="368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2342-ED96-411F-B731-4ADAB805C2C1}" type="datetime4">
              <a:rPr lang="en-US" smtClean="0"/>
              <a:t>May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69" y="3626094"/>
            <a:ext cx="4073653" cy="26961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12,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74288"/>
            <a:ext cx="6779110" cy="923330"/>
            <a:chOff x="1172584" y="1363530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6353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FEF5EBF3-1192-7140-8471-29A173F0B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21" y="6169716"/>
            <a:ext cx="1651000" cy="36830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9167-C911-43F0-8460-2A60D745545D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82C0-1F4A-4264-B7A8-975F74BE7E84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08" y="6190488"/>
            <a:ext cx="2267712" cy="438912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797-D48B-4016-9982-BA834E18CCE8}" type="datetime4">
              <a:rPr lang="en-US" smtClean="0"/>
              <a:t>May 11,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69C5-CEE9-4BA2-B508-ABDB4A2081B9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3929-3138-4F5F-B533-35FCE6B15814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52ADAE-DF6A-451D-9E12-F7B76ECA1D1C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med">
    <p:rand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churchforstarvingartists.wordpress.com/2011/09/14/saying-thank-you-clergy-edition/" TargetMode="Externa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461" y="2309174"/>
            <a:ext cx="4876319" cy="3230562"/>
          </a:xfrm>
          <a:prstGeom prst="rect">
            <a:avLst/>
          </a:prstGeom>
          <a:noFill/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01D5E35-DCA9-4DBC-A379-BB4C3453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>
                <a:spcAft>
                  <a:spcPts val="600"/>
                </a:spcAft>
              </a:pPr>
              <a:t>1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Budget Background</a:t>
            </a:r>
            <a:br>
              <a:rPr lang="en-US" sz="2800" b="1" dirty="0"/>
            </a:br>
            <a:r>
              <a:rPr lang="en-US" sz="2800" b="1" dirty="0"/>
              <a:t>and</a:t>
            </a:r>
            <a:br>
              <a:rPr lang="en-US" sz="2800" b="1" dirty="0"/>
            </a:br>
            <a:r>
              <a:rPr lang="en-US" sz="2800" b="1" dirty="0"/>
              <a:t>FY 2022 Budget Proposal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10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Proposed Budget Increments</a:t>
            </a:r>
            <a:br>
              <a:rPr lang="en-US" dirty="0"/>
            </a:br>
            <a:r>
              <a:rPr lang="en-US" dirty="0"/>
              <a:t>Academic Program Support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53812"/>
              </p:ext>
            </p:extLst>
          </p:nvPr>
        </p:nvGraphicFramePr>
        <p:xfrm>
          <a:off x="1258271" y="2498464"/>
          <a:ext cx="6616700" cy="243840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6400800" algn="r"/>
                        </a:tabLst>
                      </a:pPr>
                      <a:r>
                        <a:rPr lang="en-US" dirty="0"/>
                        <a:t>COD Dental Hygiene Enrollment Growth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2764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6400800" algn="r"/>
                        </a:tabLst>
                      </a:pPr>
                      <a:r>
                        <a:rPr lang="en-US" dirty="0"/>
                        <a:t>COHP Support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COM 3-Yr Curriculum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8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COP 3-Yr Impact Program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63284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Academic Program Support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$655,000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129471"/>
      </p:ext>
    </p:ext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11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Proposed Budget Increments</a:t>
            </a:r>
            <a:br>
              <a:rPr lang="en-US" dirty="0"/>
            </a:br>
            <a:r>
              <a:rPr lang="en-US" dirty="0"/>
              <a:t>Infrastructure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037627"/>
              </p:ext>
            </p:extLst>
          </p:nvPr>
        </p:nvGraphicFramePr>
        <p:xfrm>
          <a:off x="1258271" y="2362200"/>
          <a:ext cx="6616700" cy="318008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6400800" algn="r"/>
                        </a:tabLst>
                      </a:pPr>
                      <a:r>
                        <a:rPr lang="en-US" dirty="0"/>
                        <a:t>Reserves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Operations of new areas (Crowe and Mooney)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018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Lease costs in Knoxville for Pharmacy and ASP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744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Information Technology Services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192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Library acquisition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180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Core Research Labs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8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63284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Infrastructure Support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$5,220,000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61113"/>
      </p:ext>
    </p:ext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0B6700-41C3-6D4B-89C8-CB54B4085C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510455"/>
              </p:ext>
            </p:extLst>
          </p:nvPr>
        </p:nvGraphicFramePr>
        <p:xfrm>
          <a:off x="896412" y="1905000"/>
          <a:ext cx="7413871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470271">
                  <a:extLst>
                    <a:ext uri="{9D8B030D-6E8A-4147-A177-3AD203B41FA5}">
                      <a16:colId xmlns:a16="http://schemas.microsoft.com/office/drawing/2014/main" val="176521959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31997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Recurring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Non-Recurring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5787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Facilities / Utilities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Dealt with new buildings, more to review and support in the future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85456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Information Technology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Nearly addressed to be reviewed for FY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35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Simulation Center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Review underway between </a:t>
                      </a:r>
                      <a:r>
                        <a:rPr lang="en-US" sz="1400" dirty="0" err="1"/>
                        <a:t>Acad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Aff</a:t>
                      </a:r>
                      <a:r>
                        <a:rPr lang="en-US" sz="1400" dirty="0"/>
                        <a:t> and Finance to develop a long-term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59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Library Acquisitions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Annual increases will be necessary to keep pace with inflationary cost increases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322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Core Research Labs (LACU)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An independent review of animal labs will be undertaken in FY 2022 to develop long-term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772322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8BF33-EE80-7141-A915-C586B428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57E2-B6DF-4F45-8A41-319A4323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12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7A32BE-B16D-D940-A31E-30ABD2D4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Operating Budget </a:t>
            </a:r>
            <a:r>
              <a:rPr lang="en-US" sz="4000" dirty="0"/>
              <a:t>Recap – Addressing Critical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43599"/>
      </p:ext>
    </p:extLst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E97D78-FE8B-0544-BB03-BA96B7ABA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058347"/>
              </p:ext>
            </p:extLst>
          </p:nvPr>
        </p:nvGraphicFramePr>
        <p:xfrm>
          <a:off x="1295400" y="2209800"/>
          <a:ext cx="65532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138622972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983531962"/>
                    </a:ext>
                  </a:extLst>
                </a:gridCol>
              </a:tblGrid>
              <a:tr h="3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 shown earlier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Required BOT Format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3845089"/>
                  </a:ext>
                </a:extLst>
              </a:tr>
              <a:tr h="63586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</a:rPr>
                        <a:t>Subtotal: Unrestricted Funds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(General Operating Funds)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Unrestricted Educational &amp; General (E&amp;G) Funds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1421135"/>
                  </a:ext>
                </a:extLst>
              </a:tr>
              <a:tr h="635864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Unrestricted Auxiliary Funds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3835684"/>
                  </a:ext>
                </a:extLst>
              </a:tr>
              <a:tr h="63586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</a:rPr>
                        <a:t>Subtotal: Unrestricted Funds</a:t>
                      </a:r>
                      <a:endParaRPr lang="en-US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1102516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Restricted Funds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Restricted Funds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319315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</a:rPr>
                        <a:t>Total Current Operating Funds</a:t>
                      </a:r>
                      <a:endParaRPr lang="en-US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</a:rPr>
                        <a:t>Total Current Operating Funds</a:t>
                      </a:r>
                      <a:endParaRPr lang="en-US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091285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4A205-5441-5E44-818D-86DD890C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5F29A-7966-604D-9011-706628B0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13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85021C-4F14-3042-A091-A3D5DDF3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Budget Recommendation Format</a:t>
            </a:r>
          </a:p>
        </p:txBody>
      </p:sp>
    </p:spTree>
    <p:extLst>
      <p:ext uri="{BB962C8B-B14F-4D97-AF65-F5344CB8AC3E}">
        <p14:creationId xmlns:p14="http://schemas.microsoft.com/office/powerpoint/2010/main" val="2105053537"/>
      </p:ext>
    </p:extLst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340A03-6267-744A-970C-09763DEB5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193630"/>
              </p:ext>
            </p:extLst>
          </p:nvPr>
        </p:nvGraphicFramePr>
        <p:xfrm>
          <a:off x="1640541" y="2516244"/>
          <a:ext cx="5852160" cy="3075546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75958971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379464891"/>
                    </a:ext>
                  </a:extLst>
                </a:gridCol>
              </a:tblGrid>
              <a:tr h="531933">
                <a:tc>
                  <a:txBody>
                    <a:bodyPr/>
                    <a:lstStyle/>
                    <a:p>
                      <a:r>
                        <a:rPr lang="en-US" dirty="0"/>
                        <a:t>FY 2021 Unrestricted E&amp;G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$289,629,000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73793"/>
                  </a:ext>
                </a:extLst>
              </a:tr>
              <a:tr h="99189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Salary Increases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Benefit Cost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Academic Program Support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Clinical Revenue Increases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7,300,000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1,629,700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655,000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5,220,000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541981"/>
                  </a:ext>
                </a:extLst>
              </a:tr>
              <a:tr h="531933">
                <a:tc>
                  <a:txBody>
                    <a:bodyPr/>
                    <a:lstStyle/>
                    <a:p>
                      <a:r>
                        <a:rPr lang="en-US" dirty="0"/>
                        <a:t>FY 2022 Unrestricted E&amp;G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$304,499,000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0133995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31A6C-5F4B-4548-AC83-4D8216DB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62455-E4FE-7049-85F9-BC1FC9FD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14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BBCD642-8D4F-CF4E-ABBD-5AF9ADB33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Unrestricted E&amp;G Funds</a:t>
            </a:r>
          </a:p>
        </p:txBody>
      </p:sp>
    </p:spTree>
    <p:extLst>
      <p:ext uri="{BB962C8B-B14F-4D97-AF65-F5344CB8AC3E}">
        <p14:creationId xmlns:p14="http://schemas.microsoft.com/office/powerpoint/2010/main" val="868345486"/>
      </p:ext>
    </p:extLst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00558-9B06-9B4C-8966-FFE8146A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EA80D-A722-F04C-9CE3-ACD405CB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15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ABCD6B-184C-664B-A0FE-153A75F49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Unrestricted Auxiliary  and Restricted Funds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D178B25-602C-7948-A197-419DC45BD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477500"/>
              </p:ext>
            </p:extLst>
          </p:nvPr>
        </p:nvGraphicFramePr>
        <p:xfrm>
          <a:off x="1777700" y="2286000"/>
          <a:ext cx="5766099" cy="3718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3680">
                  <a:extLst>
                    <a:ext uri="{9D8B030D-6E8A-4147-A177-3AD203B41FA5}">
                      <a16:colId xmlns:a16="http://schemas.microsoft.com/office/drawing/2014/main" val="3759589719"/>
                    </a:ext>
                  </a:extLst>
                </a:gridCol>
                <a:gridCol w="1512419">
                  <a:extLst>
                    <a:ext uri="{9D8B030D-6E8A-4147-A177-3AD203B41FA5}">
                      <a16:colId xmlns:a16="http://schemas.microsoft.com/office/drawing/2014/main" val="2379464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 2021 Unrestricted Auxiliary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$2,803,000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346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Food 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HSC Hub (bookstore)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29,400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0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FY 2021 Unrestricted Auxiliary Funds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$4, 332,400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6788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5913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8157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7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 2021 Restricted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$311,960,000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80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Increase in Restricted Funds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Research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dirty="0"/>
                        <a:t>10,000,000</a:t>
                      </a:r>
                    </a:p>
                    <a:p>
                      <a:pPr algn="r"/>
                      <a:r>
                        <a:rPr lang="en-US" dirty="0"/>
                        <a:t>3,040,000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923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FY 2021 Restricted Funds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$325,000,000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7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180179"/>
      </p:ext>
    </p:extLst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E97D78-FE8B-0544-BB03-BA96B7ABA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142410"/>
              </p:ext>
            </p:extLst>
          </p:nvPr>
        </p:nvGraphicFramePr>
        <p:xfrm>
          <a:off x="838200" y="2209800"/>
          <a:ext cx="7606552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472">
                  <a:extLst>
                    <a:ext uri="{9D8B030D-6E8A-4147-A177-3AD203B41FA5}">
                      <a16:colId xmlns:a16="http://schemas.microsoft.com/office/drawing/2014/main" val="843972389"/>
                    </a:ext>
                  </a:extLst>
                </a:gridCol>
                <a:gridCol w="2586540">
                  <a:extLst>
                    <a:ext uri="{9D8B030D-6E8A-4147-A177-3AD203B41FA5}">
                      <a16:colId xmlns:a16="http://schemas.microsoft.com/office/drawing/2014/main" val="1386229729"/>
                    </a:ext>
                  </a:extLst>
                </a:gridCol>
                <a:gridCol w="2586540">
                  <a:extLst>
                    <a:ext uri="{9D8B030D-6E8A-4147-A177-3AD203B41FA5}">
                      <a16:colId xmlns:a16="http://schemas.microsoft.com/office/drawing/2014/main" val="2983531962"/>
                    </a:ext>
                  </a:extLst>
                </a:gridCol>
              </a:tblGrid>
              <a:tr h="325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Fund Group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Revenues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Expenditures &amp; Transfers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3845089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Unrestricted Educational &amp; General (E&amp;G) Funds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$304,499,000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$304,499,000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1421135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Unrestricted Auxiliary Funds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$4,332,400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$4,332,400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3835684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Subtotal: Unrestricted Funds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chemeClr val="tx1"/>
                          </a:solidFill>
                          <a:effectLst/>
                        </a:rPr>
                        <a:t>$308,831,400 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chemeClr val="tx1"/>
                          </a:solidFill>
                          <a:effectLst/>
                        </a:rPr>
                        <a:t>$308,831,400 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1102516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Restricted Funds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$325,000,000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$325,000,000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319315"/>
                  </a:ext>
                </a:extLst>
              </a:tr>
              <a:tr h="635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</a:rPr>
                        <a:t>Total Current Operating Funds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chemeClr val="tx1"/>
                          </a:solidFill>
                          <a:effectLst/>
                        </a:rPr>
                        <a:t>$633,831,400 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chemeClr val="tx1"/>
                          </a:solidFill>
                          <a:effectLst/>
                        </a:rPr>
                        <a:t>$633,831,400 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091285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4A205-5441-5E44-818D-86DD890C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5F29A-7966-604D-9011-706628B0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16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85021C-4F14-3042-A091-A3D5DDF3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2022 Proposed Current Operating Budget</a:t>
            </a:r>
          </a:p>
        </p:txBody>
      </p:sp>
    </p:spTree>
    <p:extLst>
      <p:ext uri="{BB962C8B-B14F-4D97-AF65-F5344CB8AC3E}">
        <p14:creationId xmlns:p14="http://schemas.microsoft.com/office/powerpoint/2010/main" val="488087272"/>
      </p:ext>
    </p:extLst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72F3E-8681-214D-A07C-7EC592A3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77A48-8FC4-4445-AEE8-3875B5CF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17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3A8AD0-9C17-B04D-9B00-F97B08CE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&amp; Fees</a:t>
            </a:r>
            <a:br>
              <a:rPr lang="en-US" dirty="0"/>
            </a:br>
            <a:r>
              <a:rPr lang="en-US" sz="2800" dirty="0"/>
              <a:t>(Required Format)</a:t>
            </a:r>
            <a:endParaRPr 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D7D977F-6664-E34D-B26B-28994EC15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134311"/>
              </p:ext>
            </p:extLst>
          </p:nvPr>
        </p:nvGraphicFramePr>
        <p:xfrm>
          <a:off x="688490" y="1752600"/>
          <a:ext cx="7578851" cy="423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910">
                  <a:extLst>
                    <a:ext uri="{9D8B030D-6E8A-4147-A177-3AD203B41FA5}">
                      <a16:colId xmlns:a16="http://schemas.microsoft.com/office/drawing/2014/main" val="2863569247"/>
                    </a:ext>
                  </a:extLst>
                </a:gridCol>
                <a:gridCol w="922141">
                  <a:extLst>
                    <a:ext uri="{9D8B030D-6E8A-4147-A177-3AD203B41FA5}">
                      <a16:colId xmlns:a16="http://schemas.microsoft.com/office/drawing/2014/main" val="4217423300"/>
                    </a:ext>
                  </a:extLst>
                </a:gridCol>
                <a:gridCol w="729124">
                  <a:extLst>
                    <a:ext uri="{9D8B030D-6E8A-4147-A177-3AD203B41FA5}">
                      <a16:colId xmlns:a16="http://schemas.microsoft.com/office/drawing/2014/main" val="1020968296"/>
                    </a:ext>
                  </a:extLst>
                </a:gridCol>
                <a:gridCol w="1093688">
                  <a:extLst>
                    <a:ext uri="{9D8B030D-6E8A-4147-A177-3AD203B41FA5}">
                      <a16:colId xmlns:a16="http://schemas.microsoft.com/office/drawing/2014/main" val="2893952293"/>
                    </a:ext>
                  </a:extLst>
                </a:gridCol>
                <a:gridCol w="797988">
                  <a:extLst>
                    <a:ext uri="{9D8B030D-6E8A-4147-A177-3AD203B41FA5}">
                      <a16:colId xmlns:a16="http://schemas.microsoft.com/office/drawing/2014/main" val="932651673"/>
                    </a:ext>
                  </a:extLst>
                </a:gridCol>
              </a:tblGrid>
              <a:tr h="3445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Maintenance Fees &amp; Tuition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5" dirty="0">
                          <a:effectLst/>
                        </a:rPr>
                        <a:t>In-State Maintenance Fee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15" dirty="0">
                          <a:effectLst/>
                        </a:rPr>
                        <a:t>Out-of-State Tuition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17231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</a:t>
                      </a:r>
                      <a:r>
                        <a:rPr lang="en-US" sz="1100" spc="-45" dirty="0">
                          <a:effectLst/>
                        </a:rPr>
                        <a:t> </a:t>
                      </a:r>
                      <a:r>
                        <a:rPr lang="en-US" sz="1100" spc="-5" dirty="0">
                          <a:effectLst/>
                        </a:rPr>
                        <a:t>of</a:t>
                      </a:r>
                      <a:r>
                        <a:rPr lang="en-US" sz="1100" spc="-35" dirty="0">
                          <a:effectLst/>
                        </a:rPr>
                        <a:t> </a:t>
                      </a:r>
                      <a:r>
                        <a:rPr lang="en-US" sz="1100" spc="-20" dirty="0">
                          <a:effectLst/>
                        </a:rPr>
                        <a:t>Dentistry – DDS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$30,388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$69,148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37265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</a:t>
                      </a:r>
                      <a:r>
                        <a:rPr lang="en-US" sz="1100" spc="-45" dirty="0">
                          <a:effectLst/>
                        </a:rPr>
                        <a:t> </a:t>
                      </a:r>
                      <a:r>
                        <a:rPr lang="en-US" sz="1100" spc="-5" dirty="0">
                          <a:effectLst/>
                        </a:rPr>
                        <a:t>of</a:t>
                      </a:r>
                      <a:r>
                        <a:rPr lang="en-US" sz="1100" spc="-35" dirty="0">
                          <a:effectLst/>
                        </a:rPr>
                        <a:t> </a:t>
                      </a:r>
                      <a:r>
                        <a:rPr lang="en-US" sz="1100" spc="-20" dirty="0">
                          <a:effectLst/>
                        </a:rPr>
                        <a:t>Dentistry – Transitional DDS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73,028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73,028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1605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Dentistry – Dental Hygiene (Undergraduate)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9,988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19,976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88383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Graduate Health Sciences -- PhD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10,894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16,542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01412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Graduate Health Sciences – Pharmacology MS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16,712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25,140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10361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Graduate Health Sciences –MS Forensic Dentistry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13,500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100.0%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$18,500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100.0%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6517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2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of Health Professions – Bachelor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7,990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12,000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41306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2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of Health Professions – Masters in Cytopathology Practice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9,990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14,400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76365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Health Professions – Advanced Degree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13,814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31,796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25889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Health Professions – Audiology Advanced Degree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18,820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43,396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86252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Health Professions – Masters of Clinical Lab Science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10,068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14,400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85752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Medicine – MD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34,566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51,850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-14.3%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97031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Medicine – Physician Assistant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22,924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38,962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49044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Nursing – Bachelors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12,705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36,930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3632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 of Nursing – Graduate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18,698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43,538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37016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effectLst/>
                        </a:rPr>
                        <a:t>College</a:t>
                      </a:r>
                      <a:r>
                        <a:rPr lang="en-US" sz="1100" spc="-45" dirty="0">
                          <a:effectLst/>
                        </a:rPr>
                        <a:t> </a:t>
                      </a:r>
                      <a:r>
                        <a:rPr lang="en-US" sz="1100" spc="-5" dirty="0">
                          <a:effectLst/>
                        </a:rPr>
                        <a:t>of</a:t>
                      </a:r>
                      <a:r>
                        <a:rPr lang="en-US" sz="1100" spc="-25" dirty="0">
                          <a:effectLst/>
                        </a:rPr>
                        <a:t> </a:t>
                      </a:r>
                      <a:r>
                        <a:rPr lang="en-US" sz="1100" spc="-20" dirty="0">
                          <a:effectLst/>
                        </a:rPr>
                        <a:t>Pharmacy – PharmD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22,370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27,374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-1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+mn-ea"/>
                          <a:cs typeface="+mn-cs"/>
                        </a:rPr>
                        <a:t>0.0%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37591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2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of Pharmacy – PharmD IMPACT Pathway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2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2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2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2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6897909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973EC3-639A-B542-BBD1-32B0F0209A71}"/>
              </a:ext>
            </a:extLst>
          </p:cNvPr>
          <p:cNvCxnSpPr>
            <a:cxnSpLocks/>
          </p:cNvCxnSpPr>
          <p:nvPr/>
        </p:nvCxnSpPr>
        <p:spPr>
          <a:xfrm>
            <a:off x="8143536" y="5867400"/>
            <a:ext cx="467064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732876"/>
      </p:ext>
    </p:extLst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7E73AB3-5070-2F4A-BE69-0F9188795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473286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</p:spPr>
        <p:txBody>
          <a:bodyPr/>
          <a:lstStyle/>
          <a:p>
            <a:fld id="{B09DB9DC-415E-44F0-BB8F-0B856143CB21}" type="datetime4">
              <a:rPr lang="en-US" smtClean="0"/>
              <a:pPr/>
              <a:t>May 11, 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/>
              <a:t>Total Revenue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366171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Sponsored Programs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20796" y="443472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Gifts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518810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General Operating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267781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Sales &amp; Svc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3AC403-A8FB-BE45-A48E-7B33CC02D3BE}"/>
              </a:ext>
            </a:extLst>
          </p:cNvPr>
          <p:cNvCxnSpPr>
            <a:cxnSpLocks/>
          </p:cNvCxnSpPr>
          <p:nvPr/>
        </p:nvCxnSpPr>
        <p:spPr>
          <a:xfrm>
            <a:off x="7467600" y="2286000"/>
            <a:ext cx="0" cy="3962400"/>
          </a:xfrm>
          <a:prstGeom prst="line">
            <a:avLst/>
          </a:prstGeom>
          <a:ln w="38100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85301"/>
      </p:ext>
    </p:extLst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CD632C-D540-8747-988E-08BAA8E0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8F482C0-1F4A-4264-B7A8-975F74BE7E84}" type="datetime4">
              <a:rPr lang="en-US" smtClean="0"/>
              <a:pPr>
                <a:spcAft>
                  <a:spcPts val="600"/>
                </a:spcAft>
              </a:pPr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EE032-0A15-9D4B-AA9E-70E53225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3325215-7382-4C1B-86B1-E9DB9649FF55}" type="slidenum">
              <a:rPr lang="en-US" sz="1000" smtClean="0"/>
              <a:pPr>
                <a:spcAft>
                  <a:spcPts val="600"/>
                </a:spcAft>
              </a:pPr>
              <a:t>19</a:t>
            </a:fld>
            <a:endParaRPr lang="en-US" sz="100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B2ACFAB-F393-F448-8545-4A49DDFA24A9}"/>
              </a:ext>
            </a:extLst>
          </p:cNvPr>
          <p:cNvSpPr txBox="1">
            <a:spLocks/>
          </p:cNvSpPr>
          <p:nvPr/>
        </p:nvSpPr>
        <p:spPr>
          <a:xfrm>
            <a:off x="700919" y="331433"/>
            <a:ext cx="1295400" cy="5830009"/>
          </a:xfrm>
          <a:prstGeom prst="rect">
            <a:avLst/>
          </a:prstGeom>
        </p:spPr>
        <p:txBody>
          <a:bodyPr vert="vert270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cap="small" dirty="0">
                <a:solidFill>
                  <a:schemeClr val="accent1"/>
                </a:solidFill>
              </a:rPr>
              <a:t>Advisory Board Approved Budget Recommendation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D182AA-8738-2242-B8E4-8BB4EC2BD24E}"/>
              </a:ext>
            </a:extLst>
          </p:cNvPr>
          <p:cNvSpPr txBox="1"/>
          <p:nvPr/>
        </p:nvSpPr>
        <p:spPr>
          <a:xfrm>
            <a:off x="8128183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20B348-525D-5B46-AFA8-9E68968454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4" b="5555"/>
          <a:stretch/>
        </p:blipFill>
        <p:spPr>
          <a:xfrm>
            <a:off x="3013550" y="152400"/>
            <a:ext cx="4911250" cy="6477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10362071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/>
              <a:t>Unrestricted Funds:  (E-accounts)  </a:t>
            </a:r>
            <a:r>
              <a:rPr lang="en-US" dirty="0"/>
              <a:t>Funds provided to meet the primary educational mission of the university (</a:t>
            </a:r>
            <a:r>
              <a:rPr lang="en-US" i="1" u="sng" dirty="0"/>
              <a:t>sometimes referred to as Educational &amp; General Funds</a:t>
            </a:r>
            <a:r>
              <a:rPr lang="en-US" dirty="0"/>
              <a:t>)</a:t>
            </a:r>
          </a:p>
          <a:p>
            <a:r>
              <a:rPr lang="en-US" b="1" i="1" dirty="0"/>
              <a:t>Restricted Funds: (R-accounts) </a:t>
            </a:r>
            <a:r>
              <a:rPr lang="en-US" dirty="0"/>
              <a:t>Funds provided to meet a designated purpose – research, scholarships, endowed chairs, etc.</a:t>
            </a:r>
          </a:p>
          <a:p>
            <a:endParaRPr lang="en-US" dirty="0"/>
          </a:p>
          <a:p>
            <a:r>
              <a:rPr lang="en-US" b="1" i="1" dirty="0"/>
              <a:t>General Operating Budget: </a:t>
            </a:r>
            <a:r>
              <a:rPr lang="en-US" dirty="0"/>
              <a:t>Funding provided across campus to meet operational needs – referred to as </a:t>
            </a:r>
            <a:r>
              <a:rPr lang="en-US" b="1" dirty="0">
                <a:solidFill>
                  <a:schemeClr val="accent1"/>
                </a:solidFill>
              </a:rPr>
              <a:t>ORANGE</a:t>
            </a:r>
            <a:r>
              <a:rPr lang="en-US" dirty="0"/>
              <a:t> dollars.</a:t>
            </a:r>
          </a:p>
          <a:p>
            <a:pPr lvl="1"/>
            <a:r>
              <a:rPr lang="en-US" dirty="0"/>
              <a:t>Sources are from State Appropriations, Tuition &amp; Fees, and F&amp;A Revenue</a:t>
            </a:r>
          </a:p>
          <a:p>
            <a:pPr lvl="1"/>
            <a:r>
              <a:rPr lang="en-US" dirty="0"/>
              <a:t>F&amp;A Revenue: indirect cost funding received from sponsors on grants</a:t>
            </a:r>
          </a:p>
          <a:p>
            <a:pPr lvl="1"/>
            <a:endParaRPr lang="en-US" dirty="0"/>
          </a:p>
          <a:p>
            <a:r>
              <a:rPr lang="en-US" b="1" i="1" dirty="0"/>
              <a:t>What’s the difference between Unrestricted and General Operating Budget?:  </a:t>
            </a:r>
            <a:r>
              <a:rPr lang="en-US" dirty="0"/>
              <a:t>Unrestricted Funds includes some self-supporting activities like continuing education, conferences and auxiliaries.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32FE-D633-4D57-BDF1-8409BFE4A654}" type="datetime4">
              <a:rPr lang="en-US" smtClean="0"/>
              <a:t>May 11, 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  <a:endParaRPr lang="en-US" dirty="0"/>
          </a:p>
        </p:txBody>
      </p:sp>
    </p:spTree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8D78C6C-F6AE-0E4E-BFC7-9B817FABE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15374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</p:spPr>
        <p:txBody>
          <a:bodyPr/>
          <a:lstStyle/>
          <a:p>
            <a:fld id="{B09DB9DC-415E-44F0-BB8F-0B856143CB21}" type="datetime4">
              <a:rPr lang="en-US" smtClean="0"/>
              <a:pPr/>
              <a:t>May 11, 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/>
              <a:t>Total Revenue</a:t>
            </a:r>
          </a:p>
        </p:txBody>
      </p:sp>
    </p:spTree>
    <p:extLst>
      <p:ext uri="{BB962C8B-B14F-4D97-AF65-F5344CB8AC3E}">
        <p14:creationId xmlns:p14="http://schemas.microsoft.com/office/powerpoint/2010/main" val="2317774297"/>
      </p:ext>
    </p:extLst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99D6C5D-15E4-7648-B442-0620CEDC1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639968" y="2133600"/>
            <a:ext cx="5853305" cy="3877815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8FFB5-B48F-9A42-A7E2-EE6D7833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0E12DD-5E63-48A9-865E-9B636358EFFD}" type="datetime4">
              <a:rPr lang="en-US" smtClean="0"/>
              <a:pPr>
                <a:spcAft>
                  <a:spcPts val="600"/>
                </a:spcAft>
              </a:pPr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28158-7DBD-F145-BFAB-DCE22D92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3325215-7382-4C1B-86B1-E9DB9649FF55}" type="slidenum">
              <a:rPr lang="en-US" sz="1000" smtClean="0"/>
              <a:pPr>
                <a:spcAft>
                  <a:spcPts val="600"/>
                </a:spcAft>
              </a:pPr>
              <a:t>21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18025533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4DCCAF-F170-7546-9B29-3C52672F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Campus General:  </a:t>
            </a:r>
            <a:r>
              <a:rPr lang="en-US" sz="2000" dirty="0"/>
              <a:t>Campus General represents campus-wide costs not allocated out to units –</a:t>
            </a:r>
          </a:p>
          <a:p>
            <a:pPr lvl="1"/>
            <a:r>
              <a:rPr lang="en-US" sz="1600" dirty="0"/>
              <a:t>Staff Benefit Cost (e.g., health, life, and retirement) – about $50 million</a:t>
            </a:r>
          </a:p>
          <a:p>
            <a:pPr lvl="1"/>
            <a:r>
              <a:rPr lang="en-US" sz="1600" dirty="0"/>
              <a:t>Debt Service Payments – about $5 million</a:t>
            </a:r>
          </a:p>
          <a:p>
            <a:pPr lvl="1"/>
            <a:r>
              <a:rPr lang="en-US" sz="1600" dirty="0"/>
              <a:t>UT Foundation, UT Research Foundation, and other assessments by the UT System Administration for services provided – about $8 million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b="1" dirty="0"/>
              <a:t>Physician Practice Plans:  </a:t>
            </a:r>
            <a:r>
              <a:rPr lang="en-US" sz="2000" dirty="0"/>
              <a:t>Note that the HSC’s physician practice plan partnerships (ULPS, UTMP, UTROP, UCH, etc.) which had over  $300 million in revenue in calendar year 2019 are EXCLUDED from all the financials we will review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30C29-6DF9-0243-A57D-20922EB5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800CF-E2B8-2044-8A12-FA31DC45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3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E23AE30-C47D-B041-91B8-16B337C2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(cont.)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22B805-0548-934A-A0AC-788956D83A2E}"/>
              </a:ext>
            </a:extLst>
          </p:cNvPr>
          <p:cNvCxnSpPr/>
          <p:nvPr/>
        </p:nvCxnSpPr>
        <p:spPr>
          <a:xfrm>
            <a:off x="2819400" y="4267200"/>
            <a:ext cx="3819864" cy="0"/>
          </a:xfrm>
          <a:prstGeom prst="line">
            <a:avLst/>
          </a:prstGeom>
          <a:ln w="38100"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607293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36010"/>
              </p:ext>
            </p:extLst>
          </p:nvPr>
        </p:nvGraphicFramePr>
        <p:xfrm>
          <a:off x="2018783" y="1119749"/>
          <a:ext cx="5106432" cy="232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2741465490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3962797748"/>
                    </a:ext>
                  </a:extLst>
                </a:gridCol>
                <a:gridCol w="604246">
                  <a:extLst>
                    <a:ext uri="{9D8B030D-6E8A-4147-A177-3AD203B41FA5}">
                      <a16:colId xmlns:a16="http://schemas.microsoft.com/office/drawing/2014/main" val="1194328369"/>
                    </a:ext>
                  </a:extLst>
                </a:gridCol>
              </a:tblGrid>
              <a:tr h="361683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FY 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FY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FY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FY 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FY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FY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6"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General Operating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/>
                        <a:t>161.8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/>
                        <a:t>$196.2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/>
                        <a:t>$225.2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/>
                        <a:t>$259.1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$269.0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$270.3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326">
                <a:tc>
                  <a:txBody>
                    <a:bodyPr/>
                    <a:lstStyle/>
                    <a:p>
                      <a:r>
                        <a:rPr lang="en-US" sz="1200" dirty="0"/>
                        <a:t>Gifts &amp;</a:t>
                      </a:r>
                      <a:r>
                        <a:rPr lang="en-US" sz="1200" baseline="0" dirty="0"/>
                        <a:t> Endow Income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18.1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18.7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28.1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33.8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26">
                <a:tc>
                  <a:txBody>
                    <a:bodyPr/>
                    <a:lstStyle/>
                    <a:p>
                      <a:r>
                        <a:rPr lang="en-US" sz="1200" dirty="0"/>
                        <a:t>Sponsored</a:t>
                      </a:r>
                      <a:r>
                        <a:rPr lang="en-US" sz="1200" baseline="0" dirty="0"/>
                        <a:t> Programs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137.8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156.1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239.6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300.2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Sales </a:t>
                      </a:r>
                      <a:r>
                        <a:rPr lang="en-US" sz="1200" b="0" i="0" baseline="0" dirty="0"/>
                        <a:t>&amp; Service</a:t>
                      </a:r>
                      <a:endParaRPr lang="en-US" sz="12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TOTAL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/>
                        <a:t>$354.5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/>
                        <a:t>$405.9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/>
                        <a:t>$458.4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/>
                        <a:t>$557.8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$613.2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$615.0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B9DC-415E-44F0-BB8F-0B856143CB21}" type="datetime4">
              <a:rPr lang="en-US" smtClean="0"/>
              <a:t>May 11, 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68" y="175904"/>
            <a:ext cx="7756263" cy="1054250"/>
          </a:xfrm>
        </p:spPr>
        <p:txBody>
          <a:bodyPr/>
          <a:lstStyle/>
          <a:p>
            <a:r>
              <a:rPr lang="en-US" dirty="0"/>
              <a:t>Total Revenue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3491592"/>
          <a:ext cx="8250222" cy="268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93953" y="403380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Sales &amp; Svc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1207" y="441564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Sponsored Programs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6060" y="485301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Gifts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518810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General Operating</a:t>
            </a:r>
          </a:p>
        </p:txBody>
      </p:sp>
    </p:spTree>
    <p:extLst>
      <p:ext uri="{BB962C8B-B14F-4D97-AF65-F5344CB8AC3E}">
        <p14:creationId xmlns:p14="http://schemas.microsoft.com/office/powerpoint/2010/main" val="1389757502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34924" y="2014620"/>
          <a:ext cx="77470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486F-2D8F-42B7-BEA6-CB1F49818B93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FY 2020 All Funds Expenditures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05E0CC-8760-D541-A535-6866312B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/>
          <a:lstStyle/>
          <a:p>
            <a:r>
              <a:rPr lang="en-US" dirty="0"/>
              <a:t>FY 2022 Proposed Budget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3652A-A88C-E840-A8F1-E9B8BFF6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0F1DD-3C05-6449-AD98-56C16F4C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6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5145149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7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Operating Fund Revenue Increases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02691"/>
              </p:ext>
            </p:extLst>
          </p:nvPr>
        </p:nvGraphicFramePr>
        <p:xfrm>
          <a:off x="1371600" y="2362200"/>
          <a:ext cx="6616700" cy="378460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Incremental State Funding: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Salary Increase @ 4%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Benefit Costs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Operating Cost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TOTAL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dirty="0"/>
                        <a:t>$8,263,700</a:t>
                      </a:r>
                    </a:p>
                    <a:p>
                      <a:pPr algn="r"/>
                      <a:r>
                        <a:rPr lang="en-US" dirty="0"/>
                        <a:t>899,700</a:t>
                      </a:r>
                    </a:p>
                    <a:p>
                      <a:pPr algn="r"/>
                      <a:r>
                        <a:rPr lang="en-US" u="sng" dirty="0"/>
                        <a:t>5,169,200</a:t>
                      </a:r>
                    </a:p>
                    <a:p>
                      <a:pPr algn="r"/>
                      <a:r>
                        <a:rPr lang="en-US" dirty="0"/>
                        <a:t>$14,332,600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Tuition / Enrollment: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Tuition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COD – DH Enrollment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 3-Yr Curriculum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COP 3-Yr IMPACT Pathway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220,000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240,000</a:t>
                      </a:r>
                    </a:p>
                    <a:p>
                      <a:pPr algn="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50,000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$510,000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Revenue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$14,842,600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356113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F18372D-1B5F-8441-BD64-DF795EE62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60987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</p:spPr>
        <p:txBody>
          <a:bodyPr/>
          <a:lstStyle/>
          <a:p>
            <a:fld id="{B09DB9DC-415E-44F0-BB8F-0B856143CB21}" type="datetime4">
              <a:rPr lang="en-US" smtClean="0"/>
              <a:pPr/>
              <a:t>May 11, 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/>
              <a:t>Total General Operating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525" y="2514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F&amp;A Recoveries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33365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Tuition &amp; Fees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4525" y="465593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State Appropriations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AA5F7F-B1E5-7241-98A5-8A78F567B519}"/>
              </a:ext>
            </a:extLst>
          </p:cNvPr>
          <p:cNvCxnSpPr/>
          <p:nvPr/>
        </p:nvCxnSpPr>
        <p:spPr>
          <a:xfrm>
            <a:off x="7543800" y="2133600"/>
            <a:ext cx="0" cy="4038600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155743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11,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9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Proposed Budget Increments</a:t>
            </a:r>
            <a:br>
              <a:rPr lang="en-US" dirty="0"/>
            </a:br>
            <a:r>
              <a:rPr lang="en-US" dirty="0"/>
              <a:t>Salary 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485337"/>
              </p:ext>
            </p:extLst>
          </p:nvPr>
        </p:nvGraphicFramePr>
        <p:xfrm>
          <a:off x="1258271" y="2498464"/>
          <a:ext cx="6616700" cy="278892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6400800" algn="r"/>
                        </a:tabLst>
                      </a:pPr>
                      <a:r>
                        <a:rPr lang="en-US" u="sng" dirty="0"/>
                        <a:t>Salary Increase: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3% Market Increase 	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$1,500 minimum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1% Merit Pools 	 (faculty, exempt, non-exempt)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Minimum rate to $16/</a:t>
                      </a:r>
                      <a:r>
                        <a:rPr lang="en-US" dirty="0" err="1"/>
                        <a:t>hr</a:t>
                      </a:r>
                      <a:r>
                        <a:rPr lang="en-US" dirty="0"/>
                        <a:t>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dirty="0"/>
                        <a:t>$4,800,000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u="none" dirty="0"/>
                        <a:t>1,600,000</a:t>
                      </a:r>
                    </a:p>
                    <a:p>
                      <a:pPr algn="r"/>
                      <a:r>
                        <a:rPr lang="en-US" dirty="0"/>
                        <a:t>900,000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Associate retirement cost increase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730,000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8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Benefit costs increase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899,700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Salary Actions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$8,929,700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117043"/>
      </p:ext>
    </p:extLst>
  </p:cSld>
  <p:clrMapOvr>
    <a:masterClrMapping/>
  </p:clrMapOvr>
  <p:transition spd="med">
    <p:rand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Microsoft Macintosh PowerPoint</Application>
  <PresentationFormat>On-screen Show (4:3)</PresentationFormat>
  <Paragraphs>388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Book Antiqua</vt:lpstr>
      <vt:lpstr>Calibri</vt:lpstr>
      <vt:lpstr>Cambria</vt:lpstr>
      <vt:lpstr>Candara</vt:lpstr>
      <vt:lpstr>Wingdings</vt:lpstr>
      <vt:lpstr>Hardcover</vt:lpstr>
      <vt:lpstr>Budget Background and FY 2022 Budget Proposal</vt:lpstr>
      <vt:lpstr>Definitions</vt:lpstr>
      <vt:lpstr>Definitions (cont.)</vt:lpstr>
      <vt:lpstr>Total Revenue</vt:lpstr>
      <vt:lpstr>FY 2020 All Funds Expenditures</vt:lpstr>
      <vt:lpstr>FY 2022 Proposed Budget </vt:lpstr>
      <vt:lpstr>General Operating Fund Revenue Increases</vt:lpstr>
      <vt:lpstr>Total General Operating</vt:lpstr>
      <vt:lpstr>Proposed Budget Increments Salary Actions</vt:lpstr>
      <vt:lpstr>Proposed Budget Increments Academic Program Support</vt:lpstr>
      <vt:lpstr>Proposed Budget Increments Infrastructure </vt:lpstr>
      <vt:lpstr>General Operating Budget Recap – Addressing Critical Needs</vt:lpstr>
      <vt:lpstr>Operating Budget Recommendation Format</vt:lpstr>
      <vt:lpstr>Unrestricted E&amp;G Funds</vt:lpstr>
      <vt:lpstr>Unrestricted Auxiliary  and Restricted Funds</vt:lpstr>
      <vt:lpstr>FY 2022 Proposed Current Operating Budget</vt:lpstr>
      <vt:lpstr>Tuition &amp; Fees (Required Format)</vt:lpstr>
      <vt:lpstr>Total Revenue</vt:lpstr>
      <vt:lpstr>PowerPoint Presentation</vt:lpstr>
      <vt:lpstr>Total Revenue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Ferrara, Anthony Alan</dc:creator>
  <cp:lastModifiedBy/>
  <cp:revision>1</cp:revision>
  <cp:lastPrinted>2021-05-11T16:30:51Z</cp:lastPrinted>
  <dcterms:created xsi:type="dcterms:W3CDTF">2020-05-01T20:45:01Z</dcterms:created>
  <dcterms:modified xsi:type="dcterms:W3CDTF">2021-05-12T13:56:52Z</dcterms:modified>
</cp:coreProperties>
</file>