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16" r:id="rId2"/>
  </p:sldMasterIdLst>
  <p:notesMasterIdLst>
    <p:notesMasterId r:id="rId19"/>
  </p:notesMasterIdLst>
  <p:handoutMasterIdLst>
    <p:handoutMasterId r:id="rId20"/>
  </p:handoutMasterIdLst>
  <p:sldIdLst>
    <p:sldId id="258" r:id="rId3"/>
    <p:sldId id="519" r:id="rId4"/>
    <p:sldId id="373" r:id="rId5"/>
    <p:sldId id="344" r:id="rId6"/>
    <p:sldId id="504" r:id="rId7"/>
    <p:sldId id="518" r:id="rId8"/>
    <p:sldId id="517" r:id="rId9"/>
    <p:sldId id="502" r:id="rId10"/>
    <p:sldId id="475" r:id="rId11"/>
    <p:sldId id="476" r:id="rId12"/>
    <p:sldId id="516" r:id="rId13"/>
    <p:sldId id="520" r:id="rId14"/>
    <p:sldId id="522" r:id="rId15"/>
    <p:sldId id="521" r:id="rId16"/>
    <p:sldId id="523" r:id="rId17"/>
    <p:sldId id="281" r:id="rId18"/>
  </p:sldIdLst>
  <p:sldSz cx="12192000" cy="6858000"/>
  <p:notesSz cx="6881813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 Schwab" initials="SS" lastIdx="1" clrIdx="0">
    <p:extLst>
      <p:ext uri="{19B8F6BF-5375-455C-9EA6-DF929625EA0E}">
        <p15:presenceInfo xmlns:p15="http://schemas.microsoft.com/office/powerpoint/2012/main" userId="77b00f567f6a00f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331"/>
    <a:srgbClr val="0A614E"/>
    <a:srgbClr val="D6D6D6"/>
    <a:srgbClr val="FF8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266" autoAdjust="0"/>
    <p:restoredTop sz="50000" autoAdjust="0"/>
  </p:normalViewPr>
  <p:slideViewPr>
    <p:cSldViewPr snapToGrid="0" snapToObjects="1">
      <p:cViewPr varScale="1">
        <p:scale>
          <a:sx n="142" d="100"/>
          <a:sy n="142" d="100"/>
        </p:scale>
        <p:origin x="936" y="1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microsoft.com/office/2016/11/relationships/changesInfo" Target="changesInfos/changesInfo1.xml"/><Relationship Id="rId3" Type="http://schemas.openxmlformats.org/officeDocument/2006/relationships/slide" Target="slides/slide1.xml"/><Relationship Id="rId21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rara, Anthony Alan" userId="c69e6eb3-b496-4893-8c8d-ef08e7ab3295" providerId="ADAL" clId="{2F6639D9-8B8B-2345-A41C-5A112CEACE01}"/>
    <pc:docChg chg="modSld">
      <pc:chgData name="Ferrara, Anthony Alan" userId="c69e6eb3-b496-4893-8c8d-ef08e7ab3295" providerId="ADAL" clId="{2F6639D9-8B8B-2345-A41C-5A112CEACE01}" dt="2021-05-12T17:20:12.479" v="17" actId="1038"/>
      <pc:docMkLst>
        <pc:docMk/>
      </pc:docMkLst>
      <pc:sldChg chg="modSp mod">
        <pc:chgData name="Ferrara, Anthony Alan" userId="c69e6eb3-b496-4893-8c8d-ef08e7ab3295" providerId="ADAL" clId="{2F6639D9-8B8B-2345-A41C-5A112CEACE01}" dt="2021-05-12T17:20:12.479" v="17" actId="1038"/>
        <pc:sldMkLst>
          <pc:docMk/>
          <pc:sldMk cId="3059023978" sldId="258"/>
        </pc:sldMkLst>
        <pc:picChg chg="mod">
          <ac:chgData name="Ferrara, Anthony Alan" userId="c69e6eb3-b496-4893-8c8d-ef08e7ab3295" providerId="ADAL" clId="{2F6639D9-8B8B-2345-A41C-5A112CEACE01}" dt="2021-05-12T17:20:12.479" v="17" actId="1038"/>
          <ac:picMkLst>
            <pc:docMk/>
            <pc:sldMk cId="3059023978" sldId="258"/>
            <ac:picMk id="6" creationId="{80076969-FBD6-D748-AF43-1ADE3C04489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3081967213114756E-2"/>
          <c:y val="5.4097414228998913E-2"/>
          <c:w val="0.90155324641796819"/>
          <c:h val="0.87628327423900854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Genl Oper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</c:strCache>
            </c:strRef>
          </c:cat>
          <c:val>
            <c:numRef>
              <c:f>Sheet1!$B$2:$B$19</c:f>
              <c:numCache>
                <c:formatCode>General</c:formatCode>
                <c:ptCount val="18"/>
                <c:pt idx="0">
                  <c:v>161.761</c:v>
                </c:pt>
                <c:pt idx="1">
                  <c:v>167.50899999999999</c:v>
                </c:pt>
                <c:pt idx="2">
                  <c:v>182.42400000000001</c:v>
                </c:pt>
                <c:pt idx="3">
                  <c:v>197.916</c:v>
                </c:pt>
                <c:pt idx="4">
                  <c:v>194.84800000000001</c:v>
                </c:pt>
                <c:pt idx="5">
                  <c:v>196.18600000000001</c:v>
                </c:pt>
                <c:pt idx="6">
                  <c:v>197.49700000000001</c:v>
                </c:pt>
                <c:pt idx="7">
                  <c:v>205.916</c:v>
                </c:pt>
                <c:pt idx="8">
                  <c:v>207.6</c:v>
                </c:pt>
                <c:pt idx="9">
                  <c:v>221.9</c:v>
                </c:pt>
                <c:pt idx="10">
                  <c:v>225.2</c:v>
                </c:pt>
                <c:pt idx="11">
                  <c:v>236.5</c:v>
                </c:pt>
                <c:pt idx="12">
                  <c:v>246.4</c:v>
                </c:pt>
                <c:pt idx="13">
                  <c:v>259.10000000000002</c:v>
                </c:pt>
                <c:pt idx="14">
                  <c:v>269</c:v>
                </c:pt>
                <c:pt idx="15">
                  <c:v>270.3</c:v>
                </c:pt>
                <c:pt idx="16">
                  <c:v>273.5</c:v>
                </c:pt>
                <c:pt idx="17">
                  <c:v>290.8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61-1E49-BC62-5442F89D529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Gifts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</c:strCache>
            </c:strRef>
          </c:cat>
          <c:val>
            <c:numRef>
              <c:f>Sheet1!$C$2:$C$19</c:f>
              <c:numCache>
                <c:formatCode>General</c:formatCode>
                <c:ptCount val="18"/>
                <c:pt idx="0">
                  <c:v>18.067</c:v>
                </c:pt>
                <c:pt idx="1">
                  <c:v>27.061</c:v>
                </c:pt>
                <c:pt idx="2">
                  <c:v>18.196000000000002</c:v>
                </c:pt>
                <c:pt idx="3">
                  <c:v>21.236999999999998</c:v>
                </c:pt>
                <c:pt idx="4">
                  <c:v>23.143999999999998</c:v>
                </c:pt>
                <c:pt idx="5">
                  <c:v>18.706</c:v>
                </c:pt>
                <c:pt idx="6">
                  <c:v>17.878</c:v>
                </c:pt>
                <c:pt idx="7">
                  <c:v>18.702000000000002</c:v>
                </c:pt>
                <c:pt idx="8">
                  <c:v>19.8</c:v>
                </c:pt>
                <c:pt idx="9">
                  <c:v>18.899999999999999</c:v>
                </c:pt>
                <c:pt idx="10">
                  <c:v>17.5</c:v>
                </c:pt>
                <c:pt idx="11">
                  <c:v>20.3</c:v>
                </c:pt>
                <c:pt idx="12">
                  <c:v>29.7</c:v>
                </c:pt>
                <c:pt idx="13">
                  <c:v>31.7</c:v>
                </c:pt>
                <c:pt idx="14">
                  <c:v>33.799999999999997</c:v>
                </c:pt>
                <c:pt idx="15">
                  <c:v>20.3</c:v>
                </c:pt>
                <c:pt idx="16">
                  <c:v>24.9</c:v>
                </c:pt>
                <c:pt idx="17">
                  <c:v>20.399999999999999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61-1E49-BC62-5442F89D529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Spon Prog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cat>
            <c:strRef>
              <c:f>Sheet1!$A$2:$A$19</c:f>
              <c:strCache>
                <c:ptCount val="1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</c:strCache>
            </c:strRef>
          </c:cat>
          <c:val>
            <c:numRef>
              <c:f>Sheet1!$D$2:$D$19</c:f>
              <c:numCache>
                <c:formatCode>General</c:formatCode>
                <c:ptCount val="18"/>
                <c:pt idx="0">
                  <c:v>137.816</c:v>
                </c:pt>
                <c:pt idx="1">
                  <c:v>145.59100000000001</c:v>
                </c:pt>
                <c:pt idx="2">
                  <c:v>143.529</c:v>
                </c:pt>
                <c:pt idx="3">
                  <c:v>150.25399999999999</c:v>
                </c:pt>
                <c:pt idx="4">
                  <c:v>153.56299999999999</c:v>
                </c:pt>
                <c:pt idx="5">
                  <c:v>156.142</c:v>
                </c:pt>
                <c:pt idx="6">
                  <c:v>176.392</c:v>
                </c:pt>
                <c:pt idx="7">
                  <c:v>185.012</c:v>
                </c:pt>
                <c:pt idx="8">
                  <c:v>187.1</c:v>
                </c:pt>
                <c:pt idx="9">
                  <c:v>187.9</c:v>
                </c:pt>
                <c:pt idx="10">
                  <c:v>192</c:v>
                </c:pt>
                <c:pt idx="11">
                  <c:v>203.5</c:v>
                </c:pt>
                <c:pt idx="12">
                  <c:v>277.8</c:v>
                </c:pt>
                <c:pt idx="13">
                  <c:v>236</c:v>
                </c:pt>
                <c:pt idx="14">
                  <c:v>285.2</c:v>
                </c:pt>
                <c:pt idx="15">
                  <c:v>300.2</c:v>
                </c:pt>
                <c:pt idx="16">
                  <c:v>284</c:v>
                </c:pt>
                <c:pt idx="17">
                  <c:v>298.8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361-1E49-BC62-5442F89D529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Sales &amp; Svc</c:v>
                </c:pt>
              </c:strCache>
            </c:strRef>
          </c:tx>
          <c:cat>
            <c:strRef>
              <c:f>Sheet1!$A$2:$A$19</c:f>
              <c:strCache>
                <c:ptCount val="18"/>
                <c:pt idx="0">
                  <c:v>FY05</c:v>
                </c:pt>
                <c:pt idx="1">
                  <c:v>FY06</c:v>
                </c:pt>
                <c:pt idx="2">
                  <c:v>FY07</c:v>
                </c:pt>
                <c:pt idx="3">
                  <c:v>FY08</c:v>
                </c:pt>
                <c:pt idx="4">
                  <c:v>FY09</c:v>
                </c:pt>
                <c:pt idx="5">
                  <c:v>FY10</c:v>
                </c:pt>
                <c:pt idx="6">
                  <c:v>FY11</c:v>
                </c:pt>
                <c:pt idx="7">
                  <c:v>FY12</c:v>
                </c:pt>
                <c:pt idx="8">
                  <c:v>FY13</c:v>
                </c:pt>
                <c:pt idx="9">
                  <c:v>FY14</c:v>
                </c:pt>
                <c:pt idx="10">
                  <c:v>FY15</c:v>
                </c:pt>
                <c:pt idx="11">
                  <c:v>FY16</c:v>
                </c:pt>
                <c:pt idx="12">
                  <c:v>FY17</c:v>
                </c:pt>
                <c:pt idx="13">
                  <c:v>FY18</c:v>
                </c:pt>
                <c:pt idx="14">
                  <c:v>FY19</c:v>
                </c:pt>
                <c:pt idx="15">
                  <c:v>FY20</c:v>
                </c:pt>
                <c:pt idx="16">
                  <c:v>FY21</c:v>
                </c:pt>
                <c:pt idx="17">
                  <c:v>FY22</c:v>
                </c:pt>
              </c:strCache>
            </c:strRef>
          </c:cat>
          <c:val>
            <c:numRef>
              <c:f>Sheet1!$E$2:$E$19</c:f>
              <c:numCache>
                <c:formatCode>General</c:formatCode>
                <c:ptCount val="18"/>
                <c:pt idx="0">
                  <c:v>36.819000000000003</c:v>
                </c:pt>
                <c:pt idx="1">
                  <c:v>32.56</c:v>
                </c:pt>
                <c:pt idx="2">
                  <c:v>31.893999999999998</c:v>
                </c:pt>
                <c:pt idx="3">
                  <c:v>32.624000000000002</c:v>
                </c:pt>
                <c:pt idx="4">
                  <c:v>32.033000000000001</c:v>
                </c:pt>
                <c:pt idx="5">
                  <c:v>34.905999999999999</c:v>
                </c:pt>
                <c:pt idx="6">
                  <c:v>23.643999999999998</c:v>
                </c:pt>
                <c:pt idx="7">
                  <c:v>25.1</c:v>
                </c:pt>
                <c:pt idx="8">
                  <c:v>42.5</c:v>
                </c:pt>
                <c:pt idx="9">
                  <c:v>26.3</c:v>
                </c:pt>
                <c:pt idx="10">
                  <c:v>23.7</c:v>
                </c:pt>
                <c:pt idx="11">
                  <c:v>28.1</c:v>
                </c:pt>
                <c:pt idx="12">
                  <c:v>29</c:v>
                </c:pt>
                <c:pt idx="13">
                  <c:v>31</c:v>
                </c:pt>
                <c:pt idx="14">
                  <c:v>25.2</c:v>
                </c:pt>
                <c:pt idx="15">
                  <c:v>24.2</c:v>
                </c:pt>
                <c:pt idx="16">
                  <c:v>22</c:v>
                </c:pt>
                <c:pt idx="17">
                  <c:v>23.8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361-1E49-BC62-5442F89D52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1810136480"/>
        <c:axId val="-1810137840"/>
      </c:areaChart>
      <c:catAx>
        <c:axId val="-18101364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n-US"/>
          </a:p>
        </c:txPr>
        <c:crossAx val="-1810137840"/>
        <c:crosses val="autoZero"/>
        <c:auto val="1"/>
        <c:lblAlgn val="ctr"/>
        <c:lblOffset val="100"/>
        <c:noMultiLvlLbl val="0"/>
      </c:catAx>
      <c:valAx>
        <c:axId val="-1810137840"/>
        <c:scaling>
          <c:orientation val="minMax"/>
          <c:max val="700"/>
          <c:min val="0"/>
        </c:scaling>
        <c:delete val="0"/>
        <c:axPos val="l"/>
        <c:majorGridlines/>
        <c:numFmt formatCode="&quot;$&quot;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050"/>
            </a:pPr>
            <a:endParaRPr lang="en-US"/>
          </a:p>
        </c:txPr>
        <c:crossAx val="-1810136480"/>
        <c:crosses val="autoZero"/>
        <c:crossBetween val="midCat"/>
      </c:valAx>
      <c:spPr>
        <a:noFill/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5D9C297-731B-8744-8E00-E5FA0A3521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AC7E6150-1F46-714C-9B9A-FFF7C591FB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55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CE9D6A6C-BCA7-DA40-B4C6-3D846D9E0335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42900" y="696913"/>
            <a:ext cx="6196013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8547BD7A-3425-4141-AE61-34BCDC90F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608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554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82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7518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7984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320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74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8049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29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76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873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A591DA-487A-4860-94AF-69024CDFD90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49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606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291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99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09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42900" y="696913"/>
            <a:ext cx="6196013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BD7A-3425-4141-AE61-34BCDC90F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8221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479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59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249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865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5915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2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4710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54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89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348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84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892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764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4024100-BAA2-4347-8333-7D45FCF608A4}" type="datetimeFigureOut">
              <a:rPr lang="en-US" smtClean="0"/>
              <a:t>5/12/21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4B61ED3-2A2A-134E-92C8-60A6B4D7AB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7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076969-FBD6-D748-AF43-1ADE3C0448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25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A7FB1F3-3EB0-F748-99F3-DD3A99648925}"/>
              </a:ext>
            </a:extLst>
          </p:cNvPr>
          <p:cNvSpPr txBox="1"/>
          <p:nvPr/>
        </p:nvSpPr>
        <p:spPr>
          <a:xfrm>
            <a:off x="665630" y="3513196"/>
            <a:ext cx="10972800" cy="2339102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2020-2021</a:t>
            </a:r>
          </a:p>
          <a:p>
            <a:pPr algn="ctr"/>
            <a:r>
              <a:rPr lang="en-US" sz="4400" b="1" dirty="0">
                <a:solidFill>
                  <a:srgbClr val="F59331"/>
                </a:solidFill>
                <a:latin typeface="Arial"/>
                <a:cs typeface="Arial"/>
              </a:rPr>
              <a:t>Advisory Board</a:t>
            </a:r>
            <a:endParaRPr lang="en-US" sz="4400" b="1" dirty="0">
              <a:solidFill>
                <a:srgbClr val="F5933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Steve J. Schwab, MD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Chancellor</a:t>
            </a:r>
          </a:p>
        </p:txBody>
      </p:sp>
    </p:spTree>
    <p:extLst>
      <p:ext uri="{BB962C8B-B14F-4D97-AF65-F5344CB8AC3E}">
        <p14:creationId xmlns:p14="http://schemas.microsoft.com/office/powerpoint/2010/main" val="3059023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CEE41-2334-AD4A-BA0D-7CF07A83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337C6-D45C-F540-81A5-0CA2D483CA4F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MASTER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FDB52-010A-2849-BB0F-59751676F5FC}"/>
              </a:ext>
            </a:extLst>
          </p:cNvPr>
          <p:cNvSpPr txBox="1"/>
          <p:nvPr/>
        </p:nvSpPr>
        <p:spPr>
          <a:xfrm>
            <a:off x="572877" y="1226285"/>
            <a:ext cx="1103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Quadrangle Re-Build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B9FD2-DB45-CD4F-BB5E-F8B00E94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948" y="1928445"/>
            <a:ext cx="8494756" cy="468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078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CEE41-2334-AD4A-BA0D-7CF07A83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320" y="-684775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337C6-D45C-F540-81A5-0CA2D483CA4F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next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DC12D-07CA-314B-96CB-4F50097373A0}"/>
              </a:ext>
            </a:extLst>
          </p:cNvPr>
          <p:cNvSpPr txBox="1"/>
          <p:nvPr/>
        </p:nvSpPr>
        <p:spPr>
          <a:xfrm>
            <a:off x="572877" y="1226285"/>
            <a:ext cx="11038901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Facilities 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Speech Pathology and  Audiology---Knoxville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Rural Dental D-4 Clinics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Mixed use development 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1977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3968023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7B8D372-6834-B848-8012-3B89DD48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611778" y="6507919"/>
            <a:ext cx="68702" cy="45719"/>
          </a:xfrm>
          <a:prstGeom prst="rect">
            <a:avLst/>
          </a:prstGeom>
        </p:spPr>
      </p:pic>
      <p:pic>
        <p:nvPicPr>
          <p:cNvPr id="6" name="Picture 5" descr="Chart, bar chart&#10;&#10;Description automatically generated">
            <a:extLst>
              <a:ext uri="{FF2B5EF4-FFF2-40B4-BE49-F238E27FC236}">
                <a16:creationId xmlns:a16="http://schemas.microsoft.com/office/drawing/2014/main" id="{27029347-48FA-4078-9CB9-8867325E73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61" y="1073684"/>
            <a:ext cx="9112935" cy="578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297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CEE41-2334-AD4A-BA0D-7CF07A83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320" y="-684775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337C6-D45C-F540-81A5-0CA2D483CA4F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next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DC12D-07CA-314B-96CB-4F50097373A0}"/>
              </a:ext>
            </a:extLst>
          </p:cNvPr>
          <p:cNvSpPr txBox="1"/>
          <p:nvPr/>
        </p:nvSpPr>
        <p:spPr>
          <a:xfrm>
            <a:off x="572877" y="1226285"/>
            <a:ext cx="11038901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Academic Programs 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On time graduation 2019-2020-2021 despite COVID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Graduation rate: 96% Graduate Programs… 95% total Programs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</a:t>
            </a: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attempt Board Pass Rate….. Stellar at 97% Overall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Medicine 100% step 1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Nursing BSN 100%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Residents and Fellows:  Largest most diverse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				   	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7246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CEE41-2334-AD4A-BA0D-7CF07A83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6320" y="-684775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337C6-D45C-F540-81A5-0CA2D483CA4F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next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B5DC12D-07CA-314B-96CB-4F50097373A0}"/>
              </a:ext>
            </a:extLst>
          </p:cNvPr>
          <p:cNvSpPr txBox="1"/>
          <p:nvPr/>
        </p:nvSpPr>
        <p:spPr>
          <a:xfrm>
            <a:off x="572877" y="1226285"/>
            <a:ext cx="11038901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Academic Programs 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Nursing ---highly successful 1 </a:t>
            </a:r>
            <a:r>
              <a:rPr lang="en-US" sz="2400" b="1" dirty="0" err="1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en-US" sz="2400" b="1" baseline="30000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degree) BSN program (2 classes </a:t>
            </a:r>
            <a:r>
              <a:rPr lang="en-US" sz="2400" b="1" dirty="0" err="1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----- 2 year traditional BSN restarting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Medicine---- Primary care 3 year accelerated program (Class size +10)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Pharmacy---- Accelerated 3 </a:t>
            </a:r>
            <a:r>
              <a:rPr lang="en-US" sz="2400" b="1" dirty="0" err="1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yr</a:t>
            </a: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program (class size constant)</a:t>
            </a:r>
          </a:p>
          <a:p>
            <a:pPr>
              <a:spcAft>
                <a:spcPts val="600"/>
              </a:spcAft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Dentistry  ---Rural Dental D-4 Clinics---(Class expansion) 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Health Professions--- New BS and other Doctoral programs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76903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88760F1-7420-8D4B-9E1E-03990AD62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681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Finances Budget</a:t>
            </a:r>
          </a:p>
        </p:txBody>
      </p:sp>
    </p:spTree>
    <p:extLst>
      <p:ext uri="{BB962C8B-B14F-4D97-AF65-F5344CB8AC3E}">
        <p14:creationId xmlns:p14="http://schemas.microsoft.com/office/powerpoint/2010/main" val="24517705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 Budget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Very Strong Budget Year from State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Specifics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Operating Funds restored to UTHSC Budget as permanent Item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4% raise for on state portion of salary for faculty and staff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Renovation of UTHSC Police Building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Buildout of remaining floors Nash Research building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Multiple Capital Maintenance Projects for campus funded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GME State funded Primary care positions created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Specifics-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Tuition (In general) frozen this year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D372-6834-B848-8012-3B89DD48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611778" y="6507919"/>
            <a:ext cx="6870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30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E7E73AB3-5070-2F4A-BE69-0F918879584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22500" y="2247901"/>
          <a:ext cx="7747000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1884378" y="6161443"/>
            <a:ext cx="2133600" cy="365125"/>
          </a:xfrm>
        </p:spPr>
        <p:txBody>
          <a:bodyPr/>
          <a:lstStyle/>
          <a:p>
            <a:fld id="{B09DB9DC-415E-44F0-BB8F-0B856143CB21}" type="datetime4">
              <a:rPr lang="en-US" smtClean="0"/>
              <a:pPr/>
              <a:t>May 12, 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8163264" y="6161443"/>
            <a:ext cx="2133600" cy="365125"/>
          </a:xfrm>
        </p:spPr>
        <p:txBody>
          <a:bodyPr/>
          <a:lstStyle/>
          <a:p>
            <a:fld id="{53325215-7382-4C1B-86B1-E9DB9649FF5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2491" y="570156"/>
            <a:ext cx="7756263" cy="1054250"/>
          </a:xfrm>
        </p:spPr>
        <p:txBody>
          <a:bodyPr/>
          <a:lstStyle/>
          <a:p>
            <a:r>
              <a:rPr lang="en-US" dirty="0"/>
              <a:t>Total Revenue Excludes Clinical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59196" y="2788501"/>
            <a:ext cx="1219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Sales &amp; Svc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43800" y="3661719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Sponsored Programs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44796" y="4434722"/>
            <a:ext cx="91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Gifts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10400" y="518811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 Operating</a:t>
            </a:r>
          </a:p>
        </p:txBody>
      </p:sp>
    </p:spTree>
    <p:extLst>
      <p:ext uri="{BB962C8B-B14F-4D97-AF65-F5344CB8AC3E}">
        <p14:creationId xmlns:p14="http://schemas.microsoft.com/office/powerpoint/2010/main" val="273785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In Person Campus</a:t>
            </a:r>
          </a:p>
        </p:txBody>
      </p:sp>
    </p:spTree>
    <p:extLst>
      <p:ext uri="{BB962C8B-B14F-4D97-AF65-F5344CB8AC3E}">
        <p14:creationId xmlns:p14="http://schemas.microsoft.com/office/powerpoint/2010/main" val="350289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 Graduation</a:t>
            </a:r>
            <a:endParaRPr lang="en-US" sz="2400" b="1" dirty="0">
              <a:solidFill>
                <a:srgbClr val="0A61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Specifics (COVID Guidelines followed)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Audiology Speech Pathology    May 7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Graduate Health Sciences  May 10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Pharmacy and Health Professions  May 11 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	Medicine- Nursing- Dentistry  </a:t>
            </a:r>
            <a:r>
              <a:rPr lang="en-US" sz="2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19</a:t>
            </a: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D372-6834-B848-8012-3B89DD48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611778" y="6507919"/>
            <a:ext cx="6870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941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08F8A-4662-9B4C-BE51-0AF88738A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AFBCD3-4E73-FB4F-9983-432B38BDDD55}"/>
              </a:ext>
            </a:extLst>
          </p:cNvPr>
          <p:cNvSpPr txBox="1"/>
          <p:nvPr/>
        </p:nvSpPr>
        <p:spPr>
          <a:xfrm>
            <a:off x="572877" y="1226285"/>
            <a:ext cx="11038901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Person Fall Semester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On Campus Plan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Pending Shelby County and City of Memphis Guidelines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Clinical ---unchanged in person</a:t>
            </a:r>
          </a:p>
          <a:p>
            <a:r>
              <a:rPr lang="en-US" sz="2400" b="1" dirty="0">
                <a:solidFill>
                  <a:srgbClr val="0A61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 Specifics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	Vaccine Reporting required (University must report status to partner clinical facilities)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Clinical Partner Vaccine Guidelines honored—Follow rules of partner institutions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     COVID vaccination encouraged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Masking Guidelines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	Social Distancing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	Proposed guidelines to be announced post Shelby County/ Memphis City Policies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8D372-6834-B848-8012-3B89DD482D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flipV="1">
            <a:off x="11611778" y="6507919"/>
            <a:ext cx="68702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61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E86C75-4D02-E448-8969-70CACCAF5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04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76522A5-69B2-7A49-A7F1-A1ED31AB426D}"/>
              </a:ext>
            </a:extLst>
          </p:cNvPr>
          <p:cNvSpPr txBox="1"/>
          <p:nvPr/>
        </p:nvSpPr>
        <p:spPr>
          <a:xfrm>
            <a:off x="1493520" y="3013501"/>
            <a:ext cx="9204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4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Facilities</a:t>
            </a:r>
          </a:p>
        </p:txBody>
      </p:sp>
    </p:spTree>
    <p:extLst>
      <p:ext uri="{BB962C8B-B14F-4D97-AF65-F5344CB8AC3E}">
        <p14:creationId xmlns:p14="http://schemas.microsoft.com/office/powerpoint/2010/main" val="41644309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CBCEE41-2334-AD4A-BA0D-7CF07A831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D337C6-D45C-F540-81A5-0CA2D483CA4F}"/>
              </a:ext>
            </a:extLst>
          </p:cNvPr>
          <p:cNvSpPr txBox="1"/>
          <p:nvPr/>
        </p:nvSpPr>
        <p:spPr>
          <a:xfrm>
            <a:off x="572876" y="247079"/>
            <a:ext cx="110389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CAMPUS MASTER PLAN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3FDB52-010A-2849-BB0F-59751676F5FC}"/>
              </a:ext>
            </a:extLst>
          </p:cNvPr>
          <p:cNvSpPr txBox="1"/>
          <p:nvPr/>
        </p:nvSpPr>
        <p:spPr>
          <a:xfrm>
            <a:off x="572877" y="1226285"/>
            <a:ext cx="11038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b="1" dirty="0">
                <a:solidFill>
                  <a:srgbClr val="F593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College of Dentistry Building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E7A82F-6247-4F48-80E7-A97F97B26C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6180" y="1928446"/>
            <a:ext cx="8779640" cy="468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173863"/>
      </p:ext>
    </p:extLst>
  </p:cSld>
  <p:clrMapOvr>
    <a:masterClrMapping/>
  </p:clrMapOvr>
</p:sld>
</file>

<file path=ppt/theme/theme1.xml><?xml version="1.0" encoding="utf-8"?>
<a:theme xmlns:a="http://schemas.openxmlformats.org/drawingml/2006/main" name="First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11625</TotalTime>
  <Words>468</Words>
  <Application>Microsoft Macintosh PowerPoint</Application>
  <PresentationFormat>Widescreen</PresentationFormat>
  <Paragraphs>105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Gill Sans MT</vt:lpstr>
      <vt:lpstr>First Slide</vt:lpstr>
      <vt:lpstr>Parcel</vt:lpstr>
      <vt:lpstr>PowerPoint Presentation</vt:lpstr>
      <vt:lpstr>PowerPoint Presentation</vt:lpstr>
      <vt:lpstr>PowerPoint Presentation</vt:lpstr>
      <vt:lpstr>Total Revenue Excludes Clinical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Meyer</dc:creator>
  <cp:lastModifiedBy>Ferrara, Anthony Alan</cp:lastModifiedBy>
  <cp:revision>413</cp:revision>
  <cp:lastPrinted>2019-10-23T18:14:01Z</cp:lastPrinted>
  <dcterms:created xsi:type="dcterms:W3CDTF">2013-08-09T21:17:56Z</dcterms:created>
  <dcterms:modified xsi:type="dcterms:W3CDTF">2021-05-12T17:20:33Z</dcterms:modified>
</cp:coreProperties>
</file>