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5" r:id="rId3"/>
    <p:sldId id="314" r:id="rId4"/>
    <p:sldId id="312" r:id="rId5"/>
    <p:sldId id="311" r:id="rId6"/>
    <p:sldId id="284" r:id="rId7"/>
    <p:sldId id="271" r:id="rId8"/>
    <p:sldId id="313" r:id="rId9"/>
    <p:sldId id="270" r:id="rId10"/>
    <p:sldId id="283" r:id="rId11"/>
    <p:sldId id="273" r:id="rId12"/>
    <p:sldId id="317" r:id="rId13"/>
    <p:sldId id="321" r:id="rId14"/>
    <p:sldId id="322" r:id="rId15"/>
    <p:sldId id="318" r:id="rId16"/>
    <p:sldId id="316" r:id="rId17"/>
    <p:sldId id="323" r:id="rId18"/>
    <p:sldId id="324" r:id="rId19"/>
    <p:sldId id="315" r:id="rId20"/>
    <p:sldId id="320" r:id="rId21"/>
    <p:sldId id="319" r:id="rId22"/>
    <p:sldId id="326" r:id="rId23"/>
    <p:sldId id="325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7" autoAdjust="0"/>
    <p:restoredTop sz="94654" autoAdjust="0"/>
  </p:normalViewPr>
  <p:slideViewPr>
    <p:cSldViewPr>
      <p:cViewPr varScale="1">
        <p:scale>
          <a:sx n="192" d="100"/>
          <a:sy n="192" d="100"/>
        </p:scale>
        <p:origin x="65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andara" pitchFamily="34" charset="0"/>
              </a:defRPr>
            </a:pPr>
            <a:r>
              <a:rPr lang="en-US" dirty="0">
                <a:latin typeface="Candara" pitchFamily="34" charset="0"/>
              </a:rPr>
              <a:t>FY 2010 Actual</a:t>
            </a:r>
          </a:p>
          <a:p>
            <a:pPr>
              <a:defRPr>
                <a:latin typeface="Candara" pitchFamily="34" charset="0"/>
              </a:defRPr>
            </a:pPr>
            <a:r>
              <a:rPr lang="en-US" dirty="0">
                <a:latin typeface="Candara" pitchFamily="34" charset="0"/>
              </a:rPr>
              <a:t>Total $400.2 million</a:t>
            </a:r>
          </a:p>
        </c:rich>
      </c:tx>
      <c:layout>
        <c:manualLayout>
          <c:xMode val="edge"/>
          <c:yMode val="edge"/>
          <c:x val="0.186061258852078"/>
          <c:y val="1.5384615384615399E-2"/>
        </c:manualLayout>
      </c:layout>
      <c:overlay val="0"/>
    </c:title>
    <c:autoTitleDeleted val="0"/>
    <c:view3D>
      <c:rotX val="5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0848080133555899"/>
                  <c:y val="2.04926298012447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F2-4472-87E4-8DFD1F5E1288}"/>
                </c:ext>
              </c:extLst>
            </c:dLbl>
            <c:dLbl>
              <c:idx val="1"/>
              <c:layout>
                <c:manualLayout>
                  <c:x val="0.11685251659719005"/>
                  <c:y val="-3.6271853198274555E-7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Candara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563918480778"/>
                      <c:h val="0.18917464123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5F2-4472-87E4-8DFD1F5E1288}"/>
                </c:ext>
              </c:extLst>
            </c:dLbl>
            <c:dLbl>
              <c:idx val="2"/>
              <c:layout>
                <c:manualLayout>
                  <c:x val="0.181677860120426"/>
                  <c:y val="-6.6138338913556596E-2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  <a:latin typeface="Candara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F2-4472-87E4-8DFD1F5E1288}"/>
                </c:ext>
              </c:extLst>
            </c:dLbl>
            <c:dLbl>
              <c:idx val="3"/>
              <c:layout>
                <c:manualLayout>
                  <c:x val="-8.6525397560599272E-3"/>
                  <c:y val="2.2158475111946465E-3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Candara" pitchFamily="34" charset="0"/>
                      </a:defRPr>
                    </a:pPr>
                    <a:r>
                      <a:rPr lang="en-US" sz="1200" dirty="0">
                        <a:latin typeface="Candara" pitchFamily="34" charset="0"/>
                      </a:rPr>
                      <a:t>Sales &amp; Svc
11%</a:t>
                    </a:r>
                    <a:endParaRPr lang="en-US" sz="12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27450980392201"/>
                      <c:h val="0.14418424360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5F2-4472-87E4-8DFD1F5E12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Candara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Genl Oper</c:v>
                </c:pt>
                <c:pt idx="1">
                  <c:v>Gifts &amp; Endow</c:v>
                </c:pt>
                <c:pt idx="2">
                  <c:v>Spon Prog</c:v>
                </c:pt>
                <c:pt idx="3">
                  <c:v>Sales &amp; Serv</c:v>
                </c:pt>
              </c:strCache>
            </c:strRef>
          </c:cat>
          <c:val>
            <c:numRef>
              <c:f>Sheet1!$B$2:$B$5</c:f>
              <c:numCache>
                <c:formatCode>_("$"* #,##0_);_("$"* \(#,##0\);_("$"* "-"??_);_(@_)</c:formatCode>
                <c:ptCount val="4"/>
                <c:pt idx="0">
                  <c:v>190.5</c:v>
                </c:pt>
                <c:pt idx="1">
                  <c:v>18.7</c:v>
                </c:pt>
                <c:pt idx="2">
                  <c:v>156.1</c:v>
                </c:pt>
                <c:pt idx="3">
                  <c:v>34.9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F2-4472-87E4-8DFD1F5E1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andara" pitchFamily="34" charset="0"/>
              </a:defRPr>
            </a:pPr>
            <a:r>
              <a:rPr lang="en-US" dirty="0">
                <a:latin typeface="Candara" pitchFamily="34" charset="0"/>
              </a:rPr>
              <a:t>FY 2014 Actual</a:t>
            </a:r>
          </a:p>
          <a:p>
            <a:pPr>
              <a:defRPr>
                <a:latin typeface="Candara" pitchFamily="34" charset="0"/>
              </a:defRPr>
            </a:pPr>
            <a:r>
              <a:rPr lang="en-US" dirty="0">
                <a:latin typeface="Candara" pitchFamily="34" charset="0"/>
              </a:rPr>
              <a:t>Total $221.9</a:t>
            </a:r>
            <a:r>
              <a:rPr lang="en-US" baseline="0" dirty="0">
                <a:latin typeface="Candara" pitchFamily="34" charset="0"/>
              </a:rPr>
              <a:t> million</a:t>
            </a:r>
            <a:endParaRPr lang="en-US" dirty="0">
              <a:latin typeface="Candara" pitchFamily="34" charset="0"/>
            </a:endParaRPr>
          </a:p>
        </c:rich>
      </c:tx>
      <c:overlay val="0"/>
    </c:title>
    <c:autoTitleDeleted val="0"/>
    <c:view3D>
      <c:rotX val="5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246.4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8.2532842246080318E-2"/>
                  <c:y val="-6.7860647409053163E-2"/>
                </c:manualLayout>
              </c:layout>
              <c:tx>
                <c:rich>
                  <a:bodyPr/>
                  <a:lstStyle/>
                  <a:p>
                    <a:fld id="{7DBD923E-1286-4FBB-9228-3049A14FFD75}" type="CATEGORYNAME">
                      <a:rPr lang="en-US" sz="120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8CED47D0-F92E-4B49-969B-3B6D1D1386E7}" type="PERCENTAGE">
                      <a:rPr lang="en-US" sz="1200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4093239047424146"/>
                      <c:h val="0.20612665454058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1FE-44D8-AD8E-9E52349A838A}"/>
                </c:ext>
              </c:extLst>
            </c:dLbl>
            <c:dLbl>
              <c:idx val="1"/>
              <c:layout>
                <c:manualLayout>
                  <c:x val="4.3159466518810077E-3"/>
                  <c:y val="-0.1083608314282550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Candara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32844337616608"/>
                      <c:h val="0.234165038866499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1FE-44D8-AD8E-9E52349A838A}"/>
                </c:ext>
              </c:extLst>
            </c:dLbl>
            <c:dLbl>
              <c:idx val="2"/>
              <c:layout>
                <c:manualLayout>
                  <c:x val="0.13824173156239"/>
                  <c:y val="4.8754327836616082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bg1"/>
                        </a:solidFill>
                        <a:latin typeface="Candara" pitchFamily="34" charset="0"/>
                      </a:defRPr>
                    </a:pPr>
                    <a:fld id="{DF475BA4-CB91-4A1D-975D-1E35CF11408D}" type="CATEGORYNAME">
                      <a:rPr lang="en-US" sz="120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  <a:latin typeface="Candara" pitchFamily="34" charset="0"/>
                        </a:defRPr>
                      </a:pPr>
                      <a:t>[CATEGORY NAME]</a:t>
                    </a:fld>
                    <a:r>
                      <a:rPr lang="en-US" sz="12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B26F28E5-C48B-4E46-AFCA-081F33560284}" type="PERCENTAGE">
                      <a:rPr lang="en-US" sz="1200" baseline="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  <a:latin typeface="Candara" pitchFamily="34" charset="0"/>
                        </a:defRPr>
                      </a:pPr>
                      <a:t>[PERCENTAGE]</a:t>
                    </a:fld>
                    <a:endParaRPr lang="en-US" sz="12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984389757377688"/>
                      <c:h val="0.249120891184924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1FE-44D8-AD8E-9E52349A838A}"/>
                </c:ext>
              </c:extLst>
            </c:dLbl>
            <c:dLbl>
              <c:idx val="3"/>
              <c:layout>
                <c:manualLayout>
                  <c:x val="-1.22006283631191E-3"/>
                  <c:y val="-1.0226969912256001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Candara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FE-44D8-AD8E-9E52349A83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Candara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State Appropriations</c:v>
                </c:pt>
                <c:pt idx="1">
                  <c:v>Tuition &amp; Fees</c:v>
                </c:pt>
                <c:pt idx="2">
                  <c:v>F&amp;A Recoveries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132.19999999999999</c:v>
                </c:pt>
                <c:pt idx="1">
                  <c:v>76.599999999999994</c:v>
                </c:pt>
                <c:pt idx="2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FE-44D8-AD8E-9E52349A8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andara" pitchFamily="34" charset="0"/>
              </a:defRPr>
            </a:pPr>
            <a:r>
              <a:rPr lang="en-US" dirty="0">
                <a:latin typeface="Candara" pitchFamily="34" charset="0"/>
              </a:rPr>
              <a:t>FY 2018 Actual</a:t>
            </a:r>
          </a:p>
          <a:p>
            <a:pPr>
              <a:defRPr>
                <a:latin typeface="Candara" pitchFamily="34" charset="0"/>
              </a:defRPr>
            </a:pPr>
            <a:r>
              <a:rPr lang="en-US" dirty="0">
                <a:latin typeface="Candara" pitchFamily="34" charset="0"/>
              </a:rPr>
              <a:t>Total $259.1</a:t>
            </a:r>
            <a:r>
              <a:rPr lang="en-US" baseline="0" dirty="0">
                <a:latin typeface="Candara" pitchFamily="34" charset="0"/>
              </a:rPr>
              <a:t> million</a:t>
            </a:r>
            <a:endParaRPr lang="en-US" dirty="0">
              <a:latin typeface="Candara" pitchFamily="34" charset="0"/>
            </a:endParaRPr>
          </a:p>
        </c:rich>
      </c:tx>
      <c:overlay val="0"/>
    </c:title>
    <c:autoTitleDeleted val="0"/>
    <c:view3D>
      <c:rotX val="5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259.1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3491633858267718E-2"/>
                  <c:y val="-7.4002681215387695E-2"/>
                </c:manualLayout>
              </c:layout>
              <c:tx>
                <c:rich>
                  <a:bodyPr/>
                  <a:lstStyle/>
                  <a:p>
                    <a:fld id="{449AD776-BCBD-4597-AFEB-A8ED6BC5DA69}" type="CATEGORYNAME">
                      <a:rPr lang="en-US" sz="120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E7526149-EA2D-461D-8304-F83DBAA68CE3}" type="PERCENTAGE">
                      <a:rPr lang="en-US" sz="1200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318159448818895"/>
                      <c:h val="0.199984620734248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03B-4BCC-B578-8325EE9D0B83}"/>
                </c:ext>
              </c:extLst>
            </c:dLbl>
            <c:dLbl>
              <c:idx val="1"/>
              <c:layout>
                <c:manualLayout>
                  <c:x val="1.4732611548556431E-2"/>
                  <c:y val="-0.1022186767157433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Candara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911663385827"/>
                      <c:h val="0.23416503886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03B-4BCC-B578-8325EE9D0B83}"/>
                </c:ext>
              </c:extLst>
            </c:dLbl>
            <c:dLbl>
              <c:idx val="2"/>
              <c:layout>
                <c:manualLayout>
                  <c:x val="0.20074187992125983"/>
                  <c:y val="1.0366616547025974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bg1"/>
                        </a:solidFill>
                        <a:latin typeface="Candara" pitchFamily="34" charset="0"/>
                      </a:defRPr>
                    </a:pPr>
                    <a:fld id="{61F1B5EB-5052-499E-9858-7049FF884D8B}" type="CATEGORYNAME">
                      <a:rPr lang="en-US" sz="120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  <a:latin typeface="Candara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D3F41B2C-5765-4D37-85DE-8BDF1945E3BB}" type="PERCENTAGE">
                      <a:rPr lang="en-US" sz="1200" baseline="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  <a:latin typeface="Candara" pitchFamily="34" charset="0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026041666666665"/>
                      <c:h val="0.184629536218412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03B-4BCC-B578-8325EE9D0B83}"/>
                </c:ext>
              </c:extLst>
            </c:dLbl>
            <c:dLbl>
              <c:idx val="3"/>
              <c:layout>
                <c:manualLayout>
                  <c:x val="-1.6845062335957998E-2"/>
                  <c:y val="1.4341165313081701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Candara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3B-4BCC-B578-8325EE9D0B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Candara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State Appropriations</c:v>
                </c:pt>
                <c:pt idx="1">
                  <c:v>Tuition &amp; Fees</c:v>
                </c:pt>
                <c:pt idx="2">
                  <c:v>F&amp;A Recoveries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156.1</c:v>
                </c:pt>
                <c:pt idx="1">
                  <c:v>89.2</c:v>
                </c:pt>
                <c:pt idx="2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3B-4BCC-B578-8325EE9D0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 Appropriations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  <c:pt idx="8">
                  <c:v>FY18</c:v>
                </c:pt>
                <c:pt idx="9">
                  <c:v>FY19B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122.7</c:v>
                </c:pt>
                <c:pt idx="1">
                  <c:v>117.6</c:v>
                </c:pt>
                <c:pt idx="2">
                  <c:v>119.2</c:v>
                </c:pt>
                <c:pt idx="3">
                  <c:v>122.5</c:v>
                </c:pt>
                <c:pt idx="4">
                  <c:v>132.19999999999999</c:v>
                </c:pt>
                <c:pt idx="5">
                  <c:v>133.9</c:v>
                </c:pt>
                <c:pt idx="6">
                  <c:v>140.80000000000001</c:v>
                </c:pt>
                <c:pt idx="7">
                  <c:v>147.1</c:v>
                </c:pt>
                <c:pt idx="8">
                  <c:v>156.1</c:v>
                </c:pt>
                <c:pt idx="9">
                  <c:v>157.69999999999999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11-4F51-92A8-59D81068D9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Tuition &amp; Fees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  <c:pt idx="8">
                  <c:v>FY18</c:v>
                </c:pt>
                <c:pt idx="9">
                  <c:v>FY19B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52.1</c:v>
                </c:pt>
                <c:pt idx="1">
                  <c:v>58.6</c:v>
                </c:pt>
                <c:pt idx="2">
                  <c:v>68.3</c:v>
                </c:pt>
                <c:pt idx="3">
                  <c:v>72.099999999999994</c:v>
                </c:pt>
                <c:pt idx="4">
                  <c:v>76.599999999999994</c:v>
                </c:pt>
                <c:pt idx="5">
                  <c:v>78.8</c:v>
                </c:pt>
                <c:pt idx="6">
                  <c:v>83.2</c:v>
                </c:pt>
                <c:pt idx="7">
                  <c:v>86.1</c:v>
                </c:pt>
                <c:pt idx="8">
                  <c:v>89.2</c:v>
                </c:pt>
                <c:pt idx="9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11-4F51-92A8-59D81068D9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F&amp;A Recoveries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  <c:pt idx="8">
                  <c:v>FY18</c:v>
                </c:pt>
                <c:pt idx="9">
                  <c:v>FY19B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15.7</c:v>
                </c:pt>
                <c:pt idx="1">
                  <c:v>15.9</c:v>
                </c:pt>
                <c:pt idx="2">
                  <c:v>14.2</c:v>
                </c:pt>
                <c:pt idx="3">
                  <c:v>13</c:v>
                </c:pt>
                <c:pt idx="4">
                  <c:v>13.1</c:v>
                </c:pt>
                <c:pt idx="5">
                  <c:v>12.5</c:v>
                </c:pt>
                <c:pt idx="6">
                  <c:v>12.5</c:v>
                </c:pt>
                <c:pt idx="7">
                  <c:v>13.2</c:v>
                </c:pt>
                <c:pt idx="8">
                  <c:v>13.8</c:v>
                </c:pt>
                <c:pt idx="9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11-4F51-92A8-59D81068D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10136480"/>
        <c:axId val="-1810137840"/>
      </c:areaChart>
      <c:catAx>
        <c:axId val="-1810136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-1810137840"/>
        <c:crosses val="autoZero"/>
        <c:auto val="1"/>
        <c:lblAlgn val="ctr"/>
        <c:lblOffset val="100"/>
        <c:noMultiLvlLbl val="0"/>
      </c:catAx>
      <c:valAx>
        <c:axId val="-1810137840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50"/>
            </a:pPr>
            <a:endParaRPr lang="en-US"/>
          </a:p>
        </c:txPr>
        <c:crossAx val="-1810136480"/>
        <c:crosses val="autoZero"/>
        <c:crossBetween val="midCat"/>
      </c:valAx>
      <c:spPr>
        <a:noFill/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$578.7 million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0-709F-4195-9AE5-5CDED67F9118}"/>
              </c:ext>
            </c:extLst>
          </c:dPt>
          <c:dLbls>
            <c:dLbl>
              <c:idx val="0"/>
              <c:layout>
                <c:manualLayout>
                  <c:x val="-2.5231701579755399E-2"/>
                  <c:y val="4.64931251548452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9F-4195-9AE5-5CDED67F9118}"/>
                </c:ext>
              </c:extLst>
            </c:dLbl>
            <c:dLbl>
              <c:idx val="2"/>
              <c:layout>
                <c:manualLayout>
                  <c:x val="-3.1646919724657101E-2"/>
                  <c:y val="-5.77399044305968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9F-4195-9AE5-5CDED67F9118}"/>
                </c:ext>
              </c:extLst>
            </c:dLbl>
            <c:dLbl>
              <c:idx val="3"/>
              <c:layout>
                <c:manualLayout>
                  <c:x val="-7.6370153023324894E-2"/>
                  <c:y val="5.119248682412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9F-4195-9AE5-5CDED67F9118}"/>
                </c:ext>
              </c:extLst>
            </c:dLbl>
            <c:dLbl>
              <c:idx val="4"/>
              <c:layout>
                <c:manualLayout>
                  <c:x val="4.3823973654236598E-3"/>
                  <c:y val="-1.72286505111565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9F-4195-9AE5-5CDED67F9118}"/>
                </c:ext>
              </c:extLst>
            </c:dLbl>
            <c:dLbl>
              <c:idx val="5"/>
              <c:layout>
                <c:manualLayout>
                  <c:x val="3.0458203337790299E-2"/>
                  <c:y val="-2.60421070240406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9F-4195-9AE5-5CDED67F91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 Narrow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Health Professions</c:v>
                </c:pt>
                <c:pt idx="1">
                  <c:v>Dentistry</c:v>
                </c:pt>
                <c:pt idx="2">
                  <c:v>Grad Health</c:v>
                </c:pt>
                <c:pt idx="3">
                  <c:v>Med - Memphis</c:v>
                </c:pt>
                <c:pt idx="4">
                  <c:v>Med - Chattanooga</c:v>
                </c:pt>
                <c:pt idx="5">
                  <c:v>Med - Knoxville</c:v>
                </c:pt>
                <c:pt idx="6">
                  <c:v>Nursing</c:v>
                </c:pt>
                <c:pt idx="7">
                  <c:v>Pharmacy</c:v>
                </c:pt>
                <c:pt idx="8">
                  <c:v>Admin</c:v>
                </c:pt>
                <c:pt idx="9">
                  <c:v>General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29.4</c:v>
                </c:pt>
                <c:pt idx="2">
                  <c:v>2.5</c:v>
                </c:pt>
                <c:pt idx="3">
                  <c:v>252.3</c:v>
                </c:pt>
                <c:pt idx="4">
                  <c:v>37.1</c:v>
                </c:pt>
                <c:pt idx="5">
                  <c:v>52.7</c:v>
                </c:pt>
                <c:pt idx="6">
                  <c:v>9.1999999999999993</c:v>
                </c:pt>
                <c:pt idx="7">
                  <c:v>24.3</c:v>
                </c:pt>
                <c:pt idx="8">
                  <c:v>94.8</c:v>
                </c:pt>
                <c:pt idx="9">
                  <c:v>66.3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09F-4195-9AE5-5CDED67F91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3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andara" pitchFamily="34" charset="0"/>
              </a:defRPr>
            </a:pPr>
            <a:r>
              <a:rPr lang="en-US" dirty="0">
                <a:latin typeface="Candara" pitchFamily="34" charset="0"/>
              </a:rPr>
              <a:t>FY 2014 Actual</a:t>
            </a:r>
          </a:p>
          <a:p>
            <a:pPr>
              <a:defRPr>
                <a:latin typeface="Candara" pitchFamily="34" charset="0"/>
              </a:defRPr>
            </a:pPr>
            <a:r>
              <a:rPr lang="en-US" dirty="0">
                <a:latin typeface="Candara" pitchFamily="34" charset="0"/>
              </a:rPr>
              <a:t>Total $455.0</a:t>
            </a:r>
            <a:r>
              <a:rPr lang="en-US" baseline="0" dirty="0">
                <a:latin typeface="Candara" pitchFamily="34" charset="0"/>
              </a:rPr>
              <a:t> million</a:t>
            </a:r>
            <a:endParaRPr lang="en-US" dirty="0">
              <a:latin typeface="Candara" pitchFamily="34" charset="0"/>
            </a:endParaRPr>
          </a:p>
        </c:rich>
      </c:tx>
      <c:overlay val="0"/>
    </c:title>
    <c:autoTitleDeleted val="0"/>
    <c:view3D>
      <c:rotX val="5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582.9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53858501374531"/>
                  <c:y val="3.04117725861203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44802019685902"/>
                      <c:h val="0.2491208911849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1FE-44D8-AD8E-9E52349A838A}"/>
                </c:ext>
              </c:extLst>
            </c:dLbl>
            <c:dLbl>
              <c:idx val="1"/>
              <c:layout>
                <c:manualLayout>
                  <c:x val="0.165774346200109"/>
                  <c:y val="-7.0172736237370699E-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Candara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66175962178501"/>
                      <c:h val="0.23416503886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1FE-44D8-AD8E-9E52349A838A}"/>
                </c:ext>
              </c:extLst>
            </c:dLbl>
            <c:dLbl>
              <c:idx val="2"/>
              <c:layout>
                <c:manualLayout>
                  <c:x val="0.159075278492158"/>
                  <c:y val="-4.6447196161567401E-2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  <a:latin typeface="Candara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42717537203699"/>
                      <c:h val="0.2491208911849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1FE-44D8-AD8E-9E52349A838A}"/>
                </c:ext>
              </c:extLst>
            </c:dLbl>
            <c:dLbl>
              <c:idx val="3"/>
              <c:layout>
                <c:manualLayout>
                  <c:x val="-1.22006283631191E-3"/>
                  <c:y val="-1.0226969912256001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Candara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FE-44D8-AD8E-9E52349A83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Candara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Genl Oper</c:v>
                </c:pt>
                <c:pt idx="1">
                  <c:v>Gifts &amp; Endow</c:v>
                </c:pt>
                <c:pt idx="2">
                  <c:v>Spon Prog</c:v>
                </c:pt>
                <c:pt idx="3">
                  <c:v>Sales &amp; Svc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221.9</c:v>
                </c:pt>
                <c:pt idx="1">
                  <c:v>18.899999999999999</c:v>
                </c:pt>
                <c:pt idx="2">
                  <c:v>187.9</c:v>
                </c:pt>
                <c:pt idx="3">
                  <c:v>26.3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FE-44D8-AD8E-9E52349A8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andara" pitchFamily="34" charset="0"/>
              </a:defRPr>
            </a:pPr>
            <a:r>
              <a:rPr lang="en-US" dirty="0">
                <a:latin typeface="Candara" pitchFamily="34" charset="0"/>
              </a:rPr>
              <a:t>FY 2018 Actual</a:t>
            </a:r>
          </a:p>
          <a:p>
            <a:pPr>
              <a:defRPr>
                <a:latin typeface="Candara" pitchFamily="34" charset="0"/>
              </a:defRPr>
            </a:pPr>
            <a:r>
              <a:rPr lang="en-US" dirty="0">
                <a:latin typeface="Candara" pitchFamily="34" charset="0"/>
              </a:rPr>
              <a:t>Total $557.8</a:t>
            </a:r>
            <a:r>
              <a:rPr lang="en-US" baseline="0" dirty="0">
                <a:latin typeface="Candara" pitchFamily="34" charset="0"/>
              </a:rPr>
              <a:t> million</a:t>
            </a:r>
            <a:endParaRPr lang="en-US" dirty="0">
              <a:latin typeface="Candara" pitchFamily="34" charset="0"/>
            </a:endParaRPr>
          </a:p>
        </c:rich>
      </c:tx>
      <c:overlay val="0"/>
    </c:title>
    <c:autoTitleDeleted val="0"/>
    <c:view3D>
      <c:rotX val="5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$557.8 million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5385867782152199"/>
                  <c:y val="-1.56533600552106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44791666666699"/>
                      <c:h val="0.2491208911849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03B-4BCC-B578-8325EE9D0B83}"/>
                </c:ext>
              </c:extLst>
            </c:dLbl>
            <c:dLbl>
              <c:idx val="1"/>
              <c:layout>
                <c:manualLayout>
                  <c:x val="0.20744094488188999"/>
                  <c:y val="-8.7523981740265499E-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Candara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911663385827"/>
                      <c:h val="0.23416503886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03B-4BCC-B578-8325EE9D0B83}"/>
                </c:ext>
              </c:extLst>
            </c:dLbl>
            <c:dLbl>
              <c:idx val="2"/>
              <c:layout>
                <c:manualLayout>
                  <c:x val="0.15907521325459301"/>
                  <c:y val="-4.6447196161567401E-2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  <a:latin typeface="Candara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427083333333"/>
                      <c:h val="0.2491208911849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03B-4BCC-B578-8325EE9D0B83}"/>
                </c:ext>
              </c:extLst>
            </c:dLbl>
            <c:dLbl>
              <c:idx val="3"/>
              <c:layout>
                <c:manualLayout>
                  <c:x val="-3.2470062335958005E-2"/>
                  <c:y val="-1.0226969912256025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Candara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3B-4BCC-B578-8325EE9D0B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Candara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Genl Oper</c:v>
                </c:pt>
                <c:pt idx="1">
                  <c:v>Gifts &amp; Endow</c:v>
                </c:pt>
                <c:pt idx="2">
                  <c:v>Spon Prog</c:v>
                </c:pt>
                <c:pt idx="3">
                  <c:v>Sales &amp; Svc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259.10000000000002</c:v>
                </c:pt>
                <c:pt idx="1">
                  <c:v>31.7</c:v>
                </c:pt>
                <c:pt idx="2">
                  <c:v>236</c:v>
                </c:pt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3B-4BCC-B578-8325EE9D0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Genl Oper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  <c:pt idx="8">
                  <c:v>FY18</c:v>
                </c:pt>
                <c:pt idx="9">
                  <c:v>FY19B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190.5</c:v>
                </c:pt>
                <c:pt idx="1">
                  <c:v>192.1</c:v>
                </c:pt>
                <c:pt idx="2">
                  <c:v>201.7</c:v>
                </c:pt>
                <c:pt idx="3">
                  <c:v>207.6</c:v>
                </c:pt>
                <c:pt idx="4">
                  <c:v>221.9</c:v>
                </c:pt>
                <c:pt idx="5">
                  <c:v>225.2</c:v>
                </c:pt>
                <c:pt idx="6">
                  <c:v>236.5</c:v>
                </c:pt>
                <c:pt idx="7">
                  <c:v>246.4</c:v>
                </c:pt>
                <c:pt idx="8">
                  <c:v>259.10000000000002</c:v>
                </c:pt>
                <c:pt idx="9">
                  <c:v>260.3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11-4F51-92A8-59D81068D9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Gifts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  <c:pt idx="8">
                  <c:v>FY18</c:v>
                </c:pt>
                <c:pt idx="9">
                  <c:v>FY19B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18.7</c:v>
                </c:pt>
                <c:pt idx="1">
                  <c:v>17.899999999999999</c:v>
                </c:pt>
                <c:pt idx="2">
                  <c:v>18.600000000000001</c:v>
                </c:pt>
                <c:pt idx="3">
                  <c:v>19.8</c:v>
                </c:pt>
                <c:pt idx="4">
                  <c:v>18.899999999999999</c:v>
                </c:pt>
                <c:pt idx="5">
                  <c:v>17.5</c:v>
                </c:pt>
                <c:pt idx="6">
                  <c:v>20.3</c:v>
                </c:pt>
                <c:pt idx="7">
                  <c:v>29.7</c:v>
                </c:pt>
                <c:pt idx="8">
                  <c:v>31.7</c:v>
                </c:pt>
                <c:pt idx="9">
                  <c:v>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11-4F51-92A8-59D81068D9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Spon Prog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strRef>
              <c:f>Sheet1!$A$2:$A$11</c:f>
              <c:strCache>
                <c:ptCount val="10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  <c:pt idx="8">
                  <c:v>FY18</c:v>
                </c:pt>
                <c:pt idx="9">
                  <c:v>FY19B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156.1</c:v>
                </c:pt>
                <c:pt idx="1">
                  <c:v>176.4</c:v>
                </c:pt>
                <c:pt idx="2">
                  <c:v>185</c:v>
                </c:pt>
                <c:pt idx="3">
                  <c:v>187.1</c:v>
                </c:pt>
                <c:pt idx="4">
                  <c:v>187.9</c:v>
                </c:pt>
                <c:pt idx="5">
                  <c:v>192</c:v>
                </c:pt>
                <c:pt idx="6">
                  <c:v>203.5</c:v>
                </c:pt>
                <c:pt idx="7">
                  <c:v>277.8</c:v>
                </c:pt>
                <c:pt idx="8">
                  <c:v>236</c:v>
                </c:pt>
                <c:pt idx="9">
                  <c:v>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11-4F51-92A8-59D81068D93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Sales &amp; Svc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  <c:pt idx="8">
                  <c:v>FY18</c:v>
                </c:pt>
                <c:pt idx="9">
                  <c:v>FY19B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34.9</c:v>
                </c:pt>
                <c:pt idx="1">
                  <c:v>23.6</c:v>
                </c:pt>
                <c:pt idx="2">
                  <c:v>25.1</c:v>
                </c:pt>
                <c:pt idx="3">
                  <c:v>42.5</c:v>
                </c:pt>
                <c:pt idx="4">
                  <c:v>26.3</c:v>
                </c:pt>
                <c:pt idx="5">
                  <c:v>23.7</c:v>
                </c:pt>
                <c:pt idx="6">
                  <c:v>28.1</c:v>
                </c:pt>
                <c:pt idx="7">
                  <c:v>29</c:v>
                </c:pt>
                <c:pt idx="8">
                  <c:v>31</c:v>
                </c:pt>
                <c:pt idx="9">
                  <c:v>28.7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11-4F51-92A8-59D81068D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10136480"/>
        <c:axId val="-1810137840"/>
      </c:areaChart>
      <c:catAx>
        <c:axId val="-1810136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-1810137840"/>
        <c:crosses val="autoZero"/>
        <c:auto val="1"/>
        <c:lblAlgn val="ctr"/>
        <c:lblOffset val="100"/>
        <c:noMultiLvlLbl val="0"/>
      </c:catAx>
      <c:valAx>
        <c:axId val="-1810137840"/>
        <c:scaling>
          <c:orientation val="minMax"/>
          <c:max val="600"/>
          <c:min val="0"/>
        </c:scaling>
        <c:delete val="0"/>
        <c:axPos val="l"/>
        <c:majorGridlines/>
        <c:numFmt formatCode="&quot;$&quot;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50"/>
            </a:pPr>
            <a:endParaRPr lang="en-US"/>
          </a:p>
        </c:txPr>
        <c:crossAx val="-1810136480"/>
        <c:crosses val="autoZero"/>
        <c:crossBetween val="midCat"/>
      </c:valAx>
      <c:spPr>
        <a:noFill/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andara" pitchFamily="34" charset="0"/>
              </a:defRPr>
            </a:pPr>
            <a:r>
              <a:rPr lang="en-US" dirty="0">
                <a:latin typeface="Candara" pitchFamily="34" charset="0"/>
              </a:rPr>
              <a:t>FY 2010 Actual</a:t>
            </a:r>
          </a:p>
          <a:p>
            <a:pPr>
              <a:defRPr>
                <a:latin typeface="Candara" pitchFamily="34" charset="0"/>
              </a:defRPr>
            </a:pPr>
            <a:r>
              <a:rPr lang="en-US" dirty="0">
                <a:latin typeface="Candara" pitchFamily="34" charset="0"/>
              </a:rPr>
              <a:t>Total $388.1 million</a:t>
            </a:r>
          </a:p>
        </c:rich>
      </c:tx>
      <c:layout>
        <c:manualLayout>
          <c:xMode val="edge"/>
          <c:yMode val="edge"/>
          <c:x val="0.15174772271113171"/>
          <c:y val="3.3810687042098081E-2"/>
        </c:manualLayout>
      </c:layout>
      <c:overlay val="0"/>
    </c:title>
    <c:autoTitleDeleted val="0"/>
    <c:view3D>
      <c:rotX val="5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171607225567401"/>
                  <c:y val="-0.1269161815507813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485294117647057"/>
                      <c:h val="0.189143931066068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5F2-4472-87E4-8DFD1F5E1288}"/>
                </c:ext>
              </c:extLst>
            </c:dLbl>
            <c:dLbl>
              <c:idx val="1"/>
              <c:layout>
                <c:manualLayout>
                  <c:x val="4.1074185579743705E-3"/>
                  <c:y val="-6.1423965248662898E-3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Candara" pitchFamily="34" charset="0"/>
                      </a:defRPr>
                    </a:pPr>
                    <a:fld id="{C40168CC-A9BF-4BE5-84D1-FFE4FCF3F1FD}" type="CATEGORYNAME">
                      <a:rPr lang="en-US" sz="1100"/>
                      <a:pPr>
                        <a:defRPr sz="1200">
                          <a:latin typeface="Candara" pitchFamily="34" charset="0"/>
                        </a:defRPr>
                      </a:pPr>
                      <a:t>[CATEGORY NAME]</a:t>
                    </a:fld>
                    <a:r>
                      <a:rPr lang="en-US" sz="1100" baseline="0" dirty="0"/>
                      <a:t>
</a:t>
                    </a:r>
                    <a:fld id="{E9E6ED66-E3E9-4C4D-926E-EE4002F960E4}" type="PERCENTAGE">
                      <a:rPr lang="en-US" sz="1100" baseline="0"/>
                      <a:pPr>
                        <a:defRPr sz="1200">
                          <a:latin typeface="Candara" pitchFamily="34" charset="0"/>
                        </a:defRPr>
                      </a:pPr>
                      <a:t>[PERCENTAGE]</a:t>
                    </a:fld>
                    <a:endParaRPr lang="en-US" sz="1100" baseline="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563918480778"/>
                      <c:h val="0.18917464123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5F2-4472-87E4-8DFD1F5E1288}"/>
                </c:ext>
              </c:extLst>
            </c:dLbl>
            <c:dLbl>
              <c:idx val="2"/>
              <c:layout>
                <c:manualLayout>
                  <c:x val="8.8540605218465337E-2"/>
                  <c:y val="-2.0072964459870998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bg1"/>
                        </a:solidFill>
                        <a:latin typeface="Candara" pitchFamily="34" charset="0"/>
                      </a:defRPr>
                    </a:pPr>
                    <a:fld id="{122B6C9E-B9D5-4C72-92C7-0EE8F68183B2}" type="CATEGORYNAME">
                      <a:rPr lang="en-US" sz="110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  <a:latin typeface="Candara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57C934C5-B83C-4E76-9381-6EF9DFEEB40F}" type="PERCENTAGE">
                      <a:rPr lang="en-US" sz="1100" baseline="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  <a:latin typeface="Candara" pitchFamily="34" charset="0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45098039215685"/>
                      <c:h val="0.167831073758087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5F2-4472-87E4-8DFD1F5E1288}"/>
                </c:ext>
              </c:extLst>
            </c:dLbl>
            <c:dLbl>
              <c:idx val="3"/>
              <c:layout>
                <c:manualLayout>
                  <c:x val="8.4484715145900835E-2"/>
                  <c:y val="-1.6210253907808614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Candara" pitchFamily="34" charset="0"/>
                      </a:defRPr>
                    </a:pPr>
                    <a:r>
                      <a:rPr lang="en-US" sz="1200" dirty="0">
                        <a:latin typeface="Candara" pitchFamily="34" charset="0"/>
                      </a:rPr>
                      <a:t>Debt Service
1%</a:t>
                    </a:r>
                    <a:endParaRPr lang="en-US" sz="12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27450980392201"/>
                      <c:h val="0.14418424360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5F2-4472-87E4-8DFD1F5E1288}"/>
                </c:ext>
              </c:extLst>
            </c:dLbl>
            <c:dLbl>
              <c:idx val="4"/>
              <c:layout>
                <c:manualLayout>
                  <c:x val="0.33095511039061293"/>
                  <c:y val="6.2904824108111407E-2"/>
                </c:manualLayout>
              </c:layout>
              <c:tx>
                <c:rich>
                  <a:bodyPr/>
                  <a:lstStyle/>
                  <a:p>
                    <a:fld id="{C6BAB7FD-6B9F-47B9-A5D6-67730DCAA573}" type="CATEGORYNAME">
                      <a:rPr lang="en-US" sz="110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470885CD-53B0-41E7-86CD-6324C63D2677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72078122587608"/>
                      <c:h val="0.195470225886592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299-456F-AB0E-CDA075FD07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Candara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Colleges</c:v>
                </c:pt>
                <c:pt idx="1">
                  <c:v>Divisions</c:v>
                </c:pt>
                <c:pt idx="2">
                  <c:v>Campus General</c:v>
                </c:pt>
                <c:pt idx="3">
                  <c:v>Debt Service</c:v>
                </c:pt>
                <c:pt idx="4">
                  <c:v>System Charge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288</c:v>
                </c:pt>
                <c:pt idx="1">
                  <c:v>56.6</c:v>
                </c:pt>
                <c:pt idx="2">
                  <c:v>36</c:v>
                </c:pt>
                <c:pt idx="3" formatCode="General">
                  <c:v>3.6</c:v>
                </c:pt>
                <c:pt idx="4" formatCode="General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F2-4472-87E4-8DFD1F5E1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andara" pitchFamily="34" charset="0"/>
              </a:defRPr>
            </a:pPr>
            <a:r>
              <a:rPr lang="en-US" dirty="0">
                <a:latin typeface="Candara" pitchFamily="34" charset="0"/>
              </a:rPr>
              <a:t>FY 2014 Actual</a:t>
            </a:r>
          </a:p>
          <a:p>
            <a:pPr>
              <a:defRPr>
                <a:latin typeface="Candara" pitchFamily="34" charset="0"/>
              </a:defRPr>
            </a:pPr>
            <a:r>
              <a:rPr lang="en-US" dirty="0">
                <a:latin typeface="Candara" pitchFamily="34" charset="0"/>
              </a:rPr>
              <a:t>Total $451.9</a:t>
            </a:r>
            <a:r>
              <a:rPr lang="en-US" baseline="0" dirty="0">
                <a:latin typeface="Candara" pitchFamily="34" charset="0"/>
              </a:rPr>
              <a:t> million</a:t>
            </a:r>
            <a:endParaRPr lang="en-US" dirty="0">
              <a:latin typeface="Candara" pitchFamily="34" charset="0"/>
            </a:endParaRPr>
          </a:p>
        </c:rich>
      </c:tx>
      <c:layout>
        <c:manualLayout>
          <c:xMode val="edge"/>
          <c:yMode val="edge"/>
          <c:x val="9.8137753501375269E-2"/>
          <c:y val="1.8426101419003259E-2"/>
        </c:manualLayout>
      </c:layout>
      <c:overlay val="0"/>
    </c:title>
    <c:autoTitleDeleted val="0"/>
    <c:view3D>
      <c:rotX val="5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542.4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173999825295204"/>
                  <c:y val="-0.169204205213571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619805864421699"/>
                      <c:h val="0.249120891184924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1FE-44D8-AD8E-9E52349A838A}"/>
                </c:ext>
              </c:extLst>
            </c:dLbl>
            <c:dLbl>
              <c:idx val="1"/>
              <c:layout>
                <c:manualLayout>
                  <c:x val="0"/>
                  <c:y val="-1.9301341236405856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Candara" pitchFamily="34" charset="0"/>
                      </a:defRPr>
                    </a:pPr>
                    <a:fld id="{CCF10E0B-5094-4C45-9BD5-D855828ED832}" type="CATEGORYNAME">
                      <a:rPr lang="en-US" sz="1100"/>
                      <a:pPr>
                        <a:defRPr sz="1200">
                          <a:latin typeface="Candara" pitchFamily="34" charset="0"/>
                        </a:defRPr>
                      </a:pPr>
                      <a:t>[CATEGORY NAME]</a:t>
                    </a:fld>
                    <a:r>
                      <a:rPr lang="en-US" sz="1100" baseline="0" dirty="0"/>
                      <a:t>
</a:t>
                    </a:r>
                    <a:fld id="{B7DDBFD2-60F5-43E0-89E9-3F23F15BB74E}" type="PERCENTAGE">
                      <a:rPr lang="en-US" sz="1100" baseline="0"/>
                      <a:pPr>
                        <a:defRPr sz="1200">
                          <a:latin typeface="Candara" pitchFamily="34" charset="0"/>
                        </a:defRPr>
                      </a:pPr>
                      <a:t>[PERCENTAGE]</a:t>
                    </a:fld>
                    <a:endParaRPr lang="en-US" sz="1100" baseline="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57845619195218"/>
                      <c:h val="0.234165038866499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1FE-44D8-AD8E-9E52349A838A}"/>
                </c:ext>
              </c:extLst>
            </c:dLbl>
            <c:dLbl>
              <c:idx val="2"/>
              <c:layout>
                <c:manualLayout>
                  <c:x val="9.1366917391288299E-2"/>
                  <c:y val="-1.1130501775144491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bg1"/>
                        </a:solidFill>
                        <a:latin typeface="Candara" pitchFamily="34" charset="0"/>
                      </a:defRPr>
                    </a:pPr>
                    <a:fld id="{5B339D4C-86E6-4905-A14C-250E4A873917}" type="CATEGORYNAME">
                      <a:rPr lang="en-US" sz="110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  <a:latin typeface="Candara" pitchFamily="34" charset="0"/>
                        </a:defRPr>
                      </a:pPr>
                      <a:t>[CATEGORY NAME]</a:t>
                    </a:fld>
                    <a:r>
                      <a:rPr lang="en-US" sz="11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526C0C47-C258-4802-8030-6F593DABE371}" type="PERCENTAGE">
                      <a:rPr lang="en-US" sz="1100" baseline="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  <a:latin typeface="Candara" pitchFamily="34" charset="0"/>
                        </a:defRPr>
                      </a:pPr>
                      <a:t>[PERCENTAGE]</a:t>
                    </a:fld>
                    <a:endParaRPr lang="en-US" sz="11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817721381939545"/>
                      <c:h val="0.147777333380406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1FE-44D8-AD8E-9E52349A838A}"/>
                </c:ext>
              </c:extLst>
            </c:dLbl>
            <c:dLbl>
              <c:idx val="3"/>
              <c:layout>
                <c:manualLayout>
                  <c:x val="6.9092260946629319E-2"/>
                  <c:y val="-4.4008034940918046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Candara" pitchFamily="34" charset="0"/>
                      </a:defRPr>
                    </a:pPr>
                    <a:fld id="{28C20226-7656-4BC9-9DDA-B319D83497B6}" type="CATEGORYNAME">
                      <a:rPr lang="en-US" sz="1100" dirty="0"/>
                      <a:pPr>
                        <a:defRPr sz="1200">
                          <a:latin typeface="Candara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09D52B4C-D548-4C3E-ABDD-A297BF6AB4CF}" type="PERCENTAGE">
                      <a:rPr lang="en-US" baseline="0" dirty="0"/>
                      <a:pPr>
                        <a:defRPr sz="1200">
                          <a:latin typeface="Candara" pitchFamily="34" charset="0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61468447124524"/>
                      <c:h val="0.146180404590759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1FE-44D8-AD8E-9E52349A838A}"/>
                </c:ext>
              </c:extLst>
            </c:dLbl>
            <c:dLbl>
              <c:idx val="4"/>
              <c:layout>
                <c:manualLayout>
                  <c:x val="0.26988917728394729"/>
                  <c:y val="7.4501661009063608E-2"/>
                </c:manualLayout>
              </c:layout>
              <c:tx>
                <c:rich>
                  <a:bodyPr/>
                  <a:lstStyle/>
                  <a:p>
                    <a:fld id="{BE20F0E2-0F4D-4D89-A12B-821ACB476757}" type="CATEGORYNAME">
                      <a:rPr lang="en-US" sz="110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87349B47-B693-4098-BCD5-9D5264BFE948}" type="PERCENTAGE">
                      <a:rPr lang="en-US" sz="1100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027854752237"/>
                      <c:h val="0.228023005060165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414-4393-9529-1C9C071E43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Candara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Colleges</c:v>
                </c:pt>
                <c:pt idx="1">
                  <c:v>Divisions</c:v>
                </c:pt>
                <c:pt idx="2">
                  <c:v>Campus General</c:v>
                </c:pt>
                <c:pt idx="3">
                  <c:v>Debt Service</c:v>
                </c:pt>
                <c:pt idx="4">
                  <c:v>Systems Charge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331.1</c:v>
                </c:pt>
                <c:pt idx="1">
                  <c:v>63.9</c:v>
                </c:pt>
                <c:pt idx="2">
                  <c:v>50.4</c:v>
                </c:pt>
                <c:pt idx="3">
                  <c:v>3.4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FE-44D8-AD8E-9E52349A8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andara" pitchFamily="34" charset="0"/>
              </a:defRPr>
            </a:pPr>
            <a:r>
              <a:rPr lang="en-US" dirty="0">
                <a:latin typeface="Candara" pitchFamily="34" charset="0"/>
              </a:rPr>
              <a:t>FY 2018 Actual</a:t>
            </a:r>
          </a:p>
          <a:p>
            <a:pPr>
              <a:defRPr>
                <a:latin typeface="Candara" pitchFamily="34" charset="0"/>
              </a:defRPr>
            </a:pPr>
            <a:r>
              <a:rPr lang="en-US" dirty="0">
                <a:latin typeface="Candara" pitchFamily="34" charset="0"/>
              </a:rPr>
              <a:t>Total $578.7</a:t>
            </a:r>
            <a:r>
              <a:rPr lang="en-US" baseline="0" dirty="0">
                <a:latin typeface="Candara" pitchFamily="34" charset="0"/>
              </a:rPr>
              <a:t> million</a:t>
            </a:r>
            <a:endParaRPr lang="en-US" dirty="0">
              <a:latin typeface="Candara" pitchFamily="34" charset="0"/>
            </a:endParaRPr>
          </a:p>
        </c:rich>
      </c:tx>
      <c:layout>
        <c:manualLayout>
          <c:xMode val="edge"/>
          <c:yMode val="edge"/>
          <c:x val="0.10975229658792651"/>
          <c:y val="1.8426101419003259E-2"/>
        </c:manualLayout>
      </c:layout>
      <c:overlay val="0"/>
    </c:title>
    <c:autoTitleDeleted val="0"/>
    <c:view3D>
      <c:rotX val="5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578.7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4865034448818906"/>
                  <c:y val="-0.1246744601176466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619791666666666"/>
                      <c:h val="0.160061400993074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03B-4BCC-B578-8325EE9D0B83}"/>
                </c:ext>
              </c:extLst>
            </c:dLbl>
            <c:dLbl>
              <c:idx val="1"/>
              <c:layout>
                <c:manualLayout>
                  <c:x val="9.5242782152229841E-3"/>
                  <c:y val="-1.6230203427061544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Candara" pitchFamily="34" charset="0"/>
                      </a:defRPr>
                    </a:pPr>
                    <a:fld id="{254C0FD3-BB87-4DB1-9512-B118F142393E}" type="CATEGORYNAME">
                      <a:rPr lang="en-US" sz="1100"/>
                      <a:pPr>
                        <a:defRPr sz="1200">
                          <a:latin typeface="Candara" pitchFamily="34" charset="0"/>
                        </a:defRPr>
                      </a:pPr>
                      <a:t>[CATEGORY NAME]</a:t>
                    </a:fld>
                    <a:r>
                      <a:rPr lang="en-US" sz="1100" baseline="0" dirty="0"/>
                      <a:t>
</a:t>
                    </a:r>
                    <a:fld id="{ECE12F7B-3387-4533-A10D-512A10578757}" type="PERCENTAGE">
                      <a:rPr lang="en-US" sz="1100" baseline="0"/>
                      <a:pPr>
                        <a:defRPr sz="1200">
                          <a:latin typeface="Candara" pitchFamily="34" charset="0"/>
                        </a:defRPr>
                      </a:pPr>
                      <a:t>[PERCENTAGE]</a:t>
                    </a:fld>
                    <a:endParaRPr lang="en-US" sz="1100" baseline="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91166338582678"/>
                      <c:h val="0.197312836028493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03B-4BCC-B578-8325EE9D0B83}"/>
                </c:ext>
              </c:extLst>
            </c:dLbl>
            <c:dLbl>
              <c:idx val="2"/>
              <c:layout>
                <c:manualLayout>
                  <c:x val="6.7929379921259816E-2"/>
                  <c:y val="-3.8194261405926049E-4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bg1"/>
                        </a:solidFill>
                        <a:latin typeface="Candara" pitchFamily="34" charset="0"/>
                      </a:defRPr>
                    </a:pPr>
                    <a:fld id="{748AB39B-7C0A-49EE-B4D6-66F6621AA378}" type="CATEGORYNAME">
                      <a:rPr lang="en-US" sz="110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  <a:latin typeface="Candara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C83CA1B1-5EC2-4DF0-B56F-AC675E292700}" type="PERCENTAGE">
                      <a:rPr lang="en-US" sz="1100" baseline="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  <a:latin typeface="Candara" pitchFamily="34" charset="0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88541666666665"/>
                      <c:h val="0.156990384089907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03B-4BCC-B578-8325EE9D0B83}"/>
                </c:ext>
              </c:extLst>
            </c:dLbl>
            <c:dLbl>
              <c:idx val="3"/>
              <c:layout>
                <c:manualLayout>
                  <c:x val="7.4300770997375323E-2"/>
                  <c:y val="-3.9401630492344492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Candara" pitchFamily="34" charset="0"/>
                      </a:defRPr>
                    </a:pPr>
                    <a:fld id="{3DD6C632-FA73-46ED-8EDE-80CF47CC649E}" type="CATEGORYNAME">
                      <a:rPr lang="en-US" sz="1100"/>
                      <a:pPr>
                        <a:defRPr sz="1200">
                          <a:latin typeface="Candara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C1020335-7C30-4341-9F81-A0835AAEBACB}" type="PERCENTAGE">
                      <a:rPr lang="en-US" baseline="0"/>
                      <a:pPr>
                        <a:defRPr sz="1200">
                          <a:latin typeface="Candara" pitchFamily="34" charset="0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03124999999999"/>
                      <c:h val="0.167677522912929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03B-4BCC-B578-8325EE9D0B83}"/>
                </c:ext>
              </c:extLst>
            </c:dLbl>
            <c:dLbl>
              <c:idx val="4"/>
              <c:layout>
                <c:manualLayout>
                  <c:x val="0.27606955380577419"/>
                  <c:y val="5.4232828541982775E-2"/>
                </c:manualLayout>
              </c:layout>
              <c:tx>
                <c:rich>
                  <a:bodyPr/>
                  <a:lstStyle/>
                  <a:p>
                    <a:fld id="{884ED8F8-2895-4722-9604-E515933CABC1}" type="CATEGORYNAME">
                      <a:rPr lang="en-US" sz="110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E1A665DD-61B8-4A07-A472-39B381A1A984}" type="PERCENTAGE">
                      <a:rPr lang="en-US" sz="1100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4949967191601"/>
                      <c:h val="0.186257175177091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A32-4FAA-8988-0442BFC676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Candara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Colleges</c:v>
                </c:pt>
                <c:pt idx="1">
                  <c:v>Divisions</c:v>
                </c:pt>
                <c:pt idx="2">
                  <c:v>Campus General</c:v>
                </c:pt>
                <c:pt idx="3">
                  <c:v>Debt Service</c:v>
                </c:pt>
                <c:pt idx="4">
                  <c:v>Systems Charge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417.6</c:v>
                </c:pt>
                <c:pt idx="1">
                  <c:v>94.8</c:v>
                </c:pt>
                <c:pt idx="2">
                  <c:v>55.1</c:v>
                </c:pt>
                <c:pt idx="3">
                  <c:v>6.2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3B-4BCC-B578-8325EE9D0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730158730158732E-2"/>
          <c:y val="3.557293125530317E-2"/>
          <c:w val="0.87494938132733413"/>
          <c:h val="0.82288848509320955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Colleges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  <c:pt idx="8">
                  <c:v>FY18</c:v>
                </c:pt>
                <c:pt idx="9">
                  <c:v>FY19B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288</c:v>
                </c:pt>
                <c:pt idx="1">
                  <c:v>299.89999999999998</c:v>
                </c:pt>
                <c:pt idx="2">
                  <c:v>313.39999999999998</c:v>
                </c:pt>
                <c:pt idx="3">
                  <c:v>324.5</c:v>
                </c:pt>
                <c:pt idx="4">
                  <c:v>331.1</c:v>
                </c:pt>
                <c:pt idx="5">
                  <c:v>351.2</c:v>
                </c:pt>
                <c:pt idx="6">
                  <c:v>355.5</c:v>
                </c:pt>
                <c:pt idx="7">
                  <c:v>393.4</c:v>
                </c:pt>
                <c:pt idx="8">
                  <c:v>417.6</c:v>
                </c:pt>
                <c:pt idx="9">
                  <c:v>445.2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51-4F82-B776-C34301C247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Divisions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  <c:pt idx="8">
                  <c:v>FY18</c:v>
                </c:pt>
                <c:pt idx="9">
                  <c:v>FY19B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56.6</c:v>
                </c:pt>
                <c:pt idx="1">
                  <c:v>54.4</c:v>
                </c:pt>
                <c:pt idx="2">
                  <c:v>58.6</c:v>
                </c:pt>
                <c:pt idx="3">
                  <c:v>62.1</c:v>
                </c:pt>
                <c:pt idx="4">
                  <c:v>63.9</c:v>
                </c:pt>
                <c:pt idx="5">
                  <c:v>74</c:v>
                </c:pt>
                <c:pt idx="6">
                  <c:v>79.7</c:v>
                </c:pt>
                <c:pt idx="7">
                  <c:v>83.4</c:v>
                </c:pt>
                <c:pt idx="8">
                  <c:v>94.8</c:v>
                </c:pt>
                <c:pt idx="9">
                  <c:v>88.2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51-4F82-B776-C34301C247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Campus General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strRef>
              <c:f>Sheet1!$A$2:$A$11</c:f>
              <c:strCache>
                <c:ptCount val="10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  <c:pt idx="8">
                  <c:v>FY18</c:v>
                </c:pt>
                <c:pt idx="9">
                  <c:v>FY19B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36</c:v>
                </c:pt>
                <c:pt idx="1">
                  <c:v>37.9</c:v>
                </c:pt>
                <c:pt idx="2">
                  <c:v>43.1</c:v>
                </c:pt>
                <c:pt idx="3">
                  <c:v>45.6</c:v>
                </c:pt>
                <c:pt idx="4">
                  <c:v>50.4</c:v>
                </c:pt>
                <c:pt idx="5">
                  <c:v>52.8</c:v>
                </c:pt>
                <c:pt idx="6">
                  <c:v>53.3</c:v>
                </c:pt>
                <c:pt idx="7">
                  <c:v>54.8</c:v>
                </c:pt>
                <c:pt idx="8">
                  <c:v>55.1</c:v>
                </c:pt>
                <c:pt idx="9">
                  <c:v>61.3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51-4F82-B776-C34301C247E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DS &amp; SC2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Sheet1!$A$2:$A$11</c:f>
              <c:strCache>
                <c:ptCount val="10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  <c:pt idx="8">
                  <c:v>FY18</c:v>
                </c:pt>
                <c:pt idx="9">
                  <c:v>FY19B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7.5</c:v>
                </c:pt>
                <c:pt idx="1">
                  <c:v>8.1999999999999993</c:v>
                </c:pt>
                <c:pt idx="2">
                  <c:v>7</c:v>
                </c:pt>
                <c:pt idx="3">
                  <c:v>5.8</c:v>
                </c:pt>
                <c:pt idx="4">
                  <c:v>6.5</c:v>
                </c:pt>
                <c:pt idx="5">
                  <c:v>7.5</c:v>
                </c:pt>
                <c:pt idx="6">
                  <c:v>10.5</c:v>
                </c:pt>
                <c:pt idx="7">
                  <c:v>10.8</c:v>
                </c:pt>
                <c:pt idx="8">
                  <c:v>11.2</c:v>
                </c:pt>
                <c:pt idx="9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A-4F83-A0EA-21AC5B19C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81385232"/>
        <c:axId val="-1881383184"/>
      </c:areaChart>
      <c:catAx>
        <c:axId val="-188138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 anchor="t" anchorCtr="0"/>
          <a:lstStyle/>
          <a:p>
            <a:pPr>
              <a:defRPr sz="1200"/>
            </a:pPr>
            <a:endParaRPr lang="en-US"/>
          </a:p>
        </c:txPr>
        <c:crossAx val="-1881383184"/>
        <c:crosses val="autoZero"/>
        <c:auto val="1"/>
        <c:lblAlgn val="ctr"/>
        <c:lblOffset val="100"/>
        <c:noMultiLvlLbl val="0"/>
      </c:catAx>
      <c:valAx>
        <c:axId val="-1881383184"/>
        <c:scaling>
          <c:orientation val="minMax"/>
          <c:max val="600"/>
          <c:min val="250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&quot;$&quot;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-1881385232"/>
        <c:crosses val="autoZero"/>
        <c:crossBetween val="midCat"/>
        <c:majorUnit val="50"/>
        <c:minorUnit val="10"/>
      </c:valAx>
      <c:spPr>
        <a:noFill/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andara" pitchFamily="34" charset="0"/>
              </a:defRPr>
            </a:pPr>
            <a:r>
              <a:rPr lang="en-US" dirty="0">
                <a:latin typeface="Candara" pitchFamily="34" charset="0"/>
              </a:rPr>
              <a:t>FY 2010 Actual</a:t>
            </a:r>
          </a:p>
          <a:p>
            <a:pPr>
              <a:defRPr>
                <a:latin typeface="Candara" pitchFamily="34" charset="0"/>
              </a:defRPr>
            </a:pPr>
            <a:r>
              <a:rPr lang="en-US" dirty="0">
                <a:latin typeface="Candara" pitchFamily="34" charset="0"/>
              </a:rPr>
              <a:t>Total $190.5 million</a:t>
            </a:r>
          </a:p>
        </c:rich>
      </c:tx>
      <c:layout>
        <c:manualLayout>
          <c:xMode val="edge"/>
          <c:yMode val="edge"/>
          <c:x val="0.186061258852078"/>
          <c:y val="1.5384615384615399E-2"/>
        </c:manualLayout>
      </c:layout>
      <c:overlay val="0"/>
    </c:title>
    <c:autoTitleDeleted val="0"/>
    <c:view3D>
      <c:rotX val="5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190.5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7.4828817353713148E-2"/>
                  <c:y val="-0.12384516464761416"/>
                </c:manualLayout>
              </c:layout>
              <c:tx>
                <c:rich>
                  <a:bodyPr/>
                  <a:lstStyle/>
                  <a:p>
                    <a:fld id="{FBDDC675-E771-4C62-8666-2FD990463708}" type="CATEGORYNAME">
                      <a:rPr lang="en-US" sz="120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4A55143D-2718-4EE5-844B-896C5D6D13F6}" type="PERCENTAGE">
                      <a:rPr lang="en-US" sz="1200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632391539292874"/>
                      <c:h val="0.2693588925767959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5F2-4472-87E4-8DFD1F5E1288}"/>
                </c:ext>
              </c:extLst>
            </c:dLbl>
            <c:dLbl>
              <c:idx val="1"/>
              <c:layout>
                <c:manualLayout>
                  <c:x val="1.9299058205959549E-7"/>
                  <c:y val="-0.1105569712325514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Candara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563918480778"/>
                      <c:h val="0.18917464123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5F2-4472-87E4-8DFD1F5E1288}"/>
                </c:ext>
              </c:extLst>
            </c:dLbl>
            <c:dLbl>
              <c:idx val="2"/>
              <c:layout>
                <c:manualLayout>
                  <c:x val="0.2650111934537594"/>
                  <c:y val="2.4456780636053544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bg1"/>
                        </a:solidFill>
                        <a:latin typeface="Candara" pitchFamily="34" charset="0"/>
                      </a:defRPr>
                    </a:pPr>
                    <a:fld id="{3D86C4CD-AFE2-48FC-884D-9E6078616957}" type="CATEGORYNAME">
                      <a:rPr lang="en-US" sz="120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  <a:latin typeface="Candara" pitchFamily="34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FC58C665-31F0-4ADF-949C-6C682F467FC5}" type="PERCENTAGE">
                      <a:rPr lang="en-US" sz="1200" baseline="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  <a:latin typeface="Candara" pitchFamily="34" charset="0"/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149490504863365"/>
                      <c:h val="0.17090209066125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5F2-4472-87E4-8DFD1F5E1288}"/>
                </c:ext>
              </c:extLst>
            </c:dLbl>
            <c:dLbl>
              <c:idx val="3"/>
              <c:layout>
                <c:manualLayout>
                  <c:x val="6.0533425968812803E-3"/>
                  <c:y val="2.0642069836375201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Candara" pitchFamily="34" charset="0"/>
                      </a:defRPr>
                    </a:pPr>
                    <a:r>
                      <a:rPr lang="en-US" sz="1200" dirty="0">
                        <a:latin typeface="Candara" pitchFamily="34" charset="0"/>
                      </a:rPr>
                      <a:t>Sales &amp; Svc
11%</a:t>
                    </a:r>
                    <a:endParaRPr lang="en-US" sz="12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27450980392201"/>
                      <c:h val="0.14418424360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5F2-4472-87E4-8DFD1F5E12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Candara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State Appropriations</c:v>
                </c:pt>
                <c:pt idx="1">
                  <c:v>Tuition &amp; Fees</c:v>
                </c:pt>
                <c:pt idx="2">
                  <c:v>F&amp;A Recoveries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122.7</c:v>
                </c:pt>
                <c:pt idx="1">
                  <c:v>52.1</c:v>
                </c:pt>
                <c:pt idx="2">
                  <c:v>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F2-4472-87E4-8DFD1F5E1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0.44792</cdr:x>
      <cdr:y>0.51613</cdr:y>
    </cdr:from>
    <cdr:to>
      <cdr:x>0.63542</cdr:x>
      <cdr:y>0.64516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76600" y="1219200"/>
          <a:ext cx="1371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0.62857</cdr:x>
      <cdr:y>0.03415</cdr:y>
    </cdr:from>
    <cdr:to>
      <cdr:x>0.77143</cdr:x>
      <cdr:y>0.21868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29177" y="83261"/>
          <a:ext cx="1143023" cy="449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>
              <a:solidFill>
                <a:schemeClr val="tx1"/>
              </a:solidFill>
            </a:rPr>
            <a:t>Debt Service &amp; Systems Charge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7840" cy="464820"/>
          </a:xfrm>
          <a:prstGeom prst="rect">
            <a:avLst/>
          </a:prstGeom>
        </p:spPr>
        <p:txBody>
          <a:bodyPr vert="horz" lIns="93162" tIns="46582" rIns="93162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2" y="0"/>
            <a:ext cx="3037840" cy="464820"/>
          </a:xfrm>
          <a:prstGeom prst="rect">
            <a:avLst/>
          </a:prstGeom>
        </p:spPr>
        <p:txBody>
          <a:bodyPr vert="horz" lIns="93162" tIns="46582" rIns="93162" bIns="46582" rtlCol="0"/>
          <a:lstStyle>
            <a:lvl1pPr algn="r">
              <a:defRPr sz="1200"/>
            </a:lvl1pPr>
          </a:lstStyle>
          <a:p>
            <a:fld id="{BEF7A24B-554D-4B99-A3CC-7667F56D1027}" type="datetimeFigureOut">
              <a:rPr lang="en-US" smtClean="0"/>
              <a:pPr/>
              <a:t>5/17/19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967"/>
            <a:ext cx="3037840" cy="464820"/>
          </a:xfrm>
          <a:prstGeom prst="rect">
            <a:avLst/>
          </a:prstGeom>
        </p:spPr>
        <p:txBody>
          <a:bodyPr vert="horz" lIns="93162" tIns="46582" rIns="93162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2" y="8829967"/>
            <a:ext cx="3037840" cy="464820"/>
          </a:xfrm>
          <a:prstGeom prst="rect">
            <a:avLst/>
          </a:prstGeom>
        </p:spPr>
        <p:txBody>
          <a:bodyPr vert="horz" lIns="93162" tIns="46582" rIns="93162" bIns="46582" rtlCol="0" anchor="b"/>
          <a:lstStyle>
            <a:lvl1pPr algn="r">
              <a:defRPr sz="1200"/>
            </a:lvl1pPr>
          </a:lstStyle>
          <a:p>
            <a:fld id="{10672D4C-A99E-49DD-8A16-1D19942316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36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7840" cy="464820"/>
          </a:xfrm>
          <a:prstGeom prst="rect">
            <a:avLst/>
          </a:prstGeom>
        </p:spPr>
        <p:txBody>
          <a:bodyPr vert="horz" lIns="93162" tIns="46582" rIns="93162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2" y="0"/>
            <a:ext cx="3037840" cy="464820"/>
          </a:xfrm>
          <a:prstGeom prst="rect">
            <a:avLst/>
          </a:prstGeom>
        </p:spPr>
        <p:txBody>
          <a:bodyPr vert="horz" lIns="93162" tIns="46582" rIns="93162" bIns="46582" rtlCol="0"/>
          <a:lstStyle>
            <a:lvl1pPr algn="r">
              <a:defRPr sz="1200"/>
            </a:lvl1pPr>
          </a:lstStyle>
          <a:p>
            <a:fld id="{0391B76B-D742-4BD2-BF24-F4C760DB831C}" type="datetimeFigureOut">
              <a:rPr lang="en-US" smtClean="0"/>
              <a:pPr/>
              <a:t>5/17/19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2" rIns="93162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62" tIns="46582" rIns="93162" bIns="4658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67"/>
            <a:ext cx="3037840" cy="464820"/>
          </a:xfrm>
          <a:prstGeom prst="rect">
            <a:avLst/>
          </a:prstGeom>
        </p:spPr>
        <p:txBody>
          <a:bodyPr vert="horz" lIns="93162" tIns="46582" rIns="93162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2" y="8829967"/>
            <a:ext cx="3037840" cy="464820"/>
          </a:xfrm>
          <a:prstGeom prst="rect">
            <a:avLst/>
          </a:prstGeom>
        </p:spPr>
        <p:txBody>
          <a:bodyPr vert="horz" lIns="93162" tIns="46582" rIns="93162" bIns="46582" rtlCol="0" anchor="b"/>
          <a:lstStyle>
            <a:lvl1pPr algn="r">
              <a:defRPr sz="1200"/>
            </a:lvl1pPr>
          </a:lstStyle>
          <a:p>
            <a:fld id="{5257B995-136A-4A15-87A5-26420C3C10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4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15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61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12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71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591DA-487A-4860-94AF-69024CDFD90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15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591DA-487A-4860-94AF-69024CDFD90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49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591DA-487A-4860-94AF-69024CDFD90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30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591DA-487A-4860-94AF-69024CDFD90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88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591DA-487A-4860-94AF-69024CDFD90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878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591DA-487A-4860-94AF-69024CDFD90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95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6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AE0B14-5971-425B-8014-369B8F69EF34}" type="datetime4">
              <a:rPr lang="en-US" smtClean="0"/>
              <a:t>May 17,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3FE9-83EA-4021-96B0-627F2DA2B560}" type="datetime4">
              <a:rPr lang="en-US" smtClean="0"/>
              <a:t>May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8687-5E45-4DE4-8C6B-BB96A1AE0423}" type="datetime4">
              <a:rPr lang="en-US" smtClean="0"/>
              <a:t>May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Candara" pitchFamily="34" charset="0"/>
              </a:defRPr>
            </a:lvl1pPr>
            <a:lvl2pPr marL="777240" indent="-365760">
              <a:buFont typeface="Wingdings" pitchFamily="2" charset="2"/>
              <a:buChar char=""/>
              <a:defRPr sz="2400">
                <a:latin typeface="Candara" pitchFamily="34" charset="0"/>
              </a:defRPr>
            </a:lvl2pPr>
            <a:lvl3pPr marL="1143000" indent="-365760">
              <a:buFont typeface="Wingdings" pitchFamily="2" charset="2"/>
              <a:buChar char=""/>
              <a:defRPr sz="2400">
                <a:latin typeface="Candara" pitchFamily="34" charset="0"/>
              </a:defRPr>
            </a:lvl3pPr>
            <a:lvl4pPr>
              <a:defRPr sz="2000">
                <a:latin typeface="Candara" pitchFamily="34" charset="0"/>
              </a:defRPr>
            </a:lvl4pPr>
            <a:lvl5pPr>
              <a:defRPr sz="1800">
                <a:latin typeface="Candar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12DD-5E63-48A9-865E-9B636358EFFD}" type="datetime4">
              <a:rPr lang="en-US" smtClean="0"/>
              <a:t>May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cap="small" baseline="0"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accent1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5B530AEC-B928-3D44-AED3-348223B857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121" y="6161442"/>
            <a:ext cx="1651000" cy="3683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2342-ED96-411F-B731-4ADAB805C2C1}" type="datetime4">
              <a:rPr lang="en-US" smtClean="0"/>
              <a:t>May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69" y="3626094"/>
            <a:ext cx="4073653" cy="269613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C306-CEB7-42EC-92FD-4A17E7429BF6}" type="datetime4">
              <a:rPr lang="en-US" smtClean="0"/>
              <a:t>May 17,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cap="small" baseline="0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74288"/>
            <a:ext cx="6779110" cy="923330"/>
            <a:chOff x="1172584" y="1363530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63530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accent1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>
            <a:lvl1pPr>
              <a:defRPr>
                <a:latin typeface="Candara" pitchFamily="34" charset="0"/>
              </a:defRPr>
            </a:lvl1pPr>
            <a:lvl2pPr>
              <a:defRPr>
                <a:latin typeface="Candara" pitchFamily="34" charset="0"/>
              </a:defRPr>
            </a:lvl2pPr>
            <a:lvl3pPr>
              <a:defRPr>
                <a:latin typeface="Candara" pitchFamily="34" charset="0"/>
              </a:defRPr>
            </a:lvl3pPr>
            <a:lvl4pPr>
              <a:defRPr>
                <a:latin typeface="Candara" pitchFamily="34" charset="0"/>
              </a:defRPr>
            </a:lvl4pPr>
            <a:lvl5pPr>
              <a:defRPr>
                <a:latin typeface="Candar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>
            <a:lvl1pPr>
              <a:defRPr>
                <a:latin typeface="Candara" pitchFamily="34" charset="0"/>
              </a:defRPr>
            </a:lvl1pPr>
            <a:lvl2pPr>
              <a:defRPr>
                <a:latin typeface="Candara" pitchFamily="34" charset="0"/>
              </a:defRPr>
            </a:lvl2pPr>
            <a:lvl3pPr>
              <a:defRPr>
                <a:latin typeface="Candara" pitchFamily="34" charset="0"/>
              </a:defRPr>
            </a:lvl3pPr>
            <a:lvl4pPr>
              <a:defRPr>
                <a:latin typeface="Candara" pitchFamily="34" charset="0"/>
              </a:defRPr>
            </a:lvl4pPr>
            <a:lvl5pPr>
              <a:defRPr>
                <a:latin typeface="Candar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FEF5EBF3-1192-7140-8471-29A173F0BD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121" y="6169716"/>
            <a:ext cx="1651000" cy="3683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9167-C911-43F0-8460-2A60D745545D}" type="datetime4">
              <a:rPr lang="en-US" smtClean="0"/>
              <a:t>May 17,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cap="small" baseline="0"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82C0-1F4A-4264-B7A8-975F74BE7E84}" type="datetime4">
              <a:rPr lang="en-US" smtClean="0"/>
              <a:t>May 17,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accent1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08" y="6190488"/>
            <a:ext cx="2267712" cy="438912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797-D48B-4016-9982-BA834E18CCE8}" type="datetime4">
              <a:rPr lang="en-US" smtClean="0"/>
              <a:t>May 17,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69C5-CEE9-4BA2-B508-ABDB4A2081B9}" type="datetime4">
              <a:rPr lang="en-US" smtClean="0"/>
              <a:t>May 17,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3929-3138-4F5F-B533-35FCE6B15814}" type="datetime4">
              <a:rPr lang="en-US" smtClean="0"/>
              <a:t>May 17,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952ADAE-DF6A-451D-9E12-F7B76ECA1D1C}" type="datetime4">
              <a:rPr lang="en-US" smtClean="0"/>
              <a:t>May 17,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3325215-7382-4C1B-86B1-E9DB9649FF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 spd="med">
    <p:random/>
  </p:transition>
  <p:hf hdr="0" ftr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churchforstarvingartists.wordpress.com/2011/09/14/saying-thank-you-clergy-edition/" TargetMode="Externa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495299" y="3962400"/>
            <a:ext cx="8153399" cy="2057400"/>
          </a:xfrm>
        </p:spPr>
        <p:txBody>
          <a:bodyPr anchor="ctr"/>
          <a:lstStyle/>
          <a:p>
            <a:r>
              <a:rPr lang="en-US" dirty="0"/>
              <a:t>Budget Background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FY 2020 Budget Proposal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79" y="457200"/>
            <a:ext cx="3636840" cy="2407033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833991"/>
              </p:ext>
            </p:extLst>
          </p:nvPr>
        </p:nvGraphicFramePr>
        <p:xfrm>
          <a:off x="734924" y="2014620"/>
          <a:ext cx="7747000" cy="41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486F-2D8F-42B7-BEA6-CB1F49818B93}" type="datetime4">
              <a:rPr lang="en-US" smtClean="0"/>
              <a:t>May 17, 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2018 All Funds Expenditures</a:t>
            </a:r>
          </a:p>
        </p:txBody>
      </p:sp>
    </p:spTree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340585"/>
              </p:ext>
            </p:extLst>
          </p:nvPr>
        </p:nvGraphicFramePr>
        <p:xfrm>
          <a:off x="1530547" y="1329989"/>
          <a:ext cx="6082905" cy="456826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1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3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170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Cambria" panose="02040503050406030204" pitchFamily="18" charset="0"/>
                        </a:rPr>
                        <a:t>FY 2018 FINAL</a:t>
                      </a:r>
                      <a:endParaRPr lang="en-US" sz="1600" b="1" i="1" u="none" strike="noStrike" dirty="0"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1" u="none" strike="noStrike" dirty="0"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Cambria" panose="02040503050406030204" pitchFamily="18" charset="0"/>
                        </a:rPr>
                        <a:t> Unrestricted Funds </a:t>
                      </a:r>
                      <a:endParaRPr lang="en-US" sz="1100" b="1" i="0" u="none" strike="noStrike" dirty="0"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Cambria" panose="02040503050406030204" pitchFamily="18" charset="0"/>
                        </a:rPr>
                        <a:t> Restricted Funds </a:t>
                      </a:r>
                      <a:endParaRPr lang="en-US" sz="1100" b="1" i="0" u="none" strike="noStrike" dirty="0"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Cambria" panose="02040503050406030204" pitchFamily="18" charset="0"/>
                        </a:rPr>
                        <a:t> TOTAL ALL FUNDS </a:t>
                      </a:r>
                      <a:endParaRPr lang="en-US" sz="1100" b="1" i="0" u="none" strike="noStrike" dirty="0"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133">
                <a:tc rowSpan="9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Cambria" panose="02040503050406030204" pitchFamily="18" charset="0"/>
                        </a:rPr>
                        <a:t>Colleges</a:t>
                      </a:r>
                      <a:endParaRPr lang="en-US" sz="1400" b="1" i="0" u="none" strike="noStrike" dirty="0"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vert="vert27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Health Professions</a:t>
                      </a:r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$8,391,338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$1,637,818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$10,029,156</a:t>
                      </a:r>
                      <a:endParaRPr lang="en-US" sz="1100" b="0" i="1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133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Book Antiqua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Dentistry 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27,548,771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1,888,446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29,437,217</a:t>
                      </a:r>
                      <a:endParaRPr lang="en-US" sz="1100" b="0" i="1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133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Book Antiqua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Graduate Health Sciences 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2,114,314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379,302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2,493,616</a:t>
                      </a:r>
                      <a:endParaRPr lang="en-US" sz="1100" b="0" i="1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133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sng" strike="noStrike" dirty="0">
                        <a:latin typeface="Book Antiqua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Medicine </a:t>
                      </a:r>
                      <a:endParaRPr lang="en-US" sz="1100" b="0" i="0" u="sng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133">
                <a:tc vMerge="1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None/>
                      </a:pPr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Memphis 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65,162,009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187,098,667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252,260,676</a:t>
                      </a:r>
                      <a:endParaRPr lang="en-US" sz="1100" b="0" i="1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133">
                <a:tc vMerge="1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None/>
                      </a:pPr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Chattanooga 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2,279,414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34,828,086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37,107,500</a:t>
                      </a:r>
                      <a:endParaRPr lang="en-US" sz="1100" b="0" i="1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133">
                <a:tc vMerge="1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None/>
                      </a:pPr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Knoxville 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14,650,175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38,001,197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52,651,372</a:t>
                      </a:r>
                      <a:endParaRPr lang="en-US" sz="1100" b="0" i="1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133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Book Antiqua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Nursing 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8,846,769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383,724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9,230,493</a:t>
                      </a:r>
                      <a:endParaRPr lang="en-US" sz="1100" b="0" i="1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133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Book Antiqua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Pharmacy 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15,350,982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8,920,279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24,271,261</a:t>
                      </a:r>
                      <a:endParaRPr lang="en-US" sz="1100" b="0" i="1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42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097">
                <a:tc rowSpan="8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Cambria" panose="02040503050406030204" pitchFamily="18" charset="0"/>
                        </a:rPr>
                        <a:t>Administration</a:t>
                      </a:r>
                      <a:endParaRPr lang="en-US" sz="1400" b="1" i="0" u="none" strike="noStrike" dirty="0"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vert="vert27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Chancellor's Office 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742,100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241,910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984,010</a:t>
                      </a:r>
                      <a:endParaRPr lang="en-US" sz="1100" b="0" i="1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7097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Book Antiqua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Chief of Staff 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13,409,454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4,467,318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17,876,772</a:t>
                      </a:r>
                      <a:endParaRPr lang="en-US" sz="1100" b="0" i="1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097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Book Antiqua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Academic, Faculty, &amp; Student Affairs 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16,292,651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1,626,031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17,918,682</a:t>
                      </a:r>
                      <a:endParaRPr lang="en-US" sz="1100" b="0" i="1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097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Book Antiqua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Facilities &amp; Utilities 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32,102,705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32,102,705</a:t>
                      </a:r>
                      <a:endParaRPr lang="en-US" sz="1100" b="0" i="1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7097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Book Antiqua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Finance &amp; Operations 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3,953,359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3,953,359</a:t>
                      </a:r>
                      <a:endParaRPr lang="en-US" sz="1100" b="0" i="1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7097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Book Antiqua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Information Tech Services 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8,778,265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8,778,265</a:t>
                      </a:r>
                      <a:endParaRPr lang="en-US" sz="1100" b="0" i="1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7097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Book Antiqua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Research 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12,413,800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796,944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13,210,744</a:t>
                      </a:r>
                      <a:endParaRPr lang="en-US" sz="1100" b="0" i="1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1133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Book Antiqua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Campus General </a:t>
                      </a:r>
                    </a:p>
                    <a:p>
                      <a:pPr algn="l" fontAlgn="b"/>
                      <a:r>
                        <a:rPr lang="en-US" sz="1100" b="0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Development &amp; Alumni </a:t>
                      </a:r>
                      <a:r>
                        <a:rPr lang="en-US" sz="1100" b="0" i="0" u="none" strike="no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63,103,491</a:t>
                      </a:r>
                    </a:p>
                    <a:p>
                      <a:pPr algn="r" fontAlgn="b"/>
                      <a:r>
                        <a:rPr lang="en-US" sz="1100" b="0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3,108,095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133,820</a:t>
                      </a:r>
                    </a:p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</a:t>
                      </a:r>
                      <a:endParaRPr lang="en-US" sz="1100" b="0" i="0" u="none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63,237,311</a:t>
                      </a:r>
                    </a:p>
                    <a:p>
                      <a:pPr algn="r" fontAlgn="b"/>
                      <a:r>
                        <a:rPr lang="en-US" sz="1100" b="0" i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3,108,095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3360">
                <a:tc>
                  <a:txBody>
                    <a:bodyPr/>
                    <a:lstStyle/>
                    <a:p>
                      <a:pPr algn="r" fontAlgn="b"/>
                      <a:endParaRPr lang="en-US" sz="1100" b="1" u="none" strike="noStrike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kern="1200" dirty="0">
                          <a:latin typeface="Cambria" panose="02040503050406030204" pitchFamily="18" charset="0"/>
                        </a:rPr>
                        <a:t>TOTAL HSC</a:t>
                      </a:r>
                      <a:endParaRPr lang="en-US" sz="1100" b="1" i="1" u="none" strike="noStrike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1" u="none" strike="noStrike" kern="1200" dirty="0">
                          <a:latin typeface="Cambria" panose="02040503050406030204" pitchFamily="18" charset="0"/>
                        </a:rPr>
                        <a:t>$298,247,692</a:t>
                      </a:r>
                      <a:endParaRPr lang="en-US" sz="1100" b="1" i="1" u="none" strike="noStrike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1" u="none" strike="noStrike" kern="1200" dirty="0">
                          <a:latin typeface="Cambria" panose="02040503050406030204" pitchFamily="18" charset="0"/>
                        </a:rPr>
                        <a:t>$280,403,542</a:t>
                      </a:r>
                      <a:endParaRPr lang="en-US" sz="1100" b="1" i="1" u="none" strike="noStrike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1" u="none" strike="noStrike" kern="1200" dirty="0">
                          <a:latin typeface="Cambria" panose="02040503050406030204" pitchFamily="18" charset="0"/>
                        </a:rPr>
                        <a:t>$578,651,234</a:t>
                      </a:r>
                      <a:endParaRPr lang="en-US" sz="1100" b="1" i="1" u="none" strike="noStrike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2EE-2D17-450C-887F-FCFDD3C40501}" type="datetime4">
              <a:rPr lang="en-US" smtClean="0"/>
              <a:t>May 17, 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914400"/>
          </a:xfrm>
        </p:spPr>
        <p:txBody>
          <a:bodyPr/>
          <a:lstStyle/>
          <a:p>
            <a:r>
              <a:rPr lang="en-US" sz="4000" dirty="0"/>
              <a:t>Expenditures by College / Division</a:t>
            </a:r>
          </a:p>
        </p:txBody>
      </p:sp>
    </p:spTree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05E0CC-8760-D541-A535-6866312B0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/>
          <a:lstStyle/>
          <a:p>
            <a:r>
              <a:rPr lang="en-US"/>
              <a:t>FY 2020 Proposed Budget 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13652A-A88C-E840-A8F1-E9B8BFF60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12DD-5E63-48A9-865E-9B636358EFFD}" type="datetime4">
              <a:rPr lang="en-US" smtClean="0"/>
              <a:t>May 17, 2019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0F1DD-3C05-6449-AD98-56C16F4CD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12</a:t>
            </a:fld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5145149"/>
      </p:ext>
    </p:extLst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A1FCE2-418C-1149-8256-0A9B12E22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as required by the UT Focus Act, the Board of Trustees has established a format for the recommendation of the Operating Budget.</a:t>
            </a:r>
          </a:p>
          <a:p>
            <a:r>
              <a:rPr lang="en-US" dirty="0"/>
              <a:t>One addition category is used – Auxiliary Funds</a:t>
            </a:r>
          </a:p>
          <a:p>
            <a:pPr lvl="1"/>
            <a:r>
              <a:rPr lang="en-US" dirty="0"/>
              <a:t>The HSC has limited auxiliary funds and includes them in the General Operating Budget figures shown earlier.</a:t>
            </a:r>
          </a:p>
          <a:p>
            <a:pPr lvl="1"/>
            <a:r>
              <a:rPr lang="en-US" dirty="0"/>
              <a:t>Auxiliary Services are general self-supporting activities such as housing and food service.  </a:t>
            </a:r>
          </a:p>
          <a:p>
            <a:pPr lvl="1"/>
            <a:r>
              <a:rPr lang="en-US" dirty="0"/>
              <a:t>For the HSC, our primary auxiliary service is in Parking.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40151-56C3-B543-BDBF-2865DA97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12DD-5E63-48A9-865E-9B636358EFFD}" type="datetime4">
              <a:rPr lang="en-US" smtClean="0"/>
              <a:t>May 17, 2019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94DB0-8DC2-2F49-80C9-1214736F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13</a:t>
            </a:fld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646F8F-1F2E-0448-8117-127D04F0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Recommendation Process</a:t>
            </a:r>
          </a:p>
        </p:txBody>
      </p:sp>
    </p:spTree>
    <p:extLst>
      <p:ext uri="{BB962C8B-B14F-4D97-AF65-F5344CB8AC3E}">
        <p14:creationId xmlns:p14="http://schemas.microsoft.com/office/powerpoint/2010/main" val="3053064640"/>
      </p:ext>
    </p:extLst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AE97D78-FE8B-0544-BB03-BA96B7ABA2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676595"/>
              </p:ext>
            </p:extLst>
          </p:nvPr>
        </p:nvGraphicFramePr>
        <p:xfrm>
          <a:off x="1295400" y="2209800"/>
          <a:ext cx="65532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1386229729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983531962"/>
                    </a:ext>
                  </a:extLst>
                </a:gridCol>
              </a:tblGrid>
              <a:tr h="325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As shown earlier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Required Format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3845089"/>
                  </a:ext>
                </a:extLst>
              </a:tr>
              <a:tr h="63586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</a:rPr>
                        <a:t>Subtotal: Unrestricted Funds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(General Operating Funds)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Unrestricted Educational &amp; General (E&amp;G) Funds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1421135"/>
                  </a:ext>
                </a:extLst>
              </a:tr>
              <a:tr h="63586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Unrestricted Auxiliary Funds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3835684"/>
                  </a:ext>
                </a:extLst>
              </a:tr>
              <a:tr h="63586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</a:rPr>
                        <a:t>Subtotal: Unrestricted Funds</a:t>
                      </a:r>
                      <a:endParaRPr lang="en-US" sz="16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1102516"/>
                  </a:ext>
                </a:extLst>
              </a:tr>
              <a:tr h="635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Restricted Funds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Restricted Funds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7319315"/>
                  </a:ext>
                </a:extLst>
              </a:tr>
              <a:tr h="635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</a:rPr>
                        <a:t>Total Current Operating Funds</a:t>
                      </a:r>
                      <a:endParaRPr lang="en-US" sz="16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</a:rPr>
                        <a:t>Total Current Operating Funds</a:t>
                      </a:r>
                      <a:endParaRPr lang="en-US" sz="16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0912857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44A205-5441-5E44-818D-86DD890C8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12DD-5E63-48A9-865E-9B636358EFFD}" type="datetime4">
              <a:rPr lang="en-US" smtClean="0"/>
              <a:t>May 17, 2019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5F29A-7966-604D-9011-706628B0D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14</a:t>
            </a:fld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85021C-4F14-3042-A091-A3D5DDF39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Budget Recommendation Format</a:t>
            </a:r>
          </a:p>
        </p:txBody>
      </p:sp>
    </p:spTree>
    <p:extLst>
      <p:ext uri="{BB962C8B-B14F-4D97-AF65-F5344CB8AC3E}">
        <p14:creationId xmlns:p14="http://schemas.microsoft.com/office/powerpoint/2010/main" val="2105053537"/>
      </p:ext>
    </p:extLst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0ACAAB-5E74-D74C-930A-D0C7D5B35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Salary Increase funding from the State -- $3,950,000</a:t>
            </a:r>
          </a:p>
          <a:p>
            <a:r>
              <a:rPr lang="en-US" dirty="0"/>
              <a:t>Tuition Increase – $451,200</a:t>
            </a:r>
          </a:p>
          <a:p>
            <a:pPr lvl="1"/>
            <a:r>
              <a:rPr lang="en-US" dirty="0"/>
              <a:t>Generally, a $200 increase on In-State rates</a:t>
            </a:r>
          </a:p>
          <a:p>
            <a:r>
              <a:rPr lang="en-US" dirty="0"/>
              <a:t>Also reduced out of state tuition for Pharmacy and the Graduate School, resulting in a reduction in the need for waivers – </a:t>
            </a:r>
            <a:r>
              <a:rPr lang="en-US" dirty="0">
                <a:solidFill>
                  <a:srgbClr val="FF0000"/>
                </a:solidFill>
              </a:rPr>
              <a:t>($3,066,500) </a:t>
            </a:r>
          </a:p>
          <a:p>
            <a:r>
              <a:rPr lang="en-US" dirty="0"/>
              <a:t>Change in the management of the Family Medicine Program in Jackson – </a:t>
            </a:r>
            <a:r>
              <a:rPr lang="en-US" dirty="0">
                <a:solidFill>
                  <a:srgbClr val="FF0000"/>
                </a:solidFill>
              </a:rPr>
              <a:t>($6,010,500)</a:t>
            </a:r>
          </a:p>
          <a:p>
            <a:r>
              <a:rPr lang="en-US" dirty="0">
                <a:solidFill>
                  <a:schemeClr val="tx1"/>
                </a:solidFill>
              </a:rPr>
              <a:t>Miscellaneous changes – $559,400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BE6BDD-9ED1-0C44-A48B-7D66E60D9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12DD-5E63-48A9-865E-9B636358EFFD}" type="datetime4">
              <a:rPr lang="en-US" smtClean="0"/>
              <a:t>May 17, 2019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0A00E-885A-0843-A8F4-A14BC3AEC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15</a:t>
            </a:fld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ADB843-8100-644F-B4EE-B77DF9EFE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90" y="457200"/>
            <a:ext cx="7756263" cy="1167206"/>
          </a:xfrm>
        </p:spPr>
        <p:txBody>
          <a:bodyPr/>
          <a:lstStyle/>
          <a:p>
            <a:r>
              <a:rPr lang="en-US" dirty="0"/>
              <a:t>Unrestricted General Funds Funding Increases</a:t>
            </a:r>
          </a:p>
        </p:txBody>
      </p:sp>
    </p:spTree>
    <p:extLst>
      <p:ext uri="{BB962C8B-B14F-4D97-AF65-F5344CB8AC3E}">
        <p14:creationId xmlns:p14="http://schemas.microsoft.com/office/powerpoint/2010/main" val="2436356113"/>
      </p:ext>
    </p:extLst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95935B-C8DA-6642-ACDD-186661D1E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2% Salary Increase -- $2,930,000 </a:t>
            </a:r>
          </a:p>
          <a:p>
            <a:endParaRPr lang="en-US" dirty="0"/>
          </a:p>
          <a:p>
            <a:r>
              <a:rPr lang="en-US" dirty="0"/>
              <a:t>Set $15 / hour minimum salary -- $619,200</a:t>
            </a:r>
          </a:p>
          <a:p>
            <a:endParaRPr lang="en-US" dirty="0"/>
          </a:p>
          <a:p>
            <a:r>
              <a:rPr lang="en-US" dirty="0"/>
              <a:t>Library Acquisitions -- $451,200</a:t>
            </a:r>
          </a:p>
          <a:p>
            <a:endParaRPr lang="en-US" dirty="0"/>
          </a:p>
          <a:p>
            <a:r>
              <a:rPr lang="en-US" dirty="0"/>
              <a:t>Infrastructure Needs -- $389,600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E1C3DF-B417-EC44-8A16-C0BCB92CA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12DD-5E63-48A9-865E-9B636358EFFD}" type="datetime4">
              <a:rPr lang="en-US" smtClean="0"/>
              <a:t>May 17, 2019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0285E-B306-3544-9AB8-F04A9C2B8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16</a:t>
            </a:fld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973247-7FBE-8E48-A5AB-51476F2B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Budget Increments</a:t>
            </a:r>
          </a:p>
        </p:txBody>
      </p:sp>
    </p:spTree>
    <p:extLst>
      <p:ext uri="{BB962C8B-B14F-4D97-AF65-F5344CB8AC3E}">
        <p14:creationId xmlns:p14="http://schemas.microsoft.com/office/powerpoint/2010/main" val="479460567"/>
      </p:ext>
    </p:extLst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D340A03-6267-744A-970C-09763DEB54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500979"/>
              </p:ext>
            </p:extLst>
          </p:nvPr>
        </p:nvGraphicFramePr>
        <p:xfrm>
          <a:off x="1640541" y="2516244"/>
          <a:ext cx="5852160" cy="275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759589719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3794648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FY 2019 Unrestricted E&amp;G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$289,496,800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473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2% Salary Increase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Set $15/</a:t>
                      </a:r>
                      <a:r>
                        <a:rPr lang="en-US" dirty="0" err="1"/>
                        <a:t>hr</a:t>
                      </a:r>
                      <a:r>
                        <a:rPr lang="en-US" dirty="0"/>
                        <a:t> min salary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Library Acquisitions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Infrastructure Needs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Jackson Family Medicine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Wavier Reduction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Miscellaneous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$2,930,000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619,200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451,200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389,600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(6,010,500)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(3,066,500)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559,400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541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FY 2020 Unrestricted E&amp;G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$285,380,500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133995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931A6C-5F4B-4548-AC83-4D8216DB9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12DD-5E63-48A9-865E-9B636358EFFD}" type="datetime4">
              <a:rPr lang="en-US" smtClean="0"/>
              <a:t>May 17, 2019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62455-E4FE-7049-85F9-BC1FC9FD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17</a:t>
            </a:fld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BCD642-8D4F-CF4E-ABBD-5AF9ADB33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Unrestricted E&amp;G Funds</a:t>
            </a:r>
          </a:p>
        </p:txBody>
      </p:sp>
    </p:spTree>
    <p:extLst>
      <p:ext uri="{BB962C8B-B14F-4D97-AF65-F5344CB8AC3E}">
        <p14:creationId xmlns:p14="http://schemas.microsoft.com/office/powerpoint/2010/main" val="868345486"/>
      </p:ext>
    </p:extLst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00558-9B06-9B4C-8966-FFE8146A4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12DD-5E63-48A9-865E-9B636358EFFD}" type="datetime4">
              <a:rPr lang="en-US" smtClean="0"/>
              <a:t>May 17, 2019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EA80D-A722-F04C-9CE3-ACD405CB8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18</a:t>
            </a:fld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ABCD6B-184C-664B-A0FE-153A75F4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Unrestricted Auxiliary  and Restricted Funds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D178B25-602C-7948-A197-419DC45BDF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675477"/>
              </p:ext>
            </p:extLst>
          </p:nvPr>
        </p:nvGraphicFramePr>
        <p:xfrm>
          <a:off x="1777701" y="2440044"/>
          <a:ext cx="5577840" cy="290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759589719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3794648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FY 2019 Unrestricted Auxiliary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$2,316,100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346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Reduction in Print 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($335,700)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021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FY 2020 Unrestricted Auxiliary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$1,980,400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6788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5913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8157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874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FY 2019 Restricted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$281,777,500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80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Increase in Restricted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$2,137,300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19233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FY 2020 Restricted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$283,935,800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779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180179"/>
      </p:ext>
    </p:extLst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AE97D78-FE8B-0544-BB03-BA96B7ABA2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246619"/>
              </p:ext>
            </p:extLst>
          </p:nvPr>
        </p:nvGraphicFramePr>
        <p:xfrm>
          <a:off x="838200" y="2209800"/>
          <a:ext cx="7606552" cy="350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3472">
                  <a:extLst>
                    <a:ext uri="{9D8B030D-6E8A-4147-A177-3AD203B41FA5}">
                      <a16:colId xmlns:a16="http://schemas.microsoft.com/office/drawing/2014/main" val="843972389"/>
                    </a:ext>
                  </a:extLst>
                </a:gridCol>
                <a:gridCol w="2586540">
                  <a:extLst>
                    <a:ext uri="{9D8B030D-6E8A-4147-A177-3AD203B41FA5}">
                      <a16:colId xmlns:a16="http://schemas.microsoft.com/office/drawing/2014/main" val="1386229729"/>
                    </a:ext>
                  </a:extLst>
                </a:gridCol>
                <a:gridCol w="2586540">
                  <a:extLst>
                    <a:ext uri="{9D8B030D-6E8A-4147-A177-3AD203B41FA5}">
                      <a16:colId xmlns:a16="http://schemas.microsoft.com/office/drawing/2014/main" val="2983531962"/>
                    </a:ext>
                  </a:extLst>
                </a:gridCol>
              </a:tblGrid>
              <a:tr h="325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Fund Group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Revenues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Expenditures &amp; Transfers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3845089"/>
                  </a:ext>
                </a:extLst>
              </a:tr>
              <a:tr h="6358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Unrestricted Educational &amp; General (E&amp;G) Funds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$285,380,500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$285,380,500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1421135"/>
                  </a:ext>
                </a:extLst>
              </a:tr>
              <a:tr h="6358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Unrestricted Auxiliary Funds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1,980,400 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1,980,400 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3835684"/>
                  </a:ext>
                </a:extLst>
              </a:tr>
              <a:tr h="6358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</a:rPr>
                        <a:t>Subtotal: Unrestricted Funds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chemeClr val="tx1"/>
                          </a:solidFill>
                          <a:effectLst/>
                        </a:rPr>
                        <a:t>$287,360,900 </a:t>
                      </a:r>
                      <a:endParaRPr lang="en-US" sz="20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chemeClr val="tx1"/>
                          </a:solidFill>
                          <a:effectLst/>
                        </a:rPr>
                        <a:t>$287,360,900 </a:t>
                      </a:r>
                      <a:endParaRPr lang="en-US" sz="20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1102516"/>
                  </a:ext>
                </a:extLst>
              </a:tr>
              <a:tr h="6358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Restricted Funds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283,935,748 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283,935,748 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7319315"/>
                  </a:ext>
                </a:extLst>
              </a:tr>
              <a:tr h="6358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</a:rPr>
                        <a:t>Total Current Operating Funds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chemeClr val="tx1"/>
                          </a:solidFill>
                          <a:effectLst/>
                        </a:rPr>
                        <a:t>$571,296,619 </a:t>
                      </a:r>
                      <a:endParaRPr lang="en-US" sz="20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chemeClr val="tx1"/>
                          </a:solidFill>
                          <a:effectLst/>
                        </a:rPr>
                        <a:t>$571,296,619 </a:t>
                      </a:r>
                      <a:endParaRPr lang="en-US" sz="20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0912857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44A205-5441-5E44-818D-86DD890C8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12DD-5E63-48A9-865E-9B636358EFFD}" type="datetime4">
              <a:rPr lang="en-US" smtClean="0"/>
              <a:t>May 17, 2019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5F29A-7966-604D-9011-706628B0D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19</a:t>
            </a:fld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85021C-4F14-3042-A091-A3D5DDF39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2020 Proposed Current Operating Budget</a:t>
            </a:r>
          </a:p>
        </p:txBody>
      </p:sp>
    </p:spTree>
    <p:extLst>
      <p:ext uri="{BB962C8B-B14F-4D97-AF65-F5344CB8AC3E}">
        <p14:creationId xmlns:p14="http://schemas.microsoft.com/office/powerpoint/2010/main" val="488087272"/>
      </p:ext>
    </p:ext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i="1" dirty="0"/>
              <a:t>Unrestricted Funds:  (E-accounts)  </a:t>
            </a:r>
            <a:r>
              <a:rPr lang="en-US" dirty="0"/>
              <a:t>Funds provided to meet the primary educational mission of the university (</a:t>
            </a:r>
            <a:r>
              <a:rPr lang="en-US" i="1" u="sng" dirty="0"/>
              <a:t>sometimes referred to as Educational &amp; General Funds</a:t>
            </a:r>
            <a:r>
              <a:rPr lang="en-US" dirty="0"/>
              <a:t>)</a:t>
            </a:r>
          </a:p>
          <a:p>
            <a:r>
              <a:rPr lang="en-US" b="1" i="1" dirty="0"/>
              <a:t>Restricted Funds: (R-accounts) </a:t>
            </a:r>
            <a:r>
              <a:rPr lang="en-US" dirty="0"/>
              <a:t>Funds provided to meet a designated purpose – research, scholarships, endowed chairs, etc.</a:t>
            </a:r>
          </a:p>
          <a:p>
            <a:endParaRPr lang="en-US" dirty="0"/>
          </a:p>
          <a:p>
            <a:r>
              <a:rPr lang="en-US" b="1" i="1" dirty="0"/>
              <a:t>General Operating Budget: </a:t>
            </a:r>
            <a:r>
              <a:rPr lang="en-US" dirty="0"/>
              <a:t>Funding provided across campus to meet operational needs – referred to as </a:t>
            </a:r>
            <a:r>
              <a:rPr lang="en-US" b="1" dirty="0">
                <a:solidFill>
                  <a:schemeClr val="accent1"/>
                </a:solidFill>
              </a:rPr>
              <a:t>ORANGE</a:t>
            </a:r>
            <a:r>
              <a:rPr lang="en-US" dirty="0"/>
              <a:t> dollars.</a:t>
            </a:r>
          </a:p>
          <a:p>
            <a:pPr lvl="1"/>
            <a:r>
              <a:rPr lang="en-US" dirty="0"/>
              <a:t>Sources are from State Appropriations, Tuition &amp; Fees, and F&amp;A Revenue</a:t>
            </a:r>
          </a:p>
          <a:p>
            <a:pPr lvl="1"/>
            <a:r>
              <a:rPr lang="en-US" dirty="0"/>
              <a:t>F&amp;A Revenue: indirect cost funding received from sponsors on grants</a:t>
            </a:r>
          </a:p>
          <a:p>
            <a:pPr lvl="1"/>
            <a:endParaRPr lang="en-US" dirty="0"/>
          </a:p>
          <a:p>
            <a:r>
              <a:rPr lang="en-US" b="1" i="1" dirty="0"/>
              <a:t>What’s the difference between Unrestricted and General Operating Budget?:  </a:t>
            </a:r>
            <a:r>
              <a:rPr lang="en-US" dirty="0"/>
              <a:t>Unrestricted Funds includes some self-supporting activities like continuing education, conferences and auxiliaries.</a:t>
            </a:r>
          </a:p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32FE-D633-4D57-BDF1-8409BFE4A654}" type="datetime4">
              <a:rPr lang="en-US" smtClean="0"/>
              <a:t>May 17, 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</a:t>
            </a:r>
            <a:endParaRPr lang="en-US" dirty="0"/>
          </a:p>
        </p:txBody>
      </p:sp>
    </p:spTree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B3AD6-5712-0B4C-865A-A6619E16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82C0-1F4A-4264-B7A8-975F74BE7E84}" type="datetime4">
              <a:rPr lang="en-US" smtClean="0"/>
              <a:t>May 17, 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8B066-D139-4A48-9F78-4876EE634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590910C-C6E7-BD4B-ABA0-3CDDC7007D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331433"/>
            <a:ext cx="1139825" cy="5830009"/>
          </a:xfrm>
        </p:spPr>
        <p:txBody>
          <a:bodyPr vert="vert270"/>
          <a:lstStyle/>
          <a:p>
            <a:r>
              <a:rPr lang="en-US" b="1" cap="small" dirty="0">
                <a:solidFill>
                  <a:schemeClr val="accent1"/>
                </a:solidFill>
              </a:rPr>
              <a:t>Board Approved Tuition Rates</a:t>
            </a:r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7A9622C-AE6D-9D41-A891-57262AE011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"/>
          <a:stretch/>
        </p:blipFill>
        <p:spPr>
          <a:xfrm>
            <a:off x="2321366" y="152400"/>
            <a:ext cx="6060634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91471"/>
      </p:ext>
    </p:extLst>
  </p:cSld>
  <p:clrMapOvr>
    <a:masterClrMapping/>
  </p:clrMapOvr>
  <p:transition spd="med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72F3E-8681-214D-A07C-7EC592A3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12DD-5E63-48A9-865E-9B636358EFFD}" type="datetime4">
              <a:rPr lang="en-US" smtClean="0"/>
              <a:t>May 17, 2019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77A48-8FC4-4445-AEE8-3875B5CF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21</a:t>
            </a:fld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3A8AD0-9C17-B04D-9B00-F97B08CE3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Tuition &amp; Fees</a:t>
            </a:r>
            <a:br>
              <a:rPr lang="en-US" dirty="0"/>
            </a:br>
            <a:r>
              <a:rPr lang="en-US" sz="2800" dirty="0"/>
              <a:t>(Required Format)</a:t>
            </a:r>
            <a:endParaRPr lang="en-US"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AD7D977F-6664-E34D-B26B-28994EC15C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626370"/>
              </p:ext>
            </p:extLst>
          </p:nvPr>
        </p:nvGraphicFramePr>
        <p:xfrm>
          <a:off x="876659" y="2209800"/>
          <a:ext cx="7390681" cy="3544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0622">
                  <a:extLst>
                    <a:ext uri="{9D8B030D-6E8A-4147-A177-3AD203B41FA5}">
                      <a16:colId xmlns:a16="http://schemas.microsoft.com/office/drawing/2014/main" val="2863569247"/>
                    </a:ext>
                  </a:extLst>
                </a:gridCol>
                <a:gridCol w="924329">
                  <a:extLst>
                    <a:ext uri="{9D8B030D-6E8A-4147-A177-3AD203B41FA5}">
                      <a16:colId xmlns:a16="http://schemas.microsoft.com/office/drawing/2014/main" val="4217423300"/>
                    </a:ext>
                  </a:extLst>
                </a:gridCol>
                <a:gridCol w="711021">
                  <a:extLst>
                    <a:ext uri="{9D8B030D-6E8A-4147-A177-3AD203B41FA5}">
                      <a16:colId xmlns:a16="http://schemas.microsoft.com/office/drawing/2014/main" val="1020968296"/>
                    </a:ext>
                  </a:extLst>
                </a:gridCol>
                <a:gridCol w="1066534">
                  <a:extLst>
                    <a:ext uri="{9D8B030D-6E8A-4147-A177-3AD203B41FA5}">
                      <a16:colId xmlns:a16="http://schemas.microsoft.com/office/drawing/2014/main" val="2893952293"/>
                    </a:ext>
                  </a:extLst>
                </a:gridCol>
                <a:gridCol w="778175">
                  <a:extLst>
                    <a:ext uri="{9D8B030D-6E8A-4147-A177-3AD203B41FA5}">
                      <a16:colId xmlns:a16="http://schemas.microsoft.com/office/drawing/2014/main" val="932651673"/>
                    </a:ext>
                  </a:extLst>
                </a:gridCol>
              </a:tblGrid>
              <a:tr h="344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20">
                          <a:effectLst/>
                        </a:rPr>
                        <a:t>Maintenance Fees &amp; Tuition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15" dirty="0">
                          <a:effectLst/>
                        </a:rPr>
                        <a:t>In-State Maintenance Fee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15" dirty="0">
                          <a:effectLst/>
                        </a:rPr>
                        <a:t>Out-of-State Tuition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2172315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20" dirty="0">
                          <a:effectLst/>
                        </a:rPr>
                        <a:t>College</a:t>
                      </a:r>
                      <a:r>
                        <a:rPr lang="en-US" sz="1100" spc="-45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of</a:t>
                      </a:r>
                      <a:r>
                        <a:rPr lang="en-US" sz="1100" spc="-35" dirty="0">
                          <a:effectLst/>
                        </a:rPr>
                        <a:t> </a:t>
                      </a:r>
                      <a:r>
                        <a:rPr lang="en-US" sz="1100" spc="-20" dirty="0">
                          <a:effectLst/>
                        </a:rPr>
                        <a:t>Dentistry – DDS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>
                          <a:effectLst/>
                        </a:rPr>
                        <a:t>$200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>
                          <a:effectLst/>
                        </a:rPr>
                        <a:t>0.7%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 dirty="0">
                          <a:effectLst/>
                        </a:rPr>
                        <a:t>$0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37265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20" dirty="0">
                          <a:effectLst/>
                        </a:rPr>
                        <a:t>College</a:t>
                      </a:r>
                      <a:r>
                        <a:rPr lang="en-US" sz="1100" spc="-45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of</a:t>
                      </a:r>
                      <a:r>
                        <a:rPr lang="en-US" sz="1100" spc="-35" dirty="0">
                          <a:effectLst/>
                        </a:rPr>
                        <a:t> </a:t>
                      </a:r>
                      <a:r>
                        <a:rPr lang="en-US" sz="1100" spc="-20" dirty="0">
                          <a:effectLst/>
                        </a:rPr>
                        <a:t>Dentistry – Transitional DDS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>
                          <a:effectLst/>
                        </a:rPr>
                        <a:t>$200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>
                          <a:effectLst/>
                        </a:rPr>
                        <a:t>0.3%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 dirty="0">
                          <a:effectLst/>
                        </a:rPr>
                        <a:t>$0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1605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20" dirty="0">
                          <a:effectLst/>
                        </a:rPr>
                        <a:t>College of Dentistry – Dental Hygiene (Undergraduate)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>
                          <a:effectLst/>
                        </a:rPr>
                        <a:t>$0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>
                          <a:effectLst/>
                        </a:rPr>
                        <a:t>0.0%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 dirty="0">
                          <a:solidFill>
                            <a:srgbClr val="FF0000"/>
                          </a:solidFill>
                          <a:effectLst/>
                        </a:rPr>
                        <a:t>($13,620)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-40.5%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88383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20" dirty="0">
                          <a:effectLst/>
                        </a:rPr>
                        <a:t>College of Graduate Health Sciences -- PhD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>
                          <a:effectLst/>
                        </a:rPr>
                        <a:t>$200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 dirty="0">
                          <a:effectLst/>
                        </a:rPr>
                        <a:t>1.9%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 dirty="0">
                          <a:solidFill>
                            <a:srgbClr val="FF0000"/>
                          </a:solidFill>
                          <a:effectLst/>
                        </a:rPr>
                        <a:t>($13,322)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-44.6%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014124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20" dirty="0">
                          <a:effectLst/>
                        </a:rPr>
                        <a:t>College of Graduate Health Sciences – Pharmacology MS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>
                          <a:effectLst/>
                        </a:rPr>
                        <a:t>$200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 dirty="0">
                          <a:effectLst/>
                        </a:rPr>
                        <a:t>1.2%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 dirty="0">
                          <a:effectLst/>
                        </a:rPr>
                        <a:t>$0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103612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20" dirty="0">
                          <a:effectLst/>
                        </a:rPr>
                        <a:t>College of Health Professions – Bachelors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 dirty="0">
                          <a:effectLst/>
                        </a:rPr>
                        <a:t>$0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 dirty="0">
                          <a:effectLst/>
                        </a:rPr>
                        <a:t>0.0%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 dirty="0">
                          <a:effectLst/>
                        </a:rPr>
                        <a:t>$0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4645712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20" dirty="0">
                          <a:effectLst/>
                        </a:rPr>
                        <a:t>College of Health Professions – Advanced Degree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 dirty="0">
                          <a:effectLst/>
                        </a:rPr>
                        <a:t>$200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 dirty="0">
                          <a:effectLst/>
                        </a:rPr>
                        <a:t>1.5%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 dirty="0">
                          <a:effectLst/>
                        </a:rPr>
                        <a:t>$0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225889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20" dirty="0">
                          <a:effectLst/>
                        </a:rPr>
                        <a:t>College of Health Professions – Audiology Advanced Degree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>
                          <a:effectLst/>
                        </a:rPr>
                        <a:t>$200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>
                          <a:effectLst/>
                        </a:rPr>
                        <a:t>1.1%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 dirty="0">
                          <a:effectLst/>
                        </a:rPr>
                        <a:t>$0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86252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20" dirty="0">
                          <a:effectLst/>
                        </a:rPr>
                        <a:t>College of Health Professions – Post-Professional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 dirty="0">
                          <a:effectLst/>
                        </a:rPr>
                        <a:t>$200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>
                          <a:effectLst/>
                        </a:rPr>
                        <a:t>2.0%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 dirty="0">
                          <a:effectLst/>
                        </a:rPr>
                        <a:t>$0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9857528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20">
                          <a:effectLst/>
                        </a:rPr>
                        <a:t>College of Medicine – MD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 dirty="0">
                          <a:effectLst/>
                        </a:rPr>
                        <a:t>$200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>
                          <a:effectLst/>
                        </a:rPr>
                        <a:t>0.6%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 dirty="0">
                          <a:effectLst/>
                        </a:rPr>
                        <a:t>$0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797031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20" dirty="0">
                          <a:effectLst/>
                        </a:rPr>
                        <a:t>College of Medicine – Physician Assistant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 dirty="0">
                          <a:effectLst/>
                        </a:rPr>
                        <a:t>$200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 dirty="0">
                          <a:effectLst/>
                        </a:rPr>
                        <a:t>0.9%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 dirty="0">
                          <a:effectLst/>
                        </a:rPr>
                        <a:t>$0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1490441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20" dirty="0">
                          <a:effectLst/>
                        </a:rPr>
                        <a:t>College of Nursing – Bachelors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 dirty="0">
                          <a:effectLst/>
                        </a:rPr>
                        <a:t>$0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 dirty="0">
                          <a:effectLst/>
                        </a:rPr>
                        <a:t>$0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 dirty="0">
                          <a:effectLst/>
                        </a:rPr>
                        <a:t>0.0%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36328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20" dirty="0">
                          <a:effectLst/>
                        </a:rPr>
                        <a:t>College of Nursing – Graduate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 dirty="0">
                          <a:effectLst/>
                        </a:rPr>
                        <a:t>$200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 dirty="0">
                          <a:effectLst/>
                        </a:rPr>
                        <a:t>1.1%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 dirty="0">
                          <a:effectLst/>
                        </a:rPr>
                        <a:t>$0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 dirty="0">
                          <a:effectLst/>
                        </a:rPr>
                        <a:t>0.0%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37016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20" dirty="0">
                          <a:effectLst/>
                        </a:rPr>
                        <a:t>College</a:t>
                      </a:r>
                      <a:r>
                        <a:rPr lang="en-US" sz="1100" spc="-45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of</a:t>
                      </a:r>
                      <a:r>
                        <a:rPr lang="en-US" sz="1100" spc="-25" dirty="0">
                          <a:effectLst/>
                        </a:rPr>
                        <a:t> </a:t>
                      </a:r>
                      <a:r>
                        <a:rPr lang="en-US" sz="1100" spc="-20" dirty="0">
                          <a:effectLst/>
                        </a:rPr>
                        <a:t>Pharmacy – PharmD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>
                          <a:effectLst/>
                        </a:rPr>
                        <a:t>$200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>
                          <a:effectLst/>
                        </a:rPr>
                        <a:t>0.9%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5" dirty="0">
                          <a:solidFill>
                            <a:srgbClr val="FF0000"/>
                          </a:solidFill>
                          <a:effectLst/>
                        </a:rPr>
                        <a:t>($14,806)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-35.1%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13759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732876"/>
      </p:ext>
    </p:extLst>
  </p:cSld>
  <p:clrMapOvr>
    <a:masterClrMapping/>
  </p:clrMapOvr>
  <p:transition spd="med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3000"/>
                <a:shade val="20000"/>
              </a:schemeClr>
              <a:schemeClr val="bg1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DFAF27-E0D6-0944-BE22-0DE63CE97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13144"/>
            <a:ext cx="5036760" cy="6416256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CD632C-D540-8747-988E-08BAA8E0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8F482C0-1F4A-4264-B7A8-975F74BE7E84}" type="datetime4">
              <a:rPr lang="en-US" smtClean="0"/>
              <a:pPr>
                <a:spcAft>
                  <a:spcPts val="600"/>
                </a:spcAft>
              </a:pPr>
              <a:t>May 17, 2019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EE032-0A15-9D4B-AA9E-70E53225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3325215-7382-4C1B-86B1-E9DB9649FF55}" type="slidenum">
              <a:rPr lang="en-US" sz="1000" smtClean="0"/>
              <a:pPr>
                <a:spcAft>
                  <a:spcPts val="600"/>
                </a:spcAft>
              </a:pPr>
              <a:t>22</a:t>
            </a:fld>
            <a:endParaRPr lang="en-US" sz="100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5B2ACFAB-F393-F448-8545-4A49DDFA24A9}"/>
              </a:ext>
            </a:extLst>
          </p:cNvPr>
          <p:cNvSpPr txBox="1">
            <a:spLocks/>
          </p:cNvSpPr>
          <p:nvPr/>
        </p:nvSpPr>
        <p:spPr>
          <a:xfrm>
            <a:off x="609600" y="331433"/>
            <a:ext cx="1295400" cy="5830009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cap="small" dirty="0">
                <a:solidFill>
                  <a:schemeClr val="accent1"/>
                </a:solidFill>
              </a:rPr>
              <a:t>Board Approved Budget Recommendation Format</a:t>
            </a:r>
          </a:p>
        </p:txBody>
      </p:sp>
    </p:spTree>
    <p:extLst>
      <p:ext uri="{BB962C8B-B14F-4D97-AF65-F5344CB8AC3E}">
        <p14:creationId xmlns:p14="http://schemas.microsoft.com/office/powerpoint/2010/main" val="2710362071"/>
      </p:ext>
    </p:extLst>
  </p:cSld>
  <p:clrMapOvr>
    <a:masterClrMapping/>
  </p:clrMapOvr>
  <p:transition spd="med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tint val="93000"/>
                <a:shade val="20000"/>
              </a:schemeClr>
              <a:schemeClr val="bg1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099D6C5D-15E4-7648-B442-0620CEDC1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639968" y="2133600"/>
            <a:ext cx="5853305" cy="3877815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D8FFB5-B48F-9A42-A7E2-EE6D78339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D0E12DD-5E63-48A9-865E-9B636358EFFD}" type="datetime4">
              <a:rPr lang="en-US" smtClean="0"/>
              <a:pPr>
                <a:spcAft>
                  <a:spcPts val="600"/>
                </a:spcAft>
              </a:pPr>
              <a:t>May 17, 2019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28158-7DBD-F145-BFAB-DCE22D92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3325215-7382-4C1B-86B1-E9DB9649FF55}" type="slidenum">
              <a:rPr lang="en-US" sz="1000" smtClean="0"/>
              <a:pPr>
                <a:spcAft>
                  <a:spcPts val="600"/>
                </a:spcAft>
              </a:pPr>
              <a:t>23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118025533"/>
      </p:ext>
    </p:ext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4DCCAF-F170-7546-9B29-3C52672F5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Campus General:  </a:t>
            </a:r>
            <a:r>
              <a:rPr lang="en-US" sz="2000" dirty="0"/>
              <a:t>Campus General represents campus-wide costs not allocated out to units –</a:t>
            </a:r>
          </a:p>
          <a:p>
            <a:pPr lvl="1"/>
            <a:r>
              <a:rPr lang="en-US" sz="1600" dirty="0"/>
              <a:t>Staff Benefit Cost (e.g., health, life, and retirement) – about $50 million</a:t>
            </a:r>
          </a:p>
          <a:p>
            <a:pPr lvl="1"/>
            <a:r>
              <a:rPr lang="en-US" sz="1600" dirty="0"/>
              <a:t>Debt Service Payments – about $6 million</a:t>
            </a:r>
          </a:p>
          <a:p>
            <a:pPr lvl="1"/>
            <a:r>
              <a:rPr lang="en-US" sz="1600" dirty="0"/>
              <a:t>UT Foundation, UT Research Foundation, and other assessments by the UT System Administration for services provided – about $8 million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r>
              <a:rPr lang="en-US" sz="2000" b="1" dirty="0"/>
              <a:t>Physician Practice Plans:  </a:t>
            </a:r>
            <a:r>
              <a:rPr lang="en-US" sz="2000" dirty="0"/>
              <a:t>Note that the HSC’s physician practice plan partnerships (ULPS, UTMP, UTROP, UCH, etc.) which had approximately $430 million in revenue in calendar year 2017 are EXCLUDED from all the financials we will review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630C29-6DF9-0243-A57D-20922EB5B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12DD-5E63-48A9-865E-9B636358EFFD}" type="datetime4">
              <a:rPr lang="en-US" smtClean="0"/>
              <a:t>May 17, 2019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800CF-E2B8-2044-8A12-FA31DC45F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3</a:t>
            </a:fld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23AE30-C47D-B041-91B8-16B337C2D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(cont.)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22B805-0548-934A-A0AC-788956D83A2E}"/>
              </a:ext>
            </a:extLst>
          </p:cNvPr>
          <p:cNvCxnSpPr/>
          <p:nvPr/>
        </p:nvCxnSpPr>
        <p:spPr>
          <a:xfrm>
            <a:off x="2819400" y="4267200"/>
            <a:ext cx="3819864" cy="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607293"/>
      </p:ext>
    </p:ext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636E-E36D-411D-9980-3D2AF0F29A9C}" type="datetime4">
              <a:rPr lang="en-US" smtClean="0"/>
              <a:t>May 17, 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Revenue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89075962"/>
              </p:ext>
            </p:extLst>
          </p:nvPr>
        </p:nvGraphicFramePr>
        <p:xfrm>
          <a:off x="685800" y="1981201"/>
          <a:ext cx="2590800" cy="413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506464264"/>
              </p:ext>
            </p:extLst>
          </p:nvPr>
        </p:nvGraphicFramePr>
        <p:xfrm>
          <a:off x="3505201" y="1981201"/>
          <a:ext cx="2438399" cy="413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420290"/>
              </p:ext>
            </p:extLst>
          </p:nvPr>
        </p:nvGraphicFramePr>
        <p:xfrm>
          <a:off x="5943600" y="1981201"/>
          <a:ext cx="2438400" cy="413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74025381"/>
      </p:ext>
    </p:extLst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853184"/>
              </p:ext>
            </p:extLst>
          </p:nvPr>
        </p:nvGraphicFramePr>
        <p:xfrm>
          <a:off x="533400" y="1136273"/>
          <a:ext cx="7922106" cy="235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4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4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4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45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45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45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45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4565">
                  <a:extLst>
                    <a:ext uri="{9D8B030D-6E8A-4147-A177-3AD203B41FA5}">
                      <a16:colId xmlns:a16="http://schemas.microsoft.com/office/drawing/2014/main" val="3962797748"/>
                    </a:ext>
                  </a:extLst>
                </a:gridCol>
              </a:tblGrid>
              <a:tr h="361683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FY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FY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FY 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FY 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FY 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FY 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FY 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FY 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FY 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3"/>
                          </a:solidFill>
                        </a:rPr>
                        <a:t>FY 19 </a:t>
                      </a:r>
                      <a:r>
                        <a:rPr lang="en-US" sz="900" b="1" dirty="0">
                          <a:solidFill>
                            <a:schemeClr val="accent3"/>
                          </a:solidFill>
                        </a:rPr>
                        <a:t>Budget</a:t>
                      </a:r>
                      <a:endParaRPr lang="en-US" sz="11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326">
                <a:tc>
                  <a:txBody>
                    <a:bodyPr/>
                    <a:lstStyle/>
                    <a:p>
                      <a:r>
                        <a:rPr lang="en-US" sz="1200" b="0" i="0" dirty="0"/>
                        <a:t>General Operating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/>
                        <a:t>$190.5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/>
                        <a:t>$192.1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/>
                        <a:t>$201.7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/>
                        <a:t>$207.6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/>
                        <a:t>$221.9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/>
                        <a:t>$225.2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/>
                        <a:t>$236.5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/>
                        <a:t>$246.4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/>
                        <a:t>$259.1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solidFill>
                            <a:schemeClr val="accent3"/>
                          </a:solidFill>
                        </a:rPr>
                        <a:t>$264.2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326">
                <a:tc>
                  <a:txBody>
                    <a:bodyPr/>
                    <a:lstStyle/>
                    <a:p>
                      <a:r>
                        <a:rPr lang="en-US" sz="1200" dirty="0"/>
                        <a:t>Gifts &amp;</a:t>
                      </a:r>
                      <a:r>
                        <a:rPr lang="en-US" sz="1200" baseline="0" dirty="0"/>
                        <a:t> Endow Income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18.7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17.9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18.6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19.8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18.9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17.5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20.3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29.7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accent3"/>
                          </a:solidFill>
                        </a:rPr>
                        <a:t>20.3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326">
                <a:tc>
                  <a:txBody>
                    <a:bodyPr/>
                    <a:lstStyle/>
                    <a:p>
                      <a:r>
                        <a:rPr lang="en-US" sz="1200" dirty="0"/>
                        <a:t>Sponsored</a:t>
                      </a:r>
                      <a:r>
                        <a:rPr lang="en-US" sz="1200" baseline="0" dirty="0"/>
                        <a:t> Programs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156.1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176.4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185.0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187.1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187.9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192.0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203.5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277.8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236.0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accent3"/>
                          </a:solidFill>
                        </a:rPr>
                        <a:t>261.2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740">
                <a:tc>
                  <a:txBody>
                    <a:bodyPr/>
                    <a:lstStyle/>
                    <a:p>
                      <a:r>
                        <a:rPr lang="en-US" sz="1200" b="0" i="0" dirty="0"/>
                        <a:t>Sales </a:t>
                      </a:r>
                      <a:r>
                        <a:rPr lang="en-US" sz="1200" b="0" i="0" baseline="0" dirty="0"/>
                        <a:t>&amp; Service</a:t>
                      </a:r>
                      <a:endParaRPr lang="en-US" sz="12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2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27.9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740">
                <a:tc>
                  <a:txBody>
                    <a:bodyPr/>
                    <a:lstStyle/>
                    <a:p>
                      <a:r>
                        <a:rPr lang="en-US" sz="1200" b="1" i="1" dirty="0"/>
                        <a:t>TOTAL Budget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/>
                        <a:t>$400.2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/>
                        <a:t>$410.0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/>
                        <a:t>$430.4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/>
                        <a:t>$457.0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/>
                        <a:t>$455.0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/>
                        <a:t>$458.4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/>
                        <a:t>$488.4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/>
                        <a:t>$582.9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/>
                        <a:t>$557.8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>
                          <a:solidFill>
                            <a:schemeClr val="accent3"/>
                          </a:solidFill>
                        </a:rPr>
                        <a:t>$573.6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B9DC-415E-44F0-BB8F-0B856143CB21}" type="datetime4">
              <a:rPr lang="en-US" smtClean="0"/>
              <a:t>May 17, 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57" y="140950"/>
            <a:ext cx="7756263" cy="1054250"/>
          </a:xfrm>
        </p:spPr>
        <p:txBody>
          <a:bodyPr/>
          <a:lstStyle/>
          <a:p>
            <a:r>
              <a:rPr lang="en-US" dirty="0"/>
              <a:t>Total Revenue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23805511"/>
              </p:ext>
            </p:extLst>
          </p:nvPr>
        </p:nvGraphicFramePr>
        <p:xfrm>
          <a:off x="533400" y="3491592"/>
          <a:ext cx="8250222" cy="2680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57600" y="3985144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Sales &amp; Svc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1343" y="436485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Sponsored Programs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2217" y="483189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Gifts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508173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General Operating</a:t>
            </a:r>
          </a:p>
        </p:txBody>
      </p:sp>
    </p:spTree>
    <p:extLst>
      <p:ext uri="{BB962C8B-B14F-4D97-AF65-F5344CB8AC3E}">
        <p14:creationId xmlns:p14="http://schemas.microsoft.com/office/powerpoint/2010/main" val="1946676465"/>
      </p:ext>
    </p:extLst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636E-E36D-411D-9980-3D2AF0F29A9C}" type="datetime4">
              <a:rPr lang="en-US" smtClean="0"/>
              <a:t>May 17, 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Expenditures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38778419"/>
              </p:ext>
            </p:extLst>
          </p:nvPr>
        </p:nvGraphicFramePr>
        <p:xfrm>
          <a:off x="685800" y="1981201"/>
          <a:ext cx="2590800" cy="413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843302153"/>
              </p:ext>
            </p:extLst>
          </p:nvPr>
        </p:nvGraphicFramePr>
        <p:xfrm>
          <a:off x="3505201" y="1981201"/>
          <a:ext cx="2438399" cy="413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290852"/>
              </p:ext>
            </p:extLst>
          </p:nvPr>
        </p:nvGraphicFramePr>
        <p:xfrm>
          <a:off x="5943600" y="1981201"/>
          <a:ext cx="2438400" cy="413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07959277"/>
      </p:ext>
    </p:extLst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923137"/>
              </p:ext>
            </p:extLst>
          </p:nvPr>
        </p:nvGraphicFramePr>
        <p:xfrm>
          <a:off x="643666" y="1221213"/>
          <a:ext cx="7845909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4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4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42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42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42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42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42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4204">
                  <a:extLst>
                    <a:ext uri="{9D8B030D-6E8A-4147-A177-3AD203B41FA5}">
                      <a16:colId xmlns:a16="http://schemas.microsoft.com/office/drawing/2014/main" val="3108576061"/>
                    </a:ext>
                  </a:extLst>
                </a:gridCol>
              </a:tblGrid>
              <a:tr h="21659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FY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FY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FY 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FY 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FY 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FY 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FY 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FY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FY 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accent3"/>
                          </a:solidFill>
                        </a:rPr>
                        <a:t>FY 19 Budget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738">
                <a:tc>
                  <a:txBody>
                    <a:bodyPr/>
                    <a:lstStyle/>
                    <a:p>
                      <a:r>
                        <a:rPr lang="en-US" sz="1200" dirty="0"/>
                        <a:t>Colleges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$288.0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$299.6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$313.4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$324.5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$331.1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$351.2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$355.5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$393.4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$417.6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accent3"/>
                          </a:solidFill>
                        </a:rPr>
                        <a:t>$416.4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595">
                <a:tc>
                  <a:txBody>
                    <a:bodyPr/>
                    <a:lstStyle/>
                    <a:p>
                      <a:r>
                        <a:rPr lang="en-US" sz="1200" dirty="0"/>
                        <a:t>Divisions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56.6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54.4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58.6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63.9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74.0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79.7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83.4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94.8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accent3"/>
                          </a:solidFill>
                        </a:rPr>
                        <a:t>82.3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991">
                <a:tc>
                  <a:txBody>
                    <a:bodyPr/>
                    <a:lstStyle/>
                    <a:p>
                      <a:r>
                        <a:rPr lang="en-US" sz="1200" dirty="0"/>
                        <a:t>Campus</a:t>
                      </a:r>
                      <a:r>
                        <a:rPr lang="en-US" sz="1200" baseline="0" dirty="0"/>
                        <a:t> General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36.0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37.9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43.1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45.6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52.8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54.8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accent3"/>
                          </a:solidFill>
                        </a:rPr>
                        <a:t>63.3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Debt 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accent3"/>
                          </a:solidFill>
                        </a:rPr>
                        <a:t>6.2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2260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Systems </a:t>
                      </a:r>
                      <a:r>
                        <a:rPr lang="en-US" sz="1200" dirty="0" err="1"/>
                        <a:t>Chrg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accent3"/>
                          </a:solidFill>
                        </a:rPr>
                        <a:t>5.4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3846248"/>
                  </a:ext>
                </a:extLst>
              </a:tr>
              <a:tr h="360991"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/>
                        <a:t>TOTAL Expenditures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/>
                        <a:t>$388.1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/>
                        <a:t>$400.1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/>
                        <a:t>$422.1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/>
                        <a:t>$438.0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/>
                        <a:t>$451.9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/>
                        <a:t>$485.5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/>
                        <a:t>$499.0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/>
                        <a:t>$542.4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/>
                        <a:t>$578.7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>
                          <a:solidFill>
                            <a:schemeClr val="accent3"/>
                          </a:solidFill>
                        </a:rPr>
                        <a:t>$573.6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81E7-D89D-4ECA-A029-2552483C512F}" type="datetime4">
              <a:rPr lang="en-US" smtClean="0"/>
              <a:t>May 17, 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304800"/>
            <a:ext cx="7756263" cy="1054250"/>
          </a:xfrm>
        </p:spPr>
        <p:txBody>
          <a:bodyPr/>
          <a:lstStyle/>
          <a:p>
            <a:r>
              <a:rPr lang="en-US" dirty="0"/>
              <a:t>Total Expenditures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92891384"/>
              </p:ext>
            </p:extLst>
          </p:nvPr>
        </p:nvGraphicFramePr>
        <p:xfrm>
          <a:off x="838200" y="3810000"/>
          <a:ext cx="8001000" cy="243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10200" y="4529366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Campus General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1600" y="4952999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Divisions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0400" y="5390566"/>
            <a:ext cx="88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Colleges</a:t>
            </a:r>
          </a:p>
        </p:txBody>
      </p:sp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636E-E36D-411D-9980-3D2AF0F29A9C}" type="datetime4">
              <a:rPr lang="en-US" smtClean="0"/>
              <a:t>May 17, 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General Operating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16720502"/>
              </p:ext>
            </p:extLst>
          </p:nvPr>
        </p:nvGraphicFramePr>
        <p:xfrm>
          <a:off x="685800" y="1981201"/>
          <a:ext cx="2590800" cy="413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535580201"/>
              </p:ext>
            </p:extLst>
          </p:nvPr>
        </p:nvGraphicFramePr>
        <p:xfrm>
          <a:off x="3505201" y="1981201"/>
          <a:ext cx="2438399" cy="413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295147"/>
              </p:ext>
            </p:extLst>
          </p:nvPr>
        </p:nvGraphicFramePr>
        <p:xfrm>
          <a:off x="5943600" y="1981201"/>
          <a:ext cx="2438400" cy="413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74638682"/>
      </p:ext>
    </p:extLst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824781"/>
              </p:ext>
            </p:extLst>
          </p:nvPr>
        </p:nvGraphicFramePr>
        <p:xfrm>
          <a:off x="801444" y="1143000"/>
          <a:ext cx="7541112" cy="1969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7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78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78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78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78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78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7801">
                  <a:extLst>
                    <a:ext uri="{9D8B030D-6E8A-4147-A177-3AD203B41FA5}">
                      <a16:colId xmlns:a16="http://schemas.microsoft.com/office/drawing/2014/main" val="1327891246"/>
                    </a:ext>
                  </a:extLst>
                </a:gridCol>
              </a:tblGrid>
              <a:tr h="294384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FY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FY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FY 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FY 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FY 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FY 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FY 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FY 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FY 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3"/>
                          </a:solidFill>
                        </a:rPr>
                        <a:t>FY 19 </a:t>
                      </a:r>
                      <a:r>
                        <a:rPr lang="en-US" sz="1000" b="1" dirty="0">
                          <a:solidFill>
                            <a:schemeClr val="accent3"/>
                          </a:solidFill>
                        </a:rPr>
                        <a:t>Budget</a:t>
                      </a:r>
                      <a:endParaRPr lang="en-US" sz="11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806">
                <a:tc>
                  <a:txBody>
                    <a:bodyPr/>
                    <a:lstStyle/>
                    <a:p>
                      <a:r>
                        <a:rPr lang="en-US" sz="1200" b="0" i="0" dirty="0"/>
                        <a:t>State Appropriations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/>
                        <a:t>$122.7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/>
                        <a:t>$117.6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/>
                        <a:t>$119.2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/>
                        <a:t>$122.5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/>
                        <a:t>$132.2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/>
                        <a:t>$133.9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/>
                        <a:t>$140.8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/>
                        <a:t>$147.1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/>
                        <a:t>$156.1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solidFill>
                            <a:schemeClr val="accent3"/>
                          </a:solidFill>
                        </a:rPr>
                        <a:t>$161.2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806">
                <a:tc>
                  <a:txBody>
                    <a:bodyPr/>
                    <a:lstStyle/>
                    <a:p>
                      <a:r>
                        <a:rPr lang="en-US" sz="1200" dirty="0"/>
                        <a:t>Tuition &amp; Fees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58.6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68.3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72.1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76.6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78.8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83.2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86.1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89.2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accent3"/>
                          </a:solidFill>
                        </a:rPr>
                        <a:t>90.4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806">
                <a:tc>
                  <a:txBody>
                    <a:bodyPr/>
                    <a:lstStyle/>
                    <a:p>
                      <a:r>
                        <a:rPr lang="en-US" sz="1200" dirty="0"/>
                        <a:t>F</a:t>
                      </a:r>
                      <a:r>
                        <a:rPr lang="en-US" sz="1200" baseline="0" dirty="0"/>
                        <a:t>&amp;A Recoveries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15.7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15.9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13.1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13.8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accent3"/>
                          </a:solidFill>
                        </a:rPr>
                        <a:t>12.6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806">
                <a:tc>
                  <a:txBody>
                    <a:bodyPr/>
                    <a:lstStyle/>
                    <a:p>
                      <a:r>
                        <a:rPr lang="en-US" sz="1200" b="1" i="1" dirty="0"/>
                        <a:t>TOTAL General</a:t>
                      </a:r>
                      <a:r>
                        <a:rPr lang="en-US" sz="1200" b="1" i="1" baseline="0" dirty="0"/>
                        <a:t> Operating</a:t>
                      </a:r>
                      <a:endParaRPr lang="en-US" sz="1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/>
                        <a:t>$190.5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/>
                        <a:t>$192.1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/>
                        <a:t>$201.7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/>
                        <a:t>$207.6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/>
                        <a:t>$221.9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/>
                        <a:t>$225.2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/>
                        <a:t>$236.5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/>
                        <a:t>$246.4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/>
                        <a:t>$259.1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>
                          <a:solidFill>
                            <a:schemeClr val="accent3"/>
                          </a:solidFill>
                        </a:rPr>
                        <a:t>$264.2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B9DC-415E-44F0-BB8F-0B856143CB21}" type="datetime4">
              <a:rPr lang="en-US" smtClean="0"/>
              <a:t>May 17, 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304800"/>
            <a:ext cx="7756263" cy="1054250"/>
          </a:xfrm>
        </p:spPr>
        <p:txBody>
          <a:bodyPr/>
          <a:lstStyle/>
          <a:p>
            <a:r>
              <a:rPr lang="en-US" dirty="0"/>
              <a:t>Total General Operating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0125746"/>
              </p:ext>
            </p:extLst>
          </p:nvPr>
        </p:nvGraphicFramePr>
        <p:xfrm>
          <a:off x="533400" y="3276600"/>
          <a:ext cx="8077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38700" y="360124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F&amp;A Recoveries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424863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Tuition &amp; Fees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508173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State Appropriations</a:t>
            </a:r>
          </a:p>
        </p:txBody>
      </p:sp>
    </p:spTree>
  </p:cSld>
  <p:clrMapOvr>
    <a:masterClrMapping/>
  </p:clrMapOvr>
  <p:transition spd="med">
    <p:random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1506</Words>
  <Application>Microsoft Macintosh PowerPoint</Application>
  <PresentationFormat>On-screen Show (4:3)</PresentationFormat>
  <Paragraphs>590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Narrow</vt:lpstr>
      <vt:lpstr>Book Antiqua</vt:lpstr>
      <vt:lpstr>Calibri</vt:lpstr>
      <vt:lpstr>Cambria</vt:lpstr>
      <vt:lpstr>Candara</vt:lpstr>
      <vt:lpstr>Wingdings</vt:lpstr>
      <vt:lpstr>Hardcover</vt:lpstr>
      <vt:lpstr>Budget Background and FY 2020 Budget Proposal</vt:lpstr>
      <vt:lpstr>Definitions</vt:lpstr>
      <vt:lpstr>Definitions (cont.)</vt:lpstr>
      <vt:lpstr>Total Revenue</vt:lpstr>
      <vt:lpstr>Total Revenue</vt:lpstr>
      <vt:lpstr>Total Expenditures</vt:lpstr>
      <vt:lpstr>Total Expenditures</vt:lpstr>
      <vt:lpstr>Total General Operating</vt:lpstr>
      <vt:lpstr>Total General Operating</vt:lpstr>
      <vt:lpstr>FY 2018 All Funds Expenditures</vt:lpstr>
      <vt:lpstr>Expenditures by College / Division</vt:lpstr>
      <vt:lpstr>FY 2020 Proposed Budget </vt:lpstr>
      <vt:lpstr>Budget Recommendation Process</vt:lpstr>
      <vt:lpstr>Operating Budget Recommendation Format</vt:lpstr>
      <vt:lpstr>Unrestricted General Funds Funding Increases</vt:lpstr>
      <vt:lpstr>Proposed Budget Increments</vt:lpstr>
      <vt:lpstr>Unrestricted E&amp;G Funds</vt:lpstr>
      <vt:lpstr>Unrestricted Auxiliary  and Restricted Funds</vt:lpstr>
      <vt:lpstr>FY 2020 Proposed Current Operating Budget</vt:lpstr>
      <vt:lpstr>Board Approved Tuition Rates</vt:lpstr>
      <vt:lpstr>Tuition &amp; Fees (Required Format)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Ferrara, Anthony Alan</dc:creator>
  <cp:lastModifiedBy/>
  <cp:revision>1</cp:revision>
  <cp:lastPrinted>2019-05-17T19:35:18Z</cp:lastPrinted>
  <dcterms:created xsi:type="dcterms:W3CDTF">2019-05-17T19:31:53Z</dcterms:created>
  <dcterms:modified xsi:type="dcterms:W3CDTF">2019-05-17T19:48:50Z</dcterms:modified>
</cp:coreProperties>
</file>