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5" r:id="rId2"/>
    <p:sldId id="317" r:id="rId3"/>
    <p:sldId id="314" r:id="rId4"/>
    <p:sldId id="276" r:id="rId5"/>
    <p:sldId id="281" r:id="rId6"/>
    <p:sldId id="318" r:id="rId7"/>
    <p:sldId id="316" r:id="rId8"/>
    <p:sldId id="319" r:id="rId9"/>
    <p:sldId id="282" r:id="rId10"/>
    <p:sldId id="322" r:id="rId11"/>
    <p:sldId id="320" r:id="rId12"/>
    <p:sldId id="321" r:id="rId13"/>
  </p:sldIdLst>
  <p:sldSz cx="9144000" cy="6858000" type="screen4x3"/>
  <p:notesSz cx="9271000" cy="14757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9">
          <p15:clr>
            <a:srgbClr val="A4A3A4"/>
          </p15:clr>
        </p15:guide>
        <p15:guide id="2" pos="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76" y="184"/>
      </p:cViewPr>
      <p:guideLst>
        <p:guide orient="horz" pos="3389"/>
        <p:guide pos="1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D1AABA-D795-1C4E-9CFC-33FC914620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63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87DB0-991D-9740-A18C-7D6DD8C4ED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51450" y="0"/>
            <a:ext cx="4017963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DAFA4C-38DB-9B49-8E90-26F2A92F6883}" type="datetimeFigureOut">
              <a:rPr lang="en-US"/>
              <a:pPr>
                <a:defRPr/>
              </a:pPr>
              <a:t>5/19/19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027AC-BCD1-364B-A386-F94B768E9B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4017625"/>
            <a:ext cx="40163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4C0-0ED4-D64E-9B3F-F792743A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1450" y="14017625"/>
            <a:ext cx="4017963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491832-C3BC-4E4A-A106-B7BFD626D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6F052510-9BA0-2748-A110-2CBB51D94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46150" y="1106488"/>
            <a:ext cx="7378700" cy="5534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4257F5B5-DA49-E644-94FA-14B609F6B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27100" y="7010400"/>
            <a:ext cx="7416800" cy="664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567579CA-57DF-C243-82F8-0567BE793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46150" y="1106488"/>
            <a:ext cx="7378700" cy="5534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FF2D48C9-1E74-5648-9DD0-B7E596F50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27100" y="7010400"/>
            <a:ext cx="7416800" cy="664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Mentor academy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672053C-D5C0-DB4F-90FC-1F084589B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946150" y="1106488"/>
            <a:ext cx="7378700" cy="5534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05F5BBD-EC15-D549-85BD-2BEB4986C8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27100" y="7010400"/>
            <a:ext cx="7416800" cy="664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Recruiting, travel award req loosening, grant submission incentives - OCEAN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B83E8-80B3-9F4A-8798-62C54305C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B3995-C77F-6242-BD5D-D50A7977F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A5C4F-39FA-C54C-A3A5-86435C713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5C68-769B-A14C-A0C5-429FF51B8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67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13BCAC-E484-C34B-A903-A7C2171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A4685-BA40-3948-9FB6-C6B492F4B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81650E-191E-E04A-9320-35CE69589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8C7F-563E-1949-8C96-F9AE23BB5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26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7696C-E349-0644-B16C-CB50417F8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6EA572-C80B-D145-9FBC-D9458957F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2198DB-CB89-0945-A0C3-0C5891448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5D5B-ECCF-464A-8058-2CEDA79E9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52509-774A-C248-B500-0119EC7CA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053F1-2A99-EC4E-8CA8-066416409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94BB46-A696-D24C-9215-55EE91EBB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7E54-D496-0F41-89C3-E3414475D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7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0A8BD-5F7D-2E43-A6FD-84181412C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4AE93F-651E-AF4D-967B-CFDA833B0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121011-599B-0141-8218-BEFF56282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AB83-21EF-4641-A1F7-8632E9457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3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FDAB0-C2F4-F744-86B7-03FA6349F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47939-09A2-FF43-9CC3-119094497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DB2BE-A239-EF40-9832-838D66C2E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00E1-7781-2D49-A1ED-AA725B06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67B6DE-B438-7D47-ACFD-4EBC00986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0DDF70-8AEF-414D-ABBC-ED6622070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8C2031-3CA6-414B-8B93-C942941E6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CD79-C82E-3048-B0C1-5B813C69D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4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BCB7B8-53EE-F84C-B9FF-3D72A1815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30D8A4-4DE2-3942-A76A-7E86D874E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89449-FA7C-6F4B-992D-69F0C3A3B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AE74-E2D6-2B4C-8069-CC05371DC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7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E4DF83-47E2-B644-BF93-271F781C0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9D1E6E-B288-224D-9335-A6696EAA3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7DE446-1B33-D542-BBFD-675A78BFF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612F-C24E-6B43-AB87-97696B81E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20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5"/>
            <a:ext cx="511174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5"/>
            <a:ext cx="30077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23DE-A538-334B-87D5-A1182C471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E2CFF-AB39-1547-9162-B5650CEDF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D1B75-2F93-694E-8A01-C0D188FE5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1391-6BAF-7748-B712-CA0541648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2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B608E-89AC-3B4A-903C-286339115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51EB2C-62E9-504F-9B0E-48838F373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E084D-6603-3840-9EA8-5A2B83FEA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4395-9A92-E44A-918C-48B2654C1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DDC475-573D-694C-8CB4-05E4D9067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5B986D-64FD-FB41-9D60-1A7D5ADC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CBA6DB-AB15-3344-8B28-C3149CD78E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5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DDD8B6-582E-3242-AF6E-CFA400981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1249B8-C240-EF42-9D5C-8938D5439B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E38E4D63-8FD3-4648-9D6A-E943D553D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342884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766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649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53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856" indent="-171441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2228739" indent="-171441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2571621" indent="-171441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2914505" indent="-171441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36BC05-82C6-224B-BEE8-21C83EEAD1A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256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342884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49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3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dirty="0">
                <a:solidFill>
                  <a:schemeClr val="tx1"/>
                </a:solidFill>
                <a:latin typeface="Helvetica" pitchFamily="2" charset="0"/>
                <a:cs typeface="+mj-cs"/>
              </a:rPr>
              <a:t>College of Graduate </a:t>
            </a:r>
            <a:br>
              <a:rPr lang="en-US" sz="3600" b="0" kern="0" dirty="0">
                <a:solidFill>
                  <a:schemeClr val="tx1"/>
                </a:solidFill>
                <a:latin typeface="Helvetica" pitchFamily="2" charset="0"/>
                <a:cs typeface="+mj-cs"/>
              </a:rPr>
            </a:br>
            <a:r>
              <a:rPr lang="en-US" sz="3600" b="0" kern="0" dirty="0">
                <a:solidFill>
                  <a:schemeClr val="tx1"/>
                </a:solidFill>
                <a:latin typeface="Helvetica" pitchFamily="2" charset="0"/>
                <a:cs typeface="+mj-cs"/>
              </a:rPr>
              <a:t>Health Sciences Overview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427AF31-AB2A-7E46-911A-0220A50F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85168"/>
            <a:ext cx="525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55625" indent="-2127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855663" indent="-16986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198563" indent="-1698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541463" indent="-1698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9986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4558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9130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3702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 dirty="0">
                <a:latin typeface="Helvetica" pitchFamily="2" charset="0"/>
              </a:rPr>
              <a:t>Research training arm of UTHSC</a:t>
            </a:r>
          </a:p>
          <a:p>
            <a:pPr eaLnBrk="1" hangingPunct="1"/>
            <a:r>
              <a:rPr lang="en-US" altLang="en-US" sz="2800" b="0" dirty="0">
                <a:latin typeface="Helvetica" pitchFamily="2" charset="0"/>
              </a:rPr>
              <a:t>11 Ph.D. and M.S. programs</a:t>
            </a:r>
          </a:p>
          <a:p>
            <a:pPr eaLnBrk="1" hangingPunct="1"/>
            <a:r>
              <a:rPr lang="en-US" altLang="en-US" sz="2800" b="0" dirty="0">
                <a:latin typeface="Helvetica" pitchFamily="2" charset="0"/>
              </a:rPr>
              <a:t>~320 students</a:t>
            </a:r>
          </a:p>
          <a:p>
            <a:pPr eaLnBrk="1" hangingPunct="1"/>
            <a:r>
              <a:rPr lang="en-US" altLang="en-US" sz="2800" b="0" dirty="0">
                <a:latin typeface="Helvetica" pitchFamily="2" charset="0"/>
              </a:rPr>
              <a:t>~140 Postdoctoral Fellows</a:t>
            </a:r>
          </a:p>
          <a:p>
            <a:pPr eaLnBrk="1" hangingPunct="1"/>
            <a:r>
              <a:rPr lang="en-US" altLang="en-US" sz="2800" b="0" dirty="0">
                <a:latin typeface="Helvetica" pitchFamily="2" charset="0"/>
              </a:rPr>
              <a:t>~560 credentialed faculty</a:t>
            </a:r>
          </a:p>
          <a:p>
            <a:pPr eaLnBrk="1" hangingPunct="1"/>
            <a:r>
              <a:rPr lang="en-US" altLang="en-US" sz="2800" b="0" dirty="0">
                <a:latin typeface="Helvetica" pitchFamily="2" charset="0"/>
              </a:rPr>
              <a:t>Three departments</a:t>
            </a:r>
          </a:p>
          <a:p>
            <a:pPr eaLnBrk="1" hangingPunct="1"/>
            <a:endParaRPr lang="en-US" altLang="en-US" sz="2800" b="0" dirty="0">
              <a:latin typeface="Helvetica" pitchFamily="2" charset="0"/>
            </a:endParaRPr>
          </a:p>
          <a:p>
            <a:pPr eaLnBrk="1" hangingPunct="1"/>
            <a:endParaRPr lang="en-US" altLang="en-US" b="0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D7CB900-BF6C-1744-8AA7-FC4A47CD4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564" y="1739118"/>
            <a:ext cx="325147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6F55857-9EE2-5346-B193-9EF50B41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692275"/>
            <a:ext cx="71945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0" indent="-1270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Enhance the Pool of Qualified, Committed, and Diverse Applicants</a:t>
            </a:r>
            <a:endParaRPr lang="en-US" altLang="en-US" sz="2400" b="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Provide Career and Essential Skill Development on a Path to 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Provide Professional Skills and Career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Foster and Reward Excellence in Teaching and Mentoring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Develop Effective Career Mentors and Advisors</a:t>
            </a:r>
            <a:endParaRPr lang="en-US" altLang="en-US" sz="2400" b="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80583C8-1B16-0345-8500-516D9752D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098550"/>
            <a:ext cx="3720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Helvetica" pitchFamily="2" charset="0"/>
              </a:rPr>
              <a:t>Continued emphasis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8DCF63E-1E6A-224D-9514-EADDD2D2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296863"/>
            <a:ext cx="6622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0" dirty="0">
                <a:latin typeface="Helvetica" pitchFamily="2" charset="0"/>
              </a:rPr>
              <a:t>Strategic Objectives 2018-2020</a:t>
            </a:r>
          </a:p>
        </p:txBody>
      </p:sp>
    </p:spTree>
    <p:extLst>
      <p:ext uri="{BB962C8B-B14F-4D97-AF65-F5344CB8AC3E}">
        <p14:creationId xmlns:p14="http://schemas.microsoft.com/office/powerpoint/2010/main" val="323113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35359F8-A7A2-9E47-A126-341F3FA06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4" y="1166205"/>
            <a:ext cx="782950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Increase Trainee Presentations in Local, Regional, National, and International Meetings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-  Travel awards, announcements, 3-MT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Promote Entrepreneurship Opportunities for Trainees and Faculty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Formal coursework, seminar series and workshops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Develop Grantsmanship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Submission and award incentives, Hanover Research contract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Actively Engage in Faculty Recruitment and Retention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Messaging to colleges and departments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Engage UTHSC Development and Alumni Offices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Bi-weekly meetings, Advisory Board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8A53C7C-4CD2-F443-B7A7-5A3A073C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134199"/>
            <a:ext cx="662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0" dirty="0">
                <a:latin typeface="Helvetica" pitchFamily="2" charset="0"/>
              </a:rPr>
              <a:t>Strategic Objectives 2018-2020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FCA0EB7-0145-EB4A-8EB1-FF7C3510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743582"/>
            <a:ext cx="158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Helvetica" pitchFamily="2" charset="0"/>
              </a:rPr>
              <a:t>Nascent</a:t>
            </a:r>
          </a:p>
        </p:txBody>
      </p:sp>
    </p:spTree>
    <p:extLst>
      <p:ext uri="{BB962C8B-B14F-4D97-AF65-F5344CB8AC3E}">
        <p14:creationId xmlns:p14="http://schemas.microsoft.com/office/powerpoint/2010/main" val="36155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790" y="2277185"/>
            <a:ext cx="350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0" dirty="0">
                <a:latin typeface="Helvetica" pitchFamily="2" charset="0"/>
                <a:ea typeface="Arial Black" charset="0"/>
                <a:cs typeface="Arial Black" charset="0"/>
              </a:rPr>
              <a:t>Thank You! </a:t>
            </a:r>
            <a:endParaRPr lang="en-US" sz="4800" b="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3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2F1BE4-815D-4946-8AE5-54CE8F7DEEEF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256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342884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49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3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dirty="0">
                <a:solidFill>
                  <a:schemeClr val="tx1"/>
                </a:solidFill>
                <a:latin typeface="Helvetica" pitchFamily="2" charset="0"/>
                <a:cs typeface="+mj-cs"/>
              </a:rPr>
              <a:t>College of Graduate Health Sciences Incoming Class (preliminary)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EC0D9C7-C5E1-5A46-814C-55B3E0565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13995"/>
            <a:ext cx="784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55625" indent="-2127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855663" indent="-16986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198563" indent="-1698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541463" indent="-1698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9986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4558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9130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3702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0" dirty="0">
                <a:latin typeface="Helvetica" pitchFamily="2" charset="0"/>
              </a:rPr>
              <a:t>Still filling some degree program slots. Thus far: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Applications increased by 13% over last year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On-track to have ~5% increase in enrollment this year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51% from TN and surrounding states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45% White, 20% African-American, 35% Asian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19% first-in-family, 17% economically disadvantaged</a:t>
            </a:r>
          </a:p>
        </p:txBody>
      </p:sp>
    </p:spTree>
    <p:extLst>
      <p:ext uri="{BB962C8B-B14F-4D97-AF65-F5344CB8AC3E}">
        <p14:creationId xmlns:p14="http://schemas.microsoft.com/office/powerpoint/2010/main" val="284381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82B374B-8AD4-5848-93AC-1156B01B25F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07724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342884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49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3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dirty="0">
                <a:solidFill>
                  <a:schemeClr val="tx1"/>
                </a:solidFill>
                <a:latin typeface="Helvetica" pitchFamily="2" charset="0"/>
                <a:cs typeface="+mj-cs"/>
              </a:rPr>
              <a:t>College of Graduate</a:t>
            </a:r>
          </a:p>
          <a:p>
            <a:pPr eaLnBrk="1" hangingPunct="1">
              <a:defRPr/>
            </a:pPr>
            <a:r>
              <a:rPr lang="en-US" sz="3600" b="0" kern="0" dirty="0">
                <a:solidFill>
                  <a:schemeClr val="tx1"/>
                </a:solidFill>
                <a:latin typeface="Helvetica" pitchFamily="2" charset="0"/>
                <a:cs typeface="+mj-cs"/>
              </a:rPr>
              <a:t>Health Sciences Key Metrics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3F78DD-0E61-494F-A637-7FA85996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55524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55625" indent="-2127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855663" indent="-16986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198563" indent="-1698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541463" indent="-1698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19986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4558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29130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370263" indent="-169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Top quartile of biomedical sciences programs in U.S.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#7 Top-value M.S. degree program in U.S. in Pharmacology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94% On-time completion rate for Ph.D.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93% On-time completion rate for M.S.</a:t>
            </a:r>
          </a:p>
          <a:p>
            <a:pPr marL="457200" indent="-457200" eaLnBrk="1" hangingPunct="1"/>
            <a:r>
              <a:rPr lang="en-US" altLang="en-US" sz="2800" b="0" dirty="0">
                <a:latin typeface="Helvetica" pitchFamily="2" charset="0"/>
              </a:rPr>
              <a:t>2.2 year completion time for postdoctoral Fellows</a:t>
            </a:r>
          </a:p>
        </p:txBody>
      </p:sp>
    </p:spTree>
    <p:extLst>
      <p:ext uri="{BB962C8B-B14F-4D97-AF65-F5344CB8AC3E}">
        <p14:creationId xmlns:p14="http://schemas.microsoft.com/office/powerpoint/2010/main" val="87565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04">
            <a:extLst>
              <a:ext uri="{FF2B5EF4-FFF2-40B4-BE49-F238E27FC236}">
                <a16:creationId xmlns:a16="http://schemas.microsoft.com/office/drawing/2014/main" id="{12E1C357-9886-6848-A4AC-58E99D19F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1912938"/>
            <a:ext cx="0" cy="458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39938" name="Line 206">
            <a:extLst>
              <a:ext uri="{FF2B5EF4-FFF2-40B4-BE49-F238E27FC236}">
                <a16:creationId xmlns:a16="http://schemas.microsoft.com/office/drawing/2014/main" id="{A3B4F308-2FEC-4B42-9FD2-96D95A8C3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2074863"/>
            <a:ext cx="3175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39939" name="Line 205">
            <a:extLst>
              <a:ext uri="{FF2B5EF4-FFF2-40B4-BE49-F238E27FC236}">
                <a16:creationId xmlns:a16="http://schemas.microsoft.com/office/drawing/2014/main" id="{5C2C010F-C08D-E447-BC3B-6E20FF555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1912938"/>
            <a:ext cx="0" cy="458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39940" name="Line 192">
            <a:extLst>
              <a:ext uri="{FF2B5EF4-FFF2-40B4-BE49-F238E27FC236}">
                <a16:creationId xmlns:a16="http://schemas.microsoft.com/office/drawing/2014/main" id="{9C1E9DA7-A224-1A48-9617-3AC8D1FEF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7963" y="2181225"/>
            <a:ext cx="7937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14341" name="Rectangle 36">
            <a:extLst>
              <a:ext uri="{FF2B5EF4-FFF2-40B4-BE49-F238E27FC236}">
                <a16:creationId xmlns:a16="http://schemas.microsoft.com/office/drawing/2014/main" id="{E00D7F2B-FB6B-D147-8286-7B2EFE32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2399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Pool of Qualified,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Committed,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Diverse Applicants</a:t>
            </a:r>
          </a:p>
        </p:txBody>
      </p:sp>
      <p:sp>
        <p:nvSpPr>
          <p:cNvPr id="14342" name="Rectangle 48">
            <a:extLst>
              <a:ext uri="{FF2B5EF4-FFF2-40B4-BE49-F238E27FC236}">
                <a16:creationId xmlns:a16="http://schemas.microsoft.com/office/drawing/2014/main" id="{3F903F6E-49E6-8D4C-B626-507F55F8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8416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Improve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Efficiency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Effectiveness of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Application Process</a:t>
            </a:r>
          </a:p>
        </p:txBody>
      </p:sp>
      <p:sp>
        <p:nvSpPr>
          <p:cNvPr id="14343" name="Rectangle 123">
            <a:extLst>
              <a:ext uri="{FF2B5EF4-FFF2-40B4-BE49-F238E27FC236}">
                <a16:creationId xmlns:a16="http://schemas.microsoft.com/office/drawing/2014/main" id="{19EE035B-D05F-484C-A363-B48FF107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2399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Foster and Reward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Excellence 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Teaching and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Mentoring</a:t>
            </a:r>
          </a:p>
        </p:txBody>
      </p:sp>
      <p:sp>
        <p:nvSpPr>
          <p:cNvPr id="14344" name="Rectangle 124">
            <a:extLst>
              <a:ext uri="{FF2B5EF4-FFF2-40B4-BE49-F238E27FC236}">
                <a16:creationId xmlns:a16="http://schemas.microsoft.com/office/drawing/2014/main" id="{1D439F4B-527A-BB4D-858A-9CDE0930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8416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 Effective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Career Mentors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Advisors</a:t>
            </a:r>
          </a:p>
        </p:txBody>
      </p:sp>
      <p:sp>
        <p:nvSpPr>
          <p:cNvPr id="2058" name="Rectangle 125">
            <a:extLst>
              <a:ext uri="{FF2B5EF4-FFF2-40B4-BE49-F238E27FC236}">
                <a16:creationId xmlns:a16="http://schemas.microsoft.com/office/drawing/2014/main" id="{31E552D1-DCB7-5641-A9C5-B15091C6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404653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Foster Interprofessional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and Interdisciplinary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Collaboration across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Diverse Programs</a:t>
            </a:r>
          </a:p>
        </p:txBody>
      </p:sp>
      <p:sp>
        <p:nvSpPr>
          <p:cNvPr id="14346" name="Rectangle 155">
            <a:extLst>
              <a:ext uri="{FF2B5EF4-FFF2-40B4-BE49-F238E27FC236}">
                <a16:creationId xmlns:a16="http://schemas.microsoft.com/office/drawing/2014/main" id="{359D8B2B-FF0E-094A-8456-75569DA8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Provide Research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Experiences that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 Recruitment</a:t>
            </a:r>
          </a:p>
        </p:txBody>
      </p:sp>
      <p:sp>
        <p:nvSpPr>
          <p:cNvPr id="14347" name="Rectangle 165">
            <a:extLst>
              <a:ext uri="{FF2B5EF4-FFF2-40B4-BE49-F238E27FC236}">
                <a16:creationId xmlns:a16="http://schemas.microsoft.com/office/drawing/2014/main" id="{566C5E5D-6C29-C348-BD91-9C35D337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22399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Create an Institutional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 Repository that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Fosters the Sharing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Research and Tools</a:t>
            </a:r>
          </a:p>
        </p:txBody>
      </p:sp>
      <p:sp>
        <p:nvSpPr>
          <p:cNvPr id="14348" name="Rectangle 167">
            <a:extLst>
              <a:ext uri="{FF2B5EF4-FFF2-40B4-BE49-F238E27FC236}">
                <a16:creationId xmlns:a16="http://schemas.microsoft.com/office/drawing/2014/main" id="{40BC3749-1897-B848-9E8E-369A473E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28416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 Trainee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Presentations in Local,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Regional, National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International Meetings</a:t>
            </a:r>
          </a:p>
        </p:txBody>
      </p:sp>
      <p:sp>
        <p:nvSpPr>
          <p:cNvPr id="14349" name="Rectangle 173">
            <a:extLst>
              <a:ext uri="{FF2B5EF4-FFF2-40B4-BE49-F238E27FC236}">
                <a16:creationId xmlns:a16="http://schemas.microsoft.com/office/drawing/2014/main" id="{AE95B694-FE18-8C45-B302-FDAE845A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Grantsmanship</a:t>
            </a:r>
          </a:p>
        </p:txBody>
      </p:sp>
      <p:sp>
        <p:nvSpPr>
          <p:cNvPr id="14350" name="Rectangle 174">
            <a:extLst>
              <a:ext uri="{FF2B5EF4-FFF2-40B4-BE49-F238E27FC236}">
                <a16:creationId xmlns:a16="http://schemas.microsoft.com/office/drawing/2014/main" id="{3B7F033F-0447-C84D-8480-FECEF4D03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Collaboration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Opportunities for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CGHS Researchers</a:t>
            </a:r>
          </a:p>
        </p:txBody>
      </p:sp>
      <p:sp>
        <p:nvSpPr>
          <p:cNvPr id="14351" name="Rectangle 183">
            <a:extLst>
              <a:ext uri="{FF2B5EF4-FFF2-40B4-BE49-F238E27FC236}">
                <a16:creationId xmlns:a16="http://schemas.microsoft.com/office/drawing/2014/main" id="{66E6F0CB-0DFF-6644-8FCC-17FA370E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0481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Promote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Entrepreneurship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Opportunities for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Trainees and Faculty</a:t>
            </a:r>
          </a:p>
        </p:txBody>
      </p:sp>
      <p:sp>
        <p:nvSpPr>
          <p:cNvPr id="14352" name="Rectangle 184">
            <a:extLst>
              <a:ext uri="{FF2B5EF4-FFF2-40B4-BE49-F238E27FC236}">
                <a16:creationId xmlns:a16="http://schemas.microsoft.com/office/drawing/2014/main" id="{C615C342-69EF-1D45-9F24-2D539095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64978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Translational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14353" name="Rectangle 185">
            <a:extLst>
              <a:ext uri="{FF2B5EF4-FFF2-40B4-BE49-F238E27FC236}">
                <a16:creationId xmlns:a16="http://schemas.microsoft.com/office/drawing/2014/main" id="{9F236E4F-1774-874F-BC80-8CE17078C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0481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Provide Career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Essential Skill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 Development on 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Path to Independence</a:t>
            </a:r>
          </a:p>
        </p:txBody>
      </p:sp>
      <p:sp>
        <p:nvSpPr>
          <p:cNvPr id="14354" name="Rectangle 198">
            <a:extLst>
              <a:ext uri="{FF2B5EF4-FFF2-40B4-BE49-F238E27FC236}">
                <a16:creationId xmlns:a16="http://schemas.microsoft.com/office/drawing/2014/main" id="{A395FF0A-F347-C140-BA0F-1571876D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64978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Expand Students’/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Advisors’ Awareness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and Access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to Course Offerings</a:t>
            </a:r>
          </a:p>
        </p:txBody>
      </p:sp>
      <p:cxnSp>
        <p:nvCxnSpPr>
          <p:cNvPr id="39955" name="Straight Connector 2">
            <a:extLst>
              <a:ext uri="{FF2B5EF4-FFF2-40B4-BE49-F238E27FC236}">
                <a16:creationId xmlns:a16="http://schemas.microsoft.com/office/drawing/2014/main" id="{4E0EF12A-8D36-1240-AB51-46D8346BBE76}"/>
              </a:ext>
            </a:extLst>
          </p:cNvPr>
          <p:cNvCxnSpPr>
            <a:cxnSpLocks noChangeShapeType="1"/>
            <a:stCxn id="39960" idx="0"/>
            <a:endCxn id="14366" idx="0"/>
          </p:cNvCxnSpPr>
          <p:nvPr/>
        </p:nvCxnSpPr>
        <p:spPr bwMode="auto">
          <a:xfrm>
            <a:off x="4573588" y="1293813"/>
            <a:ext cx="6254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11">
            <a:extLst>
              <a:ext uri="{FF2B5EF4-FFF2-40B4-BE49-F238E27FC236}">
                <a16:creationId xmlns:a16="http://schemas.microsoft.com/office/drawing/2014/main" id="{E5E70982-057B-5440-B81B-33643B3F8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Recruit, Educate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Graduate Suc-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-cessful Scientists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Research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Professionals</a:t>
            </a:r>
          </a:p>
        </p:txBody>
      </p:sp>
      <p:sp>
        <p:nvSpPr>
          <p:cNvPr id="14357" name="AutoShape 100">
            <a:extLst>
              <a:ext uri="{FF2B5EF4-FFF2-40B4-BE49-F238E27FC236}">
                <a16:creationId xmlns:a16="http://schemas.microsoft.com/office/drawing/2014/main" id="{2DFD793C-93E7-304D-9E01-8FAA9952F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Ensure Sufficient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Resources to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Meet Strategic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Priorities</a:t>
            </a:r>
          </a:p>
        </p:txBody>
      </p:sp>
      <p:sp>
        <p:nvSpPr>
          <p:cNvPr id="14358" name="AutoShape 101">
            <a:extLst>
              <a:ext uri="{FF2B5EF4-FFF2-40B4-BE49-F238E27FC236}">
                <a16:creationId xmlns:a16="http://schemas.microsoft.com/office/drawing/2014/main" id="{4DF9A1E9-05BA-7D4E-9C0D-8251BB5D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Enhance the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Impact of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39959" name="Line 220">
            <a:extLst>
              <a:ext uri="{FF2B5EF4-FFF2-40B4-BE49-F238E27FC236}">
                <a16:creationId xmlns:a16="http://schemas.microsoft.com/office/drawing/2014/main" id="{AFDF71B9-1A5B-1548-B2C8-3041F2C3D9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550" y="1293813"/>
            <a:ext cx="582613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39960" name="Line 221">
            <a:extLst>
              <a:ext uri="{FF2B5EF4-FFF2-40B4-BE49-F238E27FC236}">
                <a16:creationId xmlns:a16="http://schemas.microsoft.com/office/drawing/2014/main" id="{12855C92-F307-A54E-AFA2-8100952A9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1293813"/>
            <a:ext cx="1770062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39961" name="Line 222">
            <a:extLst>
              <a:ext uri="{FF2B5EF4-FFF2-40B4-BE49-F238E27FC236}">
                <a16:creationId xmlns:a16="http://schemas.microsoft.com/office/drawing/2014/main" id="{03F7D94A-E274-B745-919E-48F307BBF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2100" y="1293813"/>
            <a:ext cx="1770063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14362" name="TextBox 40">
            <a:extLst>
              <a:ext uri="{FF2B5EF4-FFF2-40B4-BE49-F238E27FC236}">
                <a16:creationId xmlns:a16="http://schemas.microsoft.com/office/drawing/2014/main" id="{17181A98-9E70-DB49-887F-C094B45E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1393825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363" name="TextBox 41">
            <a:extLst>
              <a:ext uri="{FF2B5EF4-FFF2-40B4-BE49-F238E27FC236}">
                <a16:creationId xmlns:a16="http://schemas.microsoft.com/office/drawing/2014/main" id="{01035BEF-B39B-A349-A811-128EBF91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1393825"/>
            <a:ext cx="2079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364" name="TextBox 42">
            <a:extLst>
              <a:ext uri="{FF2B5EF4-FFF2-40B4-BE49-F238E27FC236}">
                <a16:creationId xmlns:a16="http://schemas.microsoft.com/office/drawing/2014/main" id="{B0014B3F-0E6E-0F48-B963-BE26CEAD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1393825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4365" name="TextBox 42">
            <a:extLst>
              <a:ext uri="{FF2B5EF4-FFF2-40B4-BE49-F238E27FC236}">
                <a16:creationId xmlns:a16="http://schemas.microsoft.com/office/drawing/2014/main" id="{1E4747A4-F297-F049-8F7E-8CDD6FDF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1393825"/>
            <a:ext cx="2619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366" name="AutoShape 100">
            <a:extLst>
              <a:ext uri="{FF2B5EF4-FFF2-40B4-BE49-F238E27FC236}">
                <a16:creationId xmlns:a16="http://schemas.microsoft.com/office/drawing/2014/main" id="{EBDEB6C9-E94D-8E4B-BF6E-1B0E0768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Productive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Effective Faculty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Post-Docs</a:t>
            </a:r>
          </a:p>
        </p:txBody>
      </p:sp>
      <p:sp>
        <p:nvSpPr>
          <p:cNvPr id="14367" name="Rectangle 2">
            <a:extLst>
              <a:ext uri="{FF2B5EF4-FFF2-40B4-BE49-F238E27FC236}">
                <a16:creationId xmlns:a16="http://schemas.microsoft.com/office/drawing/2014/main" id="{B4CA8AC6-CAE0-254C-BD17-E8A2A4800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863"/>
            <a:ext cx="38290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UTHSC College of Graduate Health Sciences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Strategic Map: 2015-2020</a:t>
            </a:r>
          </a:p>
        </p:txBody>
      </p:sp>
      <p:sp>
        <p:nvSpPr>
          <p:cNvPr id="14368" name="Rectangle 3">
            <a:extLst>
              <a:ext uri="{FF2B5EF4-FFF2-40B4-BE49-F238E27FC236}">
                <a16:creationId xmlns:a16="http://schemas.microsoft.com/office/drawing/2014/main" id="{E84D9081-44C3-3548-8A02-0BA33087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717550"/>
            <a:ext cx="86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Approved: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Graduate Studies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Council 04/21/15</a:t>
            </a:r>
          </a:p>
        </p:txBody>
      </p:sp>
      <p:sp>
        <p:nvSpPr>
          <p:cNvPr id="14369" name="Oval 11">
            <a:extLst>
              <a:ext uri="{FF2B5EF4-FFF2-40B4-BE49-F238E27FC236}">
                <a16:creationId xmlns:a16="http://schemas.microsoft.com/office/drawing/2014/main" id="{22A5A824-DEC3-AF48-BF90-18FA9CD4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460375"/>
            <a:ext cx="2781300" cy="8334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Promote Education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Research Training to Advance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the Health Sciences through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Scientific Discovery</a:t>
            </a:r>
          </a:p>
        </p:txBody>
      </p:sp>
      <p:sp>
        <p:nvSpPr>
          <p:cNvPr id="14370" name="AutoShape 11">
            <a:extLst>
              <a:ext uri="{FF2B5EF4-FFF2-40B4-BE49-F238E27FC236}">
                <a16:creationId xmlns:a16="http://schemas.microsoft.com/office/drawing/2014/main" id="{4FD37FEA-8A42-AA4B-A528-E0195872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6494463"/>
            <a:ext cx="4535487" cy="31273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Embed Interprofessional and Interdisciplinary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Education and Research in the Work of the College</a:t>
            </a:r>
          </a:p>
        </p:txBody>
      </p:sp>
      <p:sp>
        <p:nvSpPr>
          <p:cNvPr id="14371" name="AutoShape 11">
            <a:extLst>
              <a:ext uri="{FF2B5EF4-FFF2-40B4-BE49-F238E27FC236}">
                <a16:creationId xmlns:a16="http://schemas.microsoft.com/office/drawing/2014/main" id="{3F8200D2-D960-FB4C-8A45-002F2206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6154738"/>
            <a:ext cx="4525962" cy="2952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Expand the Value and Visibility of the College to UTHSC and the Community</a:t>
            </a:r>
          </a:p>
        </p:txBody>
      </p:sp>
      <p:sp>
        <p:nvSpPr>
          <p:cNvPr id="14372" name="TextBox 40">
            <a:extLst>
              <a:ext uri="{FF2B5EF4-FFF2-40B4-BE49-F238E27FC236}">
                <a16:creationId xmlns:a16="http://schemas.microsoft.com/office/drawing/2014/main" id="{7F86C585-EBD4-9643-91C4-309B827C8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2422525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73" name="TextBox 40">
            <a:extLst>
              <a:ext uri="{FF2B5EF4-FFF2-40B4-BE49-F238E27FC236}">
                <a16:creationId xmlns:a16="http://schemas.microsoft.com/office/drawing/2014/main" id="{99B04D31-A2BC-7346-ACD2-4CBF5F3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0019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74" name="TextBox 40">
            <a:extLst>
              <a:ext uri="{FF2B5EF4-FFF2-40B4-BE49-F238E27FC236}">
                <a16:creationId xmlns:a16="http://schemas.microsoft.com/office/drawing/2014/main" id="{7BC9D191-0510-1B40-86E6-0A42B778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609975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75" name="TextBox 40">
            <a:extLst>
              <a:ext uri="{FF2B5EF4-FFF2-40B4-BE49-F238E27FC236}">
                <a16:creationId xmlns:a16="http://schemas.microsoft.com/office/drawing/2014/main" id="{138FC2C9-764C-9E40-8188-03A1B8E4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78631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76" name="TextBox 40">
            <a:extLst>
              <a:ext uri="{FF2B5EF4-FFF2-40B4-BE49-F238E27FC236}">
                <a16:creationId xmlns:a16="http://schemas.microsoft.com/office/drawing/2014/main" id="{9BBA684D-D4E2-6243-B71F-B9AAA3A0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1957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377" name="Rectangle 163">
            <a:extLst>
              <a:ext uri="{FF2B5EF4-FFF2-40B4-BE49-F238E27FC236}">
                <a16:creationId xmlns:a16="http://schemas.microsoft.com/office/drawing/2014/main" id="{4FA94BC5-0680-FE4F-906B-E358F1CE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648200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Provide Professional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Skills and Career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</a:p>
        </p:txBody>
      </p:sp>
      <p:sp>
        <p:nvSpPr>
          <p:cNvPr id="14378" name="Rectangle 184">
            <a:extLst>
              <a:ext uri="{FF2B5EF4-FFF2-40B4-BE49-F238E27FC236}">
                <a16:creationId xmlns:a16="http://schemas.microsoft.com/office/drawing/2014/main" id="{9D4FE926-3563-2149-B11D-A0979E275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523081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Community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 Awareness of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CGHS Research</a:t>
            </a:r>
          </a:p>
        </p:txBody>
      </p:sp>
      <p:sp>
        <p:nvSpPr>
          <p:cNvPr id="14379" name="TextBox 40">
            <a:extLst>
              <a:ext uri="{FF2B5EF4-FFF2-40B4-BE49-F238E27FC236}">
                <a16:creationId xmlns:a16="http://schemas.microsoft.com/office/drawing/2014/main" id="{2D2806B4-5D99-2C45-915D-0398C11D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3895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380" name="Rectangle 163">
            <a:extLst>
              <a:ext uri="{FF2B5EF4-FFF2-40B4-BE49-F238E27FC236}">
                <a16:creationId xmlns:a16="http://schemas.microsoft.com/office/drawing/2014/main" id="{9B3948A4-0C9C-B542-9FC3-3B81D3A46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52371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the Post-Doc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Applicant Pool</a:t>
            </a:r>
          </a:p>
        </p:txBody>
      </p:sp>
      <p:sp>
        <p:nvSpPr>
          <p:cNvPr id="14381" name="AutoShape 11">
            <a:extLst>
              <a:ext uri="{FF2B5EF4-FFF2-40B4-BE49-F238E27FC236}">
                <a16:creationId xmlns:a16="http://schemas.microsoft.com/office/drawing/2014/main" id="{F29F6725-ACD2-9B44-BFC6-B9CEAB3D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821363"/>
            <a:ext cx="4525963" cy="2952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Nurture a Healthy, Ethical, and Respectful Culture in the Conduct of Research</a:t>
            </a:r>
          </a:p>
        </p:txBody>
      </p:sp>
      <p:sp>
        <p:nvSpPr>
          <p:cNvPr id="14382" name="TextBox 42">
            <a:extLst>
              <a:ext uri="{FF2B5EF4-FFF2-40B4-BE49-F238E27FC236}">
                <a16:creationId xmlns:a16="http://schemas.microsoft.com/office/drawing/2014/main" id="{14260BD4-259B-F547-BCCE-84C1142E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5888038"/>
            <a:ext cx="254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4383" name="TextBox 42">
            <a:extLst>
              <a:ext uri="{FF2B5EF4-FFF2-40B4-BE49-F238E27FC236}">
                <a16:creationId xmlns:a16="http://schemas.microsoft.com/office/drawing/2014/main" id="{333E7942-D081-AD47-8DAD-7DFE5060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208713"/>
            <a:ext cx="247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384" name="TextBox 42">
            <a:extLst>
              <a:ext uri="{FF2B5EF4-FFF2-40B4-BE49-F238E27FC236}">
                <a16:creationId xmlns:a16="http://schemas.microsoft.com/office/drawing/2014/main" id="{C4F2A220-06F2-C844-8FA8-D6544D54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6551613"/>
            <a:ext cx="266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4385" name="Rectangle 159">
            <a:extLst>
              <a:ext uri="{FF2B5EF4-FFF2-40B4-BE49-F238E27FC236}">
                <a16:creationId xmlns:a16="http://schemas.microsoft.com/office/drawing/2014/main" id="{EACC63D0-8D2B-3C48-A659-A0FAA109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239963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Actively Engage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 UTHSC Faculty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Recruitment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Retention</a:t>
            </a:r>
          </a:p>
        </p:txBody>
      </p:sp>
      <p:sp>
        <p:nvSpPr>
          <p:cNvPr id="14386" name="Rectangle 160">
            <a:extLst>
              <a:ext uri="{FF2B5EF4-FFF2-40B4-BE49-F238E27FC236}">
                <a16:creationId xmlns:a16="http://schemas.microsoft.com/office/drawing/2014/main" id="{D96D3912-4735-AB4D-9942-F30A1ECC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841625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Recruit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 Retain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Qualified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Diverse Staff</a:t>
            </a:r>
          </a:p>
        </p:txBody>
      </p:sp>
      <p:sp>
        <p:nvSpPr>
          <p:cNvPr id="14387" name="Rectangle 162">
            <a:extLst>
              <a:ext uri="{FF2B5EF4-FFF2-40B4-BE49-F238E27FC236}">
                <a16:creationId xmlns:a16="http://schemas.microsoft.com/office/drawing/2014/main" id="{4E0F727D-2FB6-B14B-AD64-861E42348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3446463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Engage UTHSC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Development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Alumni Offices</a:t>
            </a:r>
          </a:p>
        </p:txBody>
      </p:sp>
      <p:sp>
        <p:nvSpPr>
          <p:cNvPr id="14388" name="Rectangle 162">
            <a:extLst>
              <a:ext uri="{FF2B5EF4-FFF2-40B4-BE49-F238E27FC236}">
                <a16:creationId xmlns:a16="http://schemas.microsoft.com/office/drawing/2014/main" id="{4506AF90-F750-7C41-8796-98B4820A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4046538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Secure Institutional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Extramural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Investment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4B8EA728-05A9-AC49-8611-6955324D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717550"/>
            <a:ext cx="86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Approved: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Graduate Studies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Council 04/21/15</a:t>
            </a:r>
          </a:p>
        </p:txBody>
      </p:sp>
      <p:sp>
        <p:nvSpPr>
          <p:cNvPr id="41986" name="Line 204">
            <a:extLst>
              <a:ext uri="{FF2B5EF4-FFF2-40B4-BE49-F238E27FC236}">
                <a16:creationId xmlns:a16="http://schemas.microsoft.com/office/drawing/2014/main" id="{F084F922-F442-A04D-8415-0601AD745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1912938"/>
            <a:ext cx="0" cy="458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41987" name="Line 206">
            <a:extLst>
              <a:ext uri="{FF2B5EF4-FFF2-40B4-BE49-F238E27FC236}">
                <a16:creationId xmlns:a16="http://schemas.microsoft.com/office/drawing/2014/main" id="{80E95D8F-B280-5148-80FC-82D9BA599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2074863"/>
            <a:ext cx="3175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41988" name="Line 205">
            <a:extLst>
              <a:ext uri="{FF2B5EF4-FFF2-40B4-BE49-F238E27FC236}">
                <a16:creationId xmlns:a16="http://schemas.microsoft.com/office/drawing/2014/main" id="{2E8691CC-7A9F-D746-96AE-B2E3B174D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1912938"/>
            <a:ext cx="0" cy="458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41989" name="Line 192">
            <a:extLst>
              <a:ext uri="{FF2B5EF4-FFF2-40B4-BE49-F238E27FC236}">
                <a16:creationId xmlns:a16="http://schemas.microsoft.com/office/drawing/2014/main" id="{FC717874-74E5-9743-A821-E8BAF051F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7963" y="2181225"/>
            <a:ext cx="7937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24582" name="Rectangle 36">
            <a:extLst>
              <a:ext uri="{FF2B5EF4-FFF2-40B4-BE49-F238E27FC236}">
                <a16:creationId xmlns:a16="http://schemas.microsoft.com/office/drawing/2014/main" id="{4AC8A922-DB6D-2449-8990-7E0E7B38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239963"/>
            <a:ext cx="958850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Enhance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Pool of Qualified,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Committed,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Diverse Applicants</a:t>
            </a:r>
          </a:p>
        </p:txBody>
      </p:sp>
      <p:sp>
        <p:nvSpPr>
          <p:cNvPr id="24583" name="Rectangle 48">
            <a:extLst>
              <a:ext uri="{FF2B5EF4-FFF2-40B4-BE49-F238E27FC236}">
                <a16:creationId xmlns:a16="http://schemas.microsoft.com/office/drawing/2014/main" id="{B43190E0-96AA-C447-8043-21F1E8F2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841625"/>
            <a:ext cx="958850" cy="514350"/>
          </a:xfrm>
          <a:prstGeom prst="rect">
            <a:avLst/>
          </a:prstGeom>
          <a:solidFill>
            <a:srgbClr val="A9FFB7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Improve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Efficiency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Effectiveness of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Application Process</a:t>
            </a:r>
          </a:p>
        </p:txBody>
      </p:sp>
      <p:sp>
        <p:nvSpPr>
          <p:cNvPr id="24584" name="Rectangle 123">
            <a:extLst>
              <a:ext uri="{FF2B5EF4-FFF2-40B4-BE49-F238E27FC236}">
                <a16:creationId xmlns:a16="http://schemas.microsoft.com/office/drawing/2014/main" id="{D7A5717B-40B0-E04C-AFA5-7C79F78E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239963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Foster and Reward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Excellence 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Teaching and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Mentoring</a:t>
            </a:r>
          </a:p>
        </p:txBody>
      </p:sp>
      <p:sp>
        <p:nvSpPr>
          <p:cNvPr id="24585" name="Rectangle 124">
            <a:extLst>
              <a:ext uri="{FF2B5EF4-FFF2-40B4-BE49-F238E27FC236}">
                <a16:creationId xmlns:a16="http://schemas.microsoft.com/office/drawing/2014/main" id="{5896AF9F-4E13-6C44-B98D-B5D55836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841625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 Effective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Career Mentors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Advisors</a:t>
            </a:r>
          </a:p>
        </p:txBody>
      </p:sp>
      <p:sp>
        <p:nvSpPr>
          <p:cNvPr id="2058" name="Rectangle 125">
            <a:extLst>
              <a:ext uri="{FF2B5EF4-FFF2-40B4-BE49-F238E27FC236}">
                <a16:creationId xmlns:a16="http://schemas.microsoft.com/office/drawing/2014/main" id="{EE0D336D-AB14-CB46-90D4-C0B5AEDC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404653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Foster Interprofessional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and Interdisciplinary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Collaboration across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Diverse Programs</a:t>
            </a:r>
          </a:p>
        </p:txBody>
      </p:sp>
      <p:sp>
        <p:nvSpPr>
          <p:cNvPr id="24587" name="Rectangle 155">
            <a:extLst>
              <a:ext uri="{FF2B5EF4-FFF2-40B4-BE49-F238E27FC236}">
                <a16:creationId xmlns:a16="http://schemas.microsoft.com/office/drawing/2014/main" id="{00094032-7526-3E46-BDBC-EFF736C7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Provide Research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Experiences that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 Recruitment</a:t>
            </a:r>
          </a:p>
        </p:txBody>
      </p:sp>
      <p:sp>
        <p:nvSpPr>
          <p:cNvPr id="24588" name="Rectangle 165">
            <a:extLst>
              <a:ext uri="{FF2B5EF4-FFF2-40B4-BE49-F238E27FC236}">
                <a16:creationId xmlns:a16="http://schemas.microsoft.com/office/drawing/2014/main" id="{6768A60A-29B6-3847-9039-6B3BC680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2239963"/>
            <a:ext cx="958850" cy="514350"/>
          </a:xfrm>
          <a:prstGeom prst="rect">
            <a:avLst/>
          </a:prstGeom>
          <a:solidFill>
            <a:srgbClr val="A9FFB7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Create an Institutional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 Repository that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Fosters the Sharing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of Research and Tools</a:t>
            </a:r>
          </a:p>
        </p:txBody>
      </p:sp>
      <p:sp>
        <p:nvSpPr>
          <p:cNvPr id="24589" name="Rectangle 167">
            <a:extLst>
              <a:ext uri="{FF2B5EF4-FFF2-40B4-BE49-F238E27FC236}">
                <a16:creationId xmlns:a16="http://schemas.microsoft.com/office/drawing/2014/main" id="{170A30E3-0049-9D49-967C-05F961665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28416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 Trainee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Presentations in Local,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Regional, National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International Meetings</a:t>
            </a:r>
          </a:p>
        </p:txBody>
      </p:sp>
      <p:sp>
        <p:nvSpPr>
          <p:cNvPr id="24590" name="Rectangle 173">
            <a:extLst>
              <a:ext uri="{FF2B5EF4-FFF2-40B4-BE49-F238E27FC236}">
                <a16:creationId xmlns:a16="http://schemas.microsoft.com/office/drawing/2014/main" id="{C10FBBFC-4368-E74F-A893-A73E3FBF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Grantsmanship</a:t>
            </a:r>
          </a:p>
        </p:txBody>
      </p:sp>
      <p:sp>
        <p:nvSpPr>
          <p:cNvPr id="24591" name="Rectangle 174">
            <a:extLst>
              <a:ext uri="{FF2B5EF4-FFF2-40B4-BE49-F238E27FC236}">
                <a16:creationId xmlns:a16="http://schemas.microsoft.com/office/drawing/2014/main" id="{6BE0CF77-9C8A-6F4D-B054-8524444AA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Collaboration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Opportunities for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CGHS Researchers</a:t>
            </a:r>
          </a:p>
        </p:txBody>
      </p:sp>
      <p:sp>
        <p:nvSpPr>
          <p:cNvPr id="24592" name="Rectangle 183">
            <a:extLst>
              <a:ext uri="{FF2B5EF4-FFF2-40B4-BE49-F238E27FC236}">
                <a16:creationId xmlns:a16="http://schemas.microsoft.com/office/drawing/2014/main" id="{555A252F-A744-7144-BE9D-E4F7CD91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048125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Promote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Entrepreneurship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Opportunities for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Trainees and Faculty</a:t>
            </a:r>
          </a:p>
        </p:txBody>
      </p:sp>
      <p:sp>
        <p:nvSpPr>
          <p:cNvPr id="24593" name="Rectangle 184">
            <a:extLst>
              <a:ext uri="{FF2B5EF4-FFF2-40B4-BE49-F238E27FC236}">
                <a16:creationId xmlns:a16="http://schemas.microsoft.com/office/drawing/2014/main" id="{F82C0456-B99B-FF4B-8DA5-2BB9D1B5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64978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Translational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24594" name="Rectangle 185">
            <a:extLst>
              <a:ext uri="{FF2B5EF4-FFF2-40B4-BE49-F238E27FC236}">
                <a16:creationId xmlns:a16="http://schemas.microsoft.com/office/drawing/2014/main" id="{CCF4EB0D-AB18-6241-9C9B-EF591B9DA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048125"/>
            <a:ext cx="958850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Provide Career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Essential Skill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 Development on 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Path to Independence</a:t>
            </a:r>
          </a:p>
        </p:txBody>
      </p:sp>
      <p:sp>
        <p:nvSpPr>
          <p:cNvPr id="24595" name="Rectangle 198">
            <a:extLst>
              <a:ext uri="{FF2B5EF4-FFF2-40B4-BE49-F238E27FC236}">
                <a16:creationId xmlns:a16="http://schemas.microsoft.com/office/drawing/2014/main" id="{D0BDB749-5326-9342-906D-09054E813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64978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Expand Students’/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Advisors’ Awareness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and Access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to Course Offerings</a:t>
            </a:r>
          </a:p>
        </p:txBody>
      </p:sp>
      <p:cxnSp>
        <p:nvCxnSpPr>
          <p:cNvPr id="42004" name="Straight Connector 2">
            <a:extLst>
              <a:ext uri="{FF2B5EF4-FFF2-40B4-BE49-F238E27FC236}">
                <a16:creationId xmlns:a16="http://schemas.microsoft.com/office/drawing/2014/main" id="{936C5F99-4016-B44C-A531-0B49287A8EE5}"/>
              </a:ext>
            </a:extLst>
          </p:cNvPr>
          <p:cNvCxnSpPr>
            <a:cxnSpLocks noChangeShapeType="1"/>
            <a:stCxn id="42009" idx="0"/>
            <a:endCxn id="24607" idx="0"/>
          </p:cNvCxnSpPr>
          <p:nvPr/>
        </p:nvCxnSpPr>
        <p:spPr bwMode="auto">
          <a:xfrm>
            <a:off x="4573588" y="1293813"/>
            <a:ext cx="6254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AutoShape 11">
            <a:extLst>
              <a:ext uri="{FF2B5EF4-FFF2-40B4-BE49-F238E27FC236}">
                <a16:creationId xmlns:a16="http://schemas.microsoft.com/office/drawing/2014/main" id="{24895F5A-2D8A-1F4E-8A68-815C99C6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Recruit, Educate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Graduate Suc-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-cessful Scientists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Research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Professionals</a:t>
            </a:r>
          </a:p>
        </p:txBody>
      </p:sp>
      <p:sp>
        <p:nvSpPr>
          <p:cNvPr id="24598" name="AutoShape 100">
            <a:extLst>
              <a:ext uri="{FF2B5EF4-FFF2-40B4-BE49-F238E27FC236}">
                <a16:creationId xmlns:a16="http://schemas.microsoft.com/office/drawing/2014/main" id="{01BF2CB0-15C2-3E42-A87B-88E8B521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Ensure Sufficient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Resources to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Meet Strategic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Priorities</a:t>
            </a:r>
          </a:p>
        </p:txBody>
      </p:sp>
      <p:sp>
        <p:nvSpPr>
          <p:cNvPr id="24599" name="AutoShape 101">
            <a:extLst>
              <a:ext uri="{FF2B5EF4-FFF2-40B4-BE49-F238E27FC236}">
                <a16:creationId xmlns:a16="http://schemas.microsoft.com/office/drawing/2014/main" id="{425CC9EF-7941-B746-9269-CC0C12D9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Enhance the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Impact of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42008" name="Line 220">
            <a:extLst>
              <a:ext uri="{FF2B5EF4-FFF2-40B4-BE49-F238E27FC236}">
                <a16:creationId xmlns:a16="http://schemas.microsoft.com/office/drawing/2014/main" id="{5227709C-93E4-D240-916A-318528A561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550" y="1293813"/>
            <a:ext cx="582613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42009" name="Line 221">
            <a:extLst>
              <a:ext uri="{FF2B5EF4-FFF2-40B4-BE49-F238E27FC236}">
                <a16:creationId xmlns:a16="http://schemas.microsoft.com/office/drawing/2014/main" id="{50864574-00F5-EC4D-8764-D806C546F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1293813"/>
            <a:ext cx="1770062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42010" name="Line 222">
            <a:extLst>
              <a:ext uri="{FF2B5EF4-FFF2-40B4-BE49-F238E27FC236}">
                <a16:creationId xmlns:a16="http://schemas.microsoft.com/office/drawing/2014/main" id="{79AAEE01-E880-DA4A-B454-49B3374D1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2100" y="1293813"/>
            <a:ext cx="1770063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24603" name="TextBox 40">
            <a:extLst>
              <a:ext uri="{FF2B5EF4-FFF2-40B4-BE49-F238E27FC236}">
                <a16:creationId xmlns:a16="http://schemas.microsoft.com/office/drawing/2014/main" id="{BDB34F2E-D574-6647-A632-33F694CE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1393825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4604" name="TextBox 41">
            <a:extLst>
              <a:ext uri="{FF2B5EF4-FFF2-40B4-BE49-F238E27FC236}">
                <a16:creationId xmlns:a16="http://schemas.microsoft.com/office/drawing/2014/main" id="{B527DB36-C73A-CA40-A2AB-F938F542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1393825"/>
            <a:ext cx="2079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4605" name="TextBox 42">
            <a:extLst>
              <a:ext uri="{FF2B5EF4-FFF2-40B4-BE49-F238E27FC236}">
                <a16:creationId xmlns:a16="http://schemas.microsoft.com/office/drawing/2014/main" id="{6F83A32C-88DD-B94B-8834-281CFB8F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1393825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4606" name="TextBox 42">
            <a:extLst>
              <a:ext uri="{FF2B5EF4-FFF2-40B4-BE49-F238E27FC236}">
                <a16:creationId xmlns:a16="http://schemas.microsoft.com/office/drawing/2014/main" id="{AE27B4D2-5AA0-7A47-891A-C06633621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1393825"/>
            <a:ext cx="2619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4607" name="AutoShape 100">
            <a:extLst>
              <a:ext uri="{FF2B5EF4-FFF2-40B4-BE49-F238E27FC236}">
                <a16:creationId xmlns:a16="http://schemas.microsoft.com/office/drawing/2014/main" id="{8D34D15C-94C5-214C-A139-A83CE498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Productive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Effective Faculty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Post-Docs</a:t>
            </a:r>
          </a:p>
        </p:txBody>
      </p:sp>
      <p:sp>
        <p:nvSpPr>
          <p:cNvPr id="24608" name="Rectangle 2">
            <a:extLst>
              <a:ext uri="{FF2B5EF4-FFF2-40B4-BE49-F238E27FC236}">
                <a16:creationId xmlns:a16="http://schemas.microsoft.com/office/drawing/2014/main" id="{2E8F1274-7392-8449-AF8C-4448CB2A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863"/>
            <a:ext cx="38290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UTHSC College of Graduate Health Sciences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Strategic Map: Accomplishments 2015-2018</a:t>
            </a:r>
          </a:p>
        </p:txBody>
      </p:sp>
      <p:sp>
        <p:nvSpPr>
          <p:cNvPr id="24609" name="Oval 11">
            <a:extLst>
              <a:ext uri="{FF2B5EF4-FFF2-40B4-BE49-F238E27FC236}">
                <a16:creationId xmlns:a16="http://schemas.microsoft.com/office/drawing/2014/main" id="{87BBC754-1047-A048-AA05-18EC5FEF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460375"/>
            <a:ext cx="2781300" cy="8334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Promote Education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Research Training to Advance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the Health Sciences through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Scientific Discovery</a:t>
            </a:r>
          </a:p>
        </p:txBody>
      </p:sp>
      <p:sp>
        <p:nvSpPr>
          <p:cNvPr id="24610" name="AutoShape 11">
            <a:extLst>
              <a:ext uri="{FF2B5EF4-FFF2-40B4-BE49-F238E27FC236}">
                <a16:creationId xmlns:a16="http://schemas.microsoft.com/office/drawing/2014/main" id="{5ED970EF-5B5B-FE4D-9FDE-BC4C412BA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6494463"/>
            <a:ext cx="4535487" cy="312737"/>
          </a:xfrm>
          <a:prstGeom prst="roundRect">
            <a:avLst>
              <a:gd name="adj" fmla="val 12495"/>
            </a:avLst>
          </a:prstGeom>
          <a:solidFill>
            <a:srgbClr val="FFFFD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Embed Interprofessional and Interdisciplinary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Education and Research in the Work of the College</a:t>
            </a:r>
          </a:p>
        </p:txBody>
      </p:sp>
      <p:sp>
        <p:nvSpPr>
          <p:cNvPr id="24611" name="AutoShape 11">
            <a:extLst>
              <a:ext uri="{FF2B5EF4-FFF2-40B4-BE49-F238E27FC236}">
                <a16:creationId xmlns:a16="http://schemas.microsoft.com/office/drawing/2014/main" id="{F7522931-B523-694F-ABDB-4EABA7B1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6154738"/>
            <a:ext cx="4525962" cy="295275"/>
          </a:xfrm>
          <a:prstGeom prst="roundRect">
            <a:avLst>
              <a:gd name="adj" fmla="val 12495"/>
            </a:avLst>
          </a:prstGeom>
          <a:solidFill>
            <a:srgbClr val="FFFFD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Expand the Value and Visibility of the College to UTHSC and the Community</a:t>
            </a:r>
          </a:p>
        </p:txBody>
      </p:sp>
      <p:sp>
        <p:nvSpPr>
          <p:cNvPr id="24612" name="TextBox 40">
            <a:extLst>
              <a:ext uri="{FF2B5EF4-FFF2-40B4-BE49-F238E27FC236}">
                <a16:creationId xmlns:a16="http://schemas.microsoft.com/office/drawing/2014/main" id="{11887CEB-685C-2445-8637-3B165BB3D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2422525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613" name="TextBox 40">
            <a:extLst>
              <a:ext uri="{FF2B5EF4-FFF2-40B4-BE49-F238E27FC236}">
                <a16:creationId xmlns:a16="http://schemas.microsoft.com/office/drawing/2014/main" id="{889F7359-ECE3-C742-8F28-A03A8EF0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0019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614" name="TextBox 40">
            <a:extLst>
              <a:ext uri="{FF2B5EF4-FFF2-40B4-BE49-F238E27FC236}">
                <a16:creationId xmlns:a16="http://schemas.microsoft.com/office/drawing/2014/main" id="{1BDD2CA6-D735-A34F-A2F7-90B7C768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609975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615" name="TextBox 40">
            <a:extLst>
              <a:ext uri="{FF2B5EF4-FFF2-40B4-BE49-F238E27FC236}">
                <a16:creationId xmlns:a16="http://schemas.microsoft.com/office/drawing/2014/main" id="{B3571BC9-D89D-E548-B92F-0CA543FB3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78631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616" name="TextBox 40">
            <a:extLst>
              <a:ext uri="{FF2B5EF4-FFF2-40B4-BE49-F238E27FC236}">
                <a16:creationId xmlns:a16="http://schemas.microsoft.com/office/drawing/2014/main" id="{88C0B57A-6980-A245-9268-E59E54C6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1957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617" name="Rectangle 163">
            <a:extLst>
              <a:ext uri="{FF2B5EF4-FFF2-40B4-BE49-F238E27FC236}">
                <a16:creationId xmlns:a16="http://schemas.microsoft.com/office/drawing/2014/main" id="{E3848E3E-0A8F-D24E-A382-E4E1FF55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648200"/>
            <a:ext cx="958850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Provide Professional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Skills and Career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</a:p>
        </p:txBody>
      </p:sp>
      <p:sp>
        <p:nvSpPr>
          <p:cNvPr id="24618" name="Rectangle 184">
            <a:extLst>
              <a:ext uri="{FF2B5EF4-FFF2-40B4-BE49-F238E27FC236}">
                <a16:creationId xmlns:a16="http://schemas.microsoft.com/office/drawing/2014/main" id="{9CDC64AA-B885-6846-8AAD-49A7A51E3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523081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Community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 Awareness of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CGHS Research</a:t>
            </a:r>
          </a:p>
        </p:txBody>
      </p:sp>
      <p:sp>
        <p:nvSpPr>
          <p:cNvPr id="24619" name="TextBox 40">
            <a:extLst>
              <a:ext uri="{FF2B5EF4-FFF2-40B4-BE49-F238E27FC236}">
                <a16:creationId xmlns:a16="http://schemas.microsoft.com/office/drawing/2014/main" id="{41285ACC-AB37-CC45-AC51-9569EF86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3895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4620" name="Rectangle 163">
            <a:extLst>
              <a:ext uri="{FF2B5EF4-FFF2-40B4-BE49-F238E27FC236}">
                <a16:creationId xmlns:a16="http://schemas.microsoft.com/office/drawing/2014/main" id="{EF2C896B-67A9-5C48-9EEC-F509F16E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52371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the Post-Doc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Applicant Pool</a:t>
            </a:r>
          </a:p>
        </p:txBody>
      </p:sp>
      <p:sp>
        <p:nvSpPr>
          <p:cNvPr id="24621" name="AutoShape 11">
            <a:extLst>
              <a:ext uri="{FF2B5EF4-FFF2-40B4-BE49-F238E27FC236}">
                <a16:creationId xmlns:a16="http://schemas.microsoft.com/office/drawing/2014/main" id="{4C0F9558-6B89-DD43-88CC-75FFC278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821363"/>
            <a:ext cx="4525963" cy="295275"/>
          </a:xfrm>
          <a:prstGeom prst="roundRect">
            <a:avLst>
              <a:gd name="adj" fmla="val 12495"/>
            </a:avLst>
          </a:prstGeom>
          <a:solidFill>
            <a:srgbClr val="FFFFD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Nurture a Healthy, Ethical, and Respectful Culture in the Conduct of Research</a:t>
            </a:r>
          </a:p>
        </p:txBody>
      </p:sp>
      <p:sp>
        <p:nvSpPr>
          <p:cNvPr id="24622" name="TextBox 42">
            <a:extLst>
              <a:ext uri="{FF2B5EF4-FFF2-40B4-BE49-F238E27FC236}">
                <a16:creationId xmlns:a16="http://schemas.microsoft.com/office/drawing/2014/main" id="{1406A1A4-DD66-B949-A735-1B938D3C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5888038"/>
            <a:ext cx="254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4623" name="TextBox 42">
            <a:extLst>
              <a:ext uri="{FF2B5EF4-FFF2-40B4-BE49-F238E27FC236}">
                <a16:creationId xmlns:a16="http://schemas.microsoft.com/office/drawing/2014/main" id="{F66AED4A-35EC-1E41-AD78-BBFF4C49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208713"/>
            <a:ext cx="247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4624" name="TextBox 42">
            <a:extLst>
              <a:ext uri="{FF2B5EF4-FFF2-40B4-BE49-F238E27FC236}">
                <a16:creationId xmlns:a16="http://schemas.microsoft.com/office/drawing/2014/main" id="{C6130612-FE2D-DE4A-9FC8-1B384445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6551613"/>
            <a:ext cx="266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4625" name="Rectangle 159">
            <a:extLst>
              <a:ext uri="{FF2B5EF4-FFF2-40B4-BE49-F238E27FC236}">
                <a16:creationId xmlns:a16="http://schemas.microsoft.com/office/drawing/2014/main" id="{E98D111B-65CD-5D43-ABFF-31D5EF0B3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239963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Actively Engage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 UTHSC Faculty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Recruitment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Retention</a:t>
            </a:r>
          </a:p>
        </p:txBody>
      </p:sp>
      <p:sp>
        <p:nvSpPr>
          <p:cNvPr id="24626" name="Rectangle 160">
            <a:extLst>
              <a:ext uri="{FF2B5EF4-FFF2-40B4-BE49-F238E27FC236}">
                <a16:creationId xmlns:a16="http://schemas.microsoft.com/office/drawing/2014/main" id="{03A7A342-547E-294D-84AC-D6922AC9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841625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Recruit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 Retain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Qualified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Diverse Staff</a:t>
            </a:r>
          </a:p>
        </p:txBody>
      </p:sp>
      <p:sp>
        <p:nvSpPr>
          <p:cNvPr id="24627" name="Rectangle 162">
            <a:extLst>
              <a:ext uri="{FF2B5EF4-FFF2-40B4-BE49-F238E27FC236}">
                <a16:creationId xmlns:a16="http://schemas.microsoft.com/office/drawing/2014/main" id="{7FC09C2F-07EE-A04F-B1F7-06154A680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3446463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Engage UTHSC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Development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Alumni Offices</a:t>
            </a:r>
          </a:p>
        </p:txBody>
      </p:sp>
      <p:sp>
        <p:nvSpPr>
          <p:cNvPr id="24628" name="Rectangle 162">
            <a:extLst>
              <a:ext uri="{FF2B5EF4-FFF2-40B4-BE49-F238E27FC236}">
                <a16:creationId xmlns:a16="http://schemas.microsoft.com/office/drawing/2014/main" id="{7B349F20-35AE-2943-80B0-40F4A969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4046538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Secure Institutional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Extramural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Investment</a:t>
            </a:r>
          </a:p>
        </p:txBody>
      </p:sp>
      <p:sp>
        <p:nvSpPr>
          <p:cNvPr id="42037" name="Rectangle 1">
            <a:extLst>
              <a:ext uri="{FF2B5EF4-FFF2-40B4-BE49-F238E27FC236}">
                <a16:creationId xmlns:a16="http://schemas.microsoft.com/office/drawing/2014/main" id="{7903125A-7DA7-0C48-A610-0F106A893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181225"/>
            <a:ext cx="1076325" cy="126523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42038" name="Rectangle 54">
            <a:extLst>
              <a:ext uri="{FF2B5EF4-FFF2-40B4-BE49-F238E27FC236}">
                <a16:creationId xmlns:a16="http://schemas.microsoft.com/office/drawing/2014/main" id="{A5BE212D-CFDC-5149-8257-8A368193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3960813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42039" name="Rectangle 55">
            <a:extLst>
              <a:ext uri="{FF2B5EF4-FFF2-40B4-BE49-F238E27FC236}">
                <a16:creationId xmlns:a16="http://schemas.microsoft.com/office/drawing/2014/main" id="{5498D2B8-5BEE-A74C-91F9-0D11ACD2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4562475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42040" name="Rectangle 56">
            <a:extLst>
              <a:ext uri="{FF2B5EF4-FFF2-40B4-BE49-F238E27FC236}">
                <a16:creationId xmlns:a16="http://schemas.microsoft.com/office/drawing/2014/main" id="{42C933C1-45AE-334C-8EB3-C5F427A4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181225"/>
            <a:ext cx="1076325" cy="126523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cxnSp>
        <p:nvCxnSpPr>
          <p:cNvPr id="42041" name="Straight Connector 3">
            <a:extLst>
              <a:ext uri="{FF2B5EF4-FFF2-40B4-BE49-F238E27FC236}">
                <a16:creationId xmlns:a16="http://schemas.microsoft.com/office/drawing/2014/main" id="{5526DF86-F2C2-5743-AC8A-945980FB5939}"/>
              </a:ext>
            </a:extLst>
          </p:cNvPr>
          <p:cNvCxnSpPr>
            <a:cxnSpLocks noChangeShapeType="1"/>
            <a:stCxn id="42038" idx="3"/>
            <a:endCxn id="42039" idx="1"/>
          </p:cNvCxnSpPr>
          <p:nvPr/>
        </p:nvCxnSpPr>
        <p:spPr bwMode="auto">
          <a:xfrm>
            <a:off x="3395663" y="4305300"/>
            <a:ext cx="1274762" cy="603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42" name="Rectangle 54">
            <a:extLst>
              <a:ext uri="{FF2B5EF4-FFF2-40B4-BE49-F238E27FC236}">
                <a16:creationId xmlns:a16="http://schemas.microsoft.com/office/drawing/2014/main" id="{E88F5AE1-516C-6D40-8536-82828487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2170113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5A959CA8-9149-4743-BAD2-CCAD94F41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27" y="747822"/>
            <a:ext cx="486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Helvetica" pitchFamily="2" charset="0"/>
              </a:rPr>
              <a:t>Significantly Accomplished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9FBA7B4-F4DF-8449-8435-9A503892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77" y="-53865"/>
            <a:ext cx="662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0">
                <a:latin typeface="Helvetica" pitchFamily="2" charset="0"/>
              </a:rPr>
              <a:t>Strategic Objectives 2015-2018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5600D-D02D-3E42-8320-9F96F1B7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78" y="1336785"/>
            <a:ext cx="719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>
                <a:solidFill>
                  <a:srgbClr val="000000"/>
                </a:solidFill>
                <a:latin typeface="Helvetica" pitchFamily="2" charset="0"/>
              </a:rPr>
              <a:t>Improve the Efficiency and Effectiveness of the Application Process  </a:t>
            </a:r>
            <a:r>
              <a:rPr lang="en-US" altLang="en-US" sz="2400" b="0">
                <a:solidFill>
                  <a:srgbClr val="000000"/>
                </a:solidFill>
                <a:latin typeface="Helvetica" pitchFamily="2" charset="0"/>
              </a:rPr>
              <a:t>-  Implemented the Liaison UniCAS system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7EF1D6-5E48-DB45-8E67-9626939D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08" y="2530585"/>
            <a:ext cx="4731032" cy="24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261DC3C8-4AE4-414F-B4B8-35D64527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78" y="2530585"/>
            <a:ext cx="37957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Create an Institutional Repository that Fosters the Sharing of Research and Tools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Collaborated with the library to place ETDs and other materials on Digital Commons</a:t>
            </a:r>
          </a:p>
        </p:txBody>
      </p:sp>
    </p:spTree>
    <p:extLst>
      <p:ext uri="{BB962C8B-B14F-4D97-AF65-F5344CB8AC3E}">
        <p14:creationId xmlns:p14="http://schemas.microsoft.com/office/powerpoint/2010/main" val="400074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6F55857-9EE2-5346-B193-9EF50B41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692275"/>
            <a:ext cx="71945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0" indent="-1270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Enhance the Pool of Qualified, Committed, and Diverse Applicants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Summer Research Scholars Program, targeted recruiting, CRM module, program expansion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Provide Career and Essential Skill Development on a Path to 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Provide Professional Skills and Career Development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 – Lunch ‘n Learn series, career development seminars, </a:t>
            </a:r>
            <a:r>
              <a:rPr lang="en-US" altLang="en-US" sz="2400" b="0" dirty="0" err="1">
                <a:solidFill>
                  <a:srgbClr val="000000"/>
                </a:solidFill>
                <a:latin typeface="Helvetica" pitchFamily="2" charset="0"/>
              </a:rPr>
              <a:t>SciPhD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 boot camp, 3-Minute Thesis Competition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80583C8-1B16-0345-8500-516D9752D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098550"/>
            <a:ext cx="273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Helvetica" pitchFamily="2" charset="0"/>
              </a:rPr>
              <a:t>Well Underway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8DCF63E-1E6A-224D-9514-EADDD2D2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296863"/>
            <a:ext cx="662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0">
                <a:latin typeface="Helvetica" pitchFamily="2" charset="0"/>
              </a:rPr>
              <a:t>Strategic Objectives 2015-2018</a:t>
            </a:r>
          </a:p>
        </p:txBody>
      </p:sp>
    </p:spTree>
    <p:extLst>
      <p:ext uri="{BB962C8B-B14F-4D97-AF65-F5344CB8AC3E}">
        <p14:creationId xmlns:p14="http://schemas.microsoft.com/office/powerpoint/2010/main" val="124819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C62E1F-F693-7E45-8F89-8BA8741E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309563"/>
            <a:ext cx="662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0">
                <a:latin typeface="Helvetica" pitchFamily="2" charset="0"/>
              </a:rPr>
              <a:t>Strategic Objectives 2015-2018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3C552E1-4B7A-C44F-B0C3-BDFD53452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274763"/>
            <a:ext cx="158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Helvetica" pitchFamily="2" charset="0"/>
              </a:rPr>
              <a:t>Nascent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84085AB-C063-B349-A8AD-8375A1E19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1727200"/>
            <a:ext cx="719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0" indent="-1270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Foster and Reward Excellence in Teaching and Mentoring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Mentoring Academy, faculty awards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0000"/>
                </a:solidFill>
                <a:latin typeface="Helvetica" pitchFamily="2" charset="0"/>
              </a:rPr>
              <a:t>Develop Effective Career Mentors and Advisors 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– </a:t>
            </a:r>
            <a:r>
              <a:rPr lang="en-US" altLang="en-US" sz="2400" b="0" dirty="0" err="1">
                <a:solidFill>
                  <a:srgbClr val="000000"/>
                </a:solidFill>
                <a:latin typeface="Helvetica" pitchFamily="2" charset="0"/>
              </a:rPr>
              <a:t>SciPhD</a:t>
            </a:r>
            <a:r>
              <a:rPr lang="en-US" altLang="en-US" sz="2400" b="0" dirty="0">
                <a:solidFill>
                  <a:srgbClr val="000000"/>
                </a:solidFill>
                <a:latin typeface="Helvetica" pitchFamily="2" charset="0"/>
              </a:rPr>
              <a:t> boot camp for mentors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6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D680543C-4D65-6F41-8B2F-6FF712CCE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717550"/>
            <a:ext cx="86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Approved: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Graduate Studies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FF0000"/>
                </a:solidFill>
                <a:latin typeface="Arial" panose="020B0604020202020204" pitchFamily="34" charset="0"/>
              </a:rPr>
              <a:t>Council 04/21/15</a:t>
            </a:r>
          </a:p>
        </p:txBody>
      </p:sp>
      <p:sp>
        <p:nvSpPr>
          <p:cNvPr id="50178" name="Line 204">
            <a:extLst>
              <a:ext uri="{FF2B5EF4-FFF2-40B4-BE49-F238E27FC236}">
                <a16:creationId xmlns:a16="http://schemas.microsoft.com/office/drawing/2014/main" id="{9DC47759-8FD7-9F4B-BBA2-E1801B22A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1912938"/>
            <a:ext cx="0" cy="458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50179" name="Line 206">
            <a:extLst>
              <a:ext uri="{FF2B5EF4-FFF2-40B4-BE49-F238E27FC236}">
                <a16:creationId xmlns:a16="http://schemas.microsoft.com/office/drawing/2014/main" id="{FCEC1BA0-2A21-974C-AD41-F51687311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2074863"/>
            <a:ext cx="3175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50180" name="Line 205">
            <a:extLst>
              <a:ext uri="{FF2B5EF4-FFF2-40B4-BE49-F238E27FC236}">
                <a16:creationId xmlns:a16="http://schemas.microsoft.com/office/drawing/2014/main" id="{E12DD243-73CC-704C-9417-48BD432E4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1912938"/>
            <a:ext cx="0" cy="458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50181" name="Line 192">
            <a:extLst>
              <a:ext uri="{FF2B5EF4-FFF2-40B4-BE49-F238E27FC236}">
                <a16:creationId xmlns:a16="http://schemas.microsoft.com/office/drawing/2014/main" id="{5DB54098-2B34-5345-B86C-F7B6C4BCC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7963" y="2181225"/>
            <a:ext cx="7937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26630" name="Rectangle 36">
            <a:extLst>
              <a:ext uri="{FF2B5EF4-FFF2-40B4-BE49-F238E27FC236}">
                <a16:creationId xmlns:a16="http://schemas.microsoft.com/office/drawing/2014/main" id="{A538B70E-125F-A84D-B763-F7BC572B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239963"/>
            <a:ext cx="958850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Enhance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Pool of Qualified,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Committed,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Diverse Applicants</a:t>
            </a:r>
          </a:p>
        </p:txBody>
      </p:sp>
      <p:sp>
        <p:nvSpPr>
          <p:cNvPr id="26631" name="Rectangle 48">
            <a:extLst>
              <a:ext uri="{FF2B5EF4-FFF2-40B4-BE49-F238E27FC236}">
                <a16:creationId xmlns:a16="http://schemas.microsoft.com/office/drawing/2014/main" id="{AC9C881B-2070-7E48-B493-B667C411A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841625"/>
            <a:ext cx="958850" cy="514350"/>
          </a:xfrm>
          <a:prstGeom prst="rect">
            <a:avLst/>
          </a:prstGeom>
          <a:solidFill>
            <a:srgbClr val="A9FFB7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Improve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Efficiency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Effectiveness of 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Application Process</a:t>
            </a:r>
          </a:p>
        </p:txBody>
      </p:sp>
      <p:sp>
        <p:nvSpPr>
          <p:cNvPr id="26632" name="Rectangle 123">
            <a:extLst>
              <a:ext uri="{FF2B5EF4-FFF2-40B4-BE49-F238E27FC236}">
                <a16:creationId xmlns:a16="http://schemas.microsoft.com/office/drawing/2014/main" id="{87DFD1E8-8720-B04E-8A8A-D108FF5F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239963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Foster and Reward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Excellence 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Teaching and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Mentoring</a:t>
            </a:r>
          </a:p>
        </p:txBody>
      </p:sp>
      <p:sp>
        <p:nvSpPr>
          <p:cNvPr id="26633" name="Rectangle 124">
            <a:extLst>
              <a:ext uri="{FF2B5EF4-FFF2-40B4-BE49-F238E27FC236}">
                <a16:creationId xmlns:a16="http://schemas.microsoft.com/office/drawing/2014/main" id="{1C322B91-55EF-AE4C-91D8-8A51E5CB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841625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 Effective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Career Mentors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Advisors</a:t>
            </a:r>
          </a:p>
        </p:txBody>
      </p:sp>
      <p:sp>
        <p:nvSpPr>
          <p:cNvPr id="2058" name="Rectangle 125">
            <a:extLst>
              <a:ext uri="{FF2B5EF4-FFF2-40B4-BE49-F238E27FC236}">
                <a16:creationId xmlns:a16="http://schemas.microsoft.com/office/drawing/2014/main" id="{6FB1064F-C14D-3F4F-A0E9-1C9465AE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404653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Foster Interprofessional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and Interdisciplinary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Collaboration across</a:t>
            </a:r>
          </a:p>
          <a:p>
            <a:pPr algn="ctr">
              <a:defRPr/>
            </a:pPr>
            <a:r>
              <a:rPr lang="en-US" altLang="en-US" sz="713" b="0" dirty="0">
                <a:solidFill>
                  <a:srgbClr val="000000"/>
                </a:solidFill>
                <a:ea typeface="+mn-ea"/>
              </a:rPr>
              <a:t>Diverse Programs</a:t>
            </a:r>
          </a:p>
        </p:txBody>
      </p:sp>
      <p:sp>
        <p:nvSpPr>
          <p:cNvPr id="26635" name="Rectangle 155">
            <a:extLst>
              <a:ext uri="{FF2B5EF4-FFF2-40B4-BE49-F238E27FC236}">
                <a16:creationId xmlns:a16="http://schemas.microsoft.com/office/drawing/2014/main" id="{AEF3967F-9766-D640-8650-BAE88568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Provide Research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Experiences that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 Recruitment</a:t>
            </a:r>
          </a:p>
        </p:txBody>
      </p:sp>
      <p:sp>
        <p:nvSpPr>
          <p:cNvPr id="26636" name="Rectangle 165">
            <a:extLst>
              <a:ext uri="{FF2B5EF4-FFF2-40B4-BE49-F238E27FC236}">
                <a16:creationId xmlns:a16="http://schemas.microsoft.com/office/drawing/2014/main" id="{9278AC3E-87F2-DD4F-8BBC-FF6616AA0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2239963"/>
            <a:ext cx="958850" cy="514350"/>
          </a:xfrm>
          <a:prstGeom prst="rect">
            <a:avLst/>
          </a:prstGeom>
          <a:solidFill>
            <a:srgbClr val="A9FFB7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Create an Institutional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 Repository that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Fosters the Sharing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Research and Tools</a:t>
            </a:r>
          </a:p>
        </p:txBody>
      </p:sp>
      <p:sp>
        <p:nvSpPr>
          <p:cNvPr id="26637" name="Rectangle 167">
            <a:extLst>
              <a:ext uri="{FF2B5EF4-FFF2-40B4-BE49-F238E27FC236}">
                <a16:creationId xmlns:a16="http://schemas.microsoft.com/office/drawing/2014/main" id="{B0E27297-900B-B947-9C8C-D6ABB34C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2841625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 Trainee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Presentations in Local,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Regional, National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International Meetings</a:t>
            </a:r>
          </a:p>
        </p:txBody>
      </p:sp>
      <p:sp>
        <p:nvSpPr>
          <p:cNvPr id="26638" name="Rectangle 173">
            <a:extLst>
              <a:ext uri="{FF2B5EF4-FFF2-40B4-BE49-F238E27FC236}">
                <a16:creationId xmlns:a16="http://schemas.microsoft.com/office/drawing/2014/main" id="{8F479A80-4E1D-2E4B-8633-F4532874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446463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Grantsmanship</a:t>
            </a:r>
          </a:p>
        </p:txBody>
      </p:sp>
      <p:sp>
        <p:nvSpPr>
          <p:cNvPr id="26639" name="Rectangle 174">
            <a:extLst>
              <a:ext uri="{FF2B5EF4-FFF2-40B4-BE49-F238E27FC236}">
                <a16:creationId xmlns:a16="http://schemas.microsoft.com/office/drawing/2014/main" id="{D8F57E86-3358-AD4F-8346-78BB07EB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34464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Collaboration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Opportunities for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CGHS Researchers</a:t>
            </a:r>
          </a:p>
        </p:txBody>
      </p:sp>
      <p:sp>
        <p:nvSpPr>
          <p:cNvPr id="26640" name="Rectangle 183">
            <a:extLst>
              <a:ext uri="{FF2B5EF4-FFF2-40B4-BE49-F238E27FC236}">
                <a16:creationId xmlns:a16="http://schemas.microsoft.com/office/drawing/2014/main" id="{4CB1B1AA-53CC-894E-ADDE-90E5806FF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048125"/>
            <a:ext cx="958850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Promote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Entrepreneurship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Opportunities for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Trainees and Faculty</a:t>
            </a:r>
          </a:p>
        </p:txBody>
      </p:sp>
      <p:sp>
        <p:nvSpPr>
          <p:cNvPr id="26641" name="Rectangle 184">
            <a:extLst>
              <a:ext uri="{FF2B5EF4-FFF2-40B4-BE49-F238E27FC236}">
                <a16:creationId xmlns:a16="http://schemas.microsoft.com/office/drawing/2014/main" id="{D13CB621-3878-6E46-BE1F-1460F8C4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64978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Translational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26642" name="Rectangle 185">
            <a:extLst>
              <a:ext uri="{FF2B5EF4-FFF2-40B4-BE49-F238E27FC236}">
                <a16:creationId xmlns:a16="http://schemas.microsoft.com/office/drawing/2014/main" id="{7DD6F465-67AE-9E49-B1D1-427E9FD4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048125"/>
            <a:ext cx="958850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Provide Career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Essential Skill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 Development on 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Path to Independence</a:t>
            </a:r>
          </a:p>
        </p:txBody>
      </p:sp>
      <p:sp>
        <p:nvSpPr>
          <p:cNvPr id="26643" name="Rectangle 198">
            <a:extLst>
              <a:ext uri="{FF2B5EF4-FFF2-40B4-BE49-F238E27FC236}">
                <a16:creationId xmlns:a16="http://schemas.microsoft.com/office/drawing/2014/main" id="{B9AFA1A5-D689-B741-A481-7B8F11E15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4649788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Expand Students’/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Advisors’ Awareness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of and Access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to Course Offerings</a:t>
            </a:r>
          </a:p>
        </p:txBody>
      </p:sp>
      <p:cxnSp>
        <p:nvCxnSpPr>
          <p:cNvPr id="50196" name="Straight Connector 2">
            <a:extLst>
              <a:ext uri="{FF2B5EF4-FFF2-40B4-BE49-F238E27FC236}">
                <a16:creationId xmlns:a16="http://schemas.microsoft.com/office/drawing/2014/main" id="{C8869829-C954-D243-B1D1-E0BF6729F51E}"/>
              </a:ext>
            </a:extLst>
          </p:cNvPr>
          <p:cNvCxnSpPr>
            <a:cxnSpLocks noChangeShapeType="1"/>
            <a:stCxn id="50201" idx="0"/>
            <a:endCxn id="26655" idx="0"/>
          </p:cNvCxnSpPr>
          <p:nvPr/>
        </p:nvCxnSpPr>
        <p:spPr bwMode="auto">
          <a:xfrm>
            <a:off x="4573588" y="1293813"/>
            <a:ext cx="6254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AutoShape 11">
            <a:extLst>
              <a:ext uri="{FF2B5EF4-FFF2-40B4-BE49-F238E27FC236}">
                <a16:creationId xmlns:a16="http://schemas.microsoft.com/office/drawing/2014/main" id="{E1E0ADAC-0904-5244-A1F1-B2BC253B1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Recruit, Educate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Graduate Suc-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-cessful Scientists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Research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Professionals</a:t>
            </a:r>
          </a:p>
        </p:txBody>
      </p:sp>
      <p:sp>
        <p:nvSpPr>
          <p:cNvPr id="26646" name="AutoShape 100">
            <a:extLst>
              <a:ext uri="{FF2B5EF4-FFF2-40B4-BE49-F238E27FC236}">
                <a16:creationId xmlns:a16="http://schemas.microsoft.com/office/drawing/2014/main" id="{DC80C327-584B-1D41-B30F-ED86872F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Ensure Sufficient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Resources to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Meet Strategic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Priorities</a:t>
            </a:r>
          </a:p>
        </p:txBody>
      </p:sp>
      <p:sp>
        <p:nvSpPr>
          <p:cNvPr id="26647" name="AutoShape 101">
            <a:extLst>
              <a:ext uri="{FF2B5EF4-FFF2-40B4-BE49-F238E27FC236}">
                <a16:creationId xmlns:a16="http://schemas.microsoft.com/office/drawing/2014/main" id="{510498F0-46C8-3F4B-B6BD-36AD6059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Enhance the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Impact of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50200" name="Line 220">
            <a:extLst>
              <a:ext uri="{FF2B5EF4-FFF2-40B4-BE49-F238E27FC236}">
                <a16:creationId xmlns:a16="http://schemas.microsoft.com/office/drawing/2014/main" id="{C73EE0DB-8A9D-2444-B86B-D1E181B72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550" y="1293813"/>
            <a:ext cx="582613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50201" name="Line 221">
            <a:extLst>
              <a:ext uri="{FF2B5EF4-FFF2-40B4-BE49-F238E27FC236}">
                <a16:creationId xmlns:a16="http://schemas.microsoft.com/office/drawing/2014/main" id="{1FFB1AC4-A8B6-CA40-867B-2351EB502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1293813"/>
            <a:ext cx="1770062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50202" name="Line 222">
            <a:extLst>
              <a:ext uri="{FF2B5EF4-FFF2-40B4-BE49-F238E27FC236}">
                <a16:creationId xmlns:a16="http://schemas.microsoft.com/office/drawing/2014/main" id="{300DEA8C-5345-3941-9755-CDD5B35EA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2100" y="1293813"/>
            <a:ext cx="1770063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en-US"/>
          </a:p>
        </p:txBody>
      </p:sp>
      <p:sp>
        <p:nvSpPr>
          <p:cNvPr id="26651" name="TextBox 40">
            <a:extLst>
              <a:ext uri="{FF2B5EF4-FFF2-40B4-BE49-F238E27FC236}">
                <a16:creationId xmlns:a16="http://schemas.microsoft.com/office/drawing/2014/main" id="{FBA1841C-FAE2-A743-ABF8-A3572726E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1393825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6652" name="TextBox 41">
            <a:extLst>
              <a:ext uri="{FF2B5EF4-FFF2-40B4-BE49-F238E27FC236}">
                <a16:creationId xmlns:a16="http://schemas.microsoft.com/office/drawing/2014/main" id="{42FDD332-4E49-FA47-818F-77C17B20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1393825"/>
            <a:ext cx="2079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6653" name="TextBox 42">
            <a:extLst>
              <a:ext uri="{FF2B5EF4-FFF2-40B4-BE49-F238E27FC236}">
                <a16:creationId xmlns:a16="http://schemas.microsoft.com/office/drawing/2014/main" id="{D4CDFB50-48D4-F244-95D9-F2DCF111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1393825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6654" name="TextBox 42">
            <a:extLst>
              <a:ext uri="{FF2B5EF4-FFF2-40B4-BE49-F238E27FC236}">
                <a16:creationId xmlns:a16="http://schemas.microsoft.com/office/drawing/2014/main" id="{DAAC3C5F-0E69-5043-AC65-A7A935D6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1393825"/>
            <a:ext cx="2619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6655" name="AutoShape 100">
            <a:extLst>
              <a:ext uri="{FF2B5EF4-FFF2-40B4-BE49-F238E27FC236}">
                <a16:creationId xmlns:a16="http://schemas.microsoft.com/office/drawing/2014/main" id="{3044F53D-409B-F84D-8431-AC4F6B85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1585913"/>
            <a:ext cx="936625" cy="5857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Productive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Effective Faculty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and Post-Docs</a:t>
            </a:r>
          </a:p>
        </p:txBody>
      </p:sp>
      <p:sp>
        <p:nvSpPr>
          <p:cNvPr id="26656" name="Rectangle 2">
            <a:extLst>
              <a:ext uri="{FF2B5EF4-FFF2-40B4-BE49-F238E27FC236}">
                <a16:creationId xmlns:a16="http://schemas.microsoft.com/office/drawing/2014/main" id="{851B77CE-02C2-EC44-90BF-033287CF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863"/>
            <a:ext cx="38290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UTHSC College of Graduate Health Sciences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Strategic Map: Priorities 2018-2020</a:t>
            </a:r>
          </a:p>
        </p:txBody>
      </p:sp>
      <p:sp>
        <p:nvSpPr>
          <p:cNvPr id="26657" name="Oval 11">
            <a:extLst>
              <a:ext uri="{FF2B5EF4-FFF2-40B4-BE49-F238E27FC236}">
                <a16:creationId xmlns:a16="http://schemas.microsoft.com/office/drawing/2014/main" id="{27FA3170-14D0-A443-8890-39142CE0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460375"/>
            <a:ext cx="2781300" cy="8334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Promote Education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Research Training to Advance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the Health Sciences through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</a:rPr>
              <a:t>Scientific Discovery</a:t>
            </a:r>
          </a:p>
        </p:txBody>
      </p:sp>
      <p:sp>
        <p:nvSpPr>
          <p:cNvPr id="26658" name="AutoShape 11">
            <a:extLst>
              <a:ext uri="{FF2B5EF4-FFF2-40B4-BE49-F238E27FC236}">
                <a16:creationId xmlns:a16="http://schemas.microsoft.com/office/drawing/2014/main" id="{8781BFF2-FF9C-C74F-A605-622356C9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6494463"/>
            <a:ext cx="4535487" cy="312737"/>
          </a:xfrm>
          <a:prstGeom prst="roundRect">
            <a:avLst>
              <a:gd name="adj" fmla="val 12495"/>
            </a:avLst>
          </a:prstGeom>
          <a:solidFill>
            <a:srgbClr val="FFFFD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Embed Interprofessional and Interdisciplinary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Education and Research in the Work of the College</a:t>
            </a:r>
          </a:p>
        </p:txBody>
      </p:sp>
      <p:sp>
        <p:nvSpPr>
          <p:cNvPr id="26659" name="AutoShape 11">
            <a:extLst>
              <a:ext uri="{FF2B5EF4-FFF2-40B4-BE49-F238E27FC236}">
                <a16:creationId xmlns:a16="http://schemas.microsoft.com/office/drawing/2014/main" id="{01FA7634-AFB2-CE4D-9685-4131D1F6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6154738"/>
            <a:ext cx="4525962" cy="295275"/>
          </a:xfrm>
          <a:prstGeom prst="roundRect">
            <a:avLst>
              <a:gd name="adj" fmla="val 12495"/>
            </a:avLst>
          </a:prstGeom>
          <a:solidFill>
            <a:srgbClr val="FFFFD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Expand the Value and Visibility of the College to UTHSC and the Community</a:t>
            </a:r>
          </a:p>
        </p:txBody>
      </p:sp>
      <p:sp>
        <p:nvSpPr>
          <p:cNvPr id="26660" name="TextBox 40">
            <a:extLst>
              <a:ext uri="{FF2B5EF4-FFF2-40B4-BE49-F238E27FC236}">
                <a16:creationId xmlns:a16="http://schemas.microsoft.com/office/drawing/2014/main" id="{66477AA0-4464-3948-A8A2-E19FE1D7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2422525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661" name="TextBox 40">
            <a:extLst>
              <a:ext uri="{FF2B5EF4-FFF2-40B4-BE49-F238E27FC236}">
                <a16:creationId xmlns:a16="http://schemas.microsoft.com/office/drawing/2014/main" id="{AD141912-F850-8D43-96C6-4C4B35A9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0019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662" name="TextBox 40">
            <a:extLst>
              <a:ext uri="{FF2B5EF4-FFF2-40B4-BE49-F238E27FC236}">
                <a16:creationId xmlns:a16="http://schemas.microsoft.com/office/drawing/2014/main" id="{8F45CAC7-09AE-2943-A0CF-5E99DC4C1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3609975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663" name="TextBox 40">
            <a:extLst>
              <a:ext uri="{FF2B5EF4-FFF2-40B4-BE49-F238E27FC236}">
                <a16:creationId xmlns:a16="http://schemas.microsoft.com/office/drawing/2014/main" id="{8DCA4FAC-4978-D040-9410-F0717E7C9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78631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664" name="TextBox 40">
            <a:extLst>
              <a:ext uri="{FF2B5EF4-FFF2-40B4-BE49-F238E27FC236}">
                <a16:creationId xmlns:a16="http://schemas.microsoft.com/office/drawing/2014/main" id="{238276E8-ECBA-A345-8A51-14D28957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1957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665" name="Rectangle 163">
            <a:extLst>
              <a:ext uri="{FF2B5EF4-FFF2-40B4-BE49-F238E27FC236}">
                <a16:creationId xmlns:a16="http://schemas.microsoft.com/office/drawing/2014/main" id="{FC4099E7-6D2E-8446-BB17-B9115286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648200"/>
            <a:ext cx="958850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Provide Professional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Skills and Career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Development</a:t>
            </a:r>
          </a:p>
        </p:txBody>
      </p:sp>
      <p:sp>
        <p:nvSpPr>
          <p:cNvPr id="26666" name="Rectangle 184">
            <a:extLst>
              <a:ext uri="{FF2B5EF4-FFF2-40B4-BE49-F238E27FC236}">
                <a16:creationId xmlns:a16="http://schemas.microsoft.com/office/drawing/2014/main" id="{2C50B1D3-539B-8945-9346-21A1E15D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523081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Community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 Awareness of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CGHS Research</a:t>
            </a:r>
          </a:p>
        </p:txBody>
      </p:sp>
      <p:sp>
        <p:nvSpPr>
          <p:cNvPr id="26667" name="TextBox 40">
            <a:extLst>
              <a:ext uri="{FF2B5EF4-FFF2-40B4-BE49-F238E27FC236}">
                <a16:creationId xmlns:a16="http://schemas.microsoft.com/office/drawing/2014/main" id="{159D7133-1075-1B40-A361-988AC41FE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389563"/>
            <a:ext cx="24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668" name="Rectangle 163">
            <a:extLst>
              <a:ext uri="{FF2B5EF4-FFF2-40B4-BE49-F238E27FC236}">
                <a16:creationId xmlns:a16="http://schemas.microsoft.com/office/drawing/2014/main" id="{7086B694-BDCA-AB4C-B507-369C4F69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5237163"/>
            <a:ext cx="958850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Enhance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the Post-Doc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Applicant Pool</a:t>
            </a:r>
          </a:p>
        </p:txBody>
      </p:sp>
      <p:sp>
        <p:nvSpPr>
          <p:cNvPr id="26669" name="AutoShape 11">
            <a:extLst>
              <a:ext uri="{FF2B5EF4-FFF2-40B4-BE49-F238E27FC236}">
                <a16:creationId xmlns:a16="http://schemas.microsoft.com/office/drawing/2014/main" id="{015282FD-183F-5547-9D1D-DD8508E0B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821363"/>
            <a:ext cx="4525963" cy="295275"/>
          </a:xfrm>
          <a:prstGeom prst="roundRect">
            <a:avLst>
              <a:gd name="adj" fmla="val 12495"/>
            </a:avLst>
          </a:prstGeom>
          <a:solidFill>
            <a:srgbClr val="FFFFD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Nurture a Healthy, Ethical, and Respectful Culture in the Conduct of Research</a:t>
            </a:r>
          </a:p>
        </p:txBody>
      </p:sp>
      <p:sp>
        <p:nvSpPr>
          <p:cNvPr id="26670" name="TextBox 42">
            <a:extLst>
              <a:ext uri="{FF2B5EF4-FFF2-40B4-BE49-F238E27FC236}">
                <a16:creationId xmlns:a16="http://schemas.microsoft.com/office/drawing/2014/main" id="{586DBC85-2A76-9E42-B3EC-2CD21953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5888038"/>
            <a:ext cx="254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6671" name="TextBox 42">
            <a:extLst>
              <a:ext uri="{FF2B5EF4-FFF2-40B4-BE49-F238E27FC236}">
                <a16:creationId xmlns:a16="http://schemas.microsoft.com/office/drawing/2014/main" id="{3E2E5DC7-96CF-0042-8F23-E3111834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208713"/>
            <a:ext cx="247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6672" name="TextBox 42">
            <a:extLst>
              <a:ext uri="{FF2B5EF4-FFF2-40B4-BE49-F238E27FC236}">
                <a16:creationId xmlns:a16="http://schemas.microsoft.com/office/drawing/2014/main" id="{BD512AD2-2216-D44E-AE23-346859E5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6551613"/>
            <a:ext cx="266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6673" name="Rectangle 159">
            <a:extLst>
              <a:ext uri="{FF2B5EF4-FFF2-40B4-BE49-F238E27FC236}">
                <a16:creationId xmlns:a16="http://schemas.microsoft.com/office/drawing/2014/main" id="{A32A9D1B-6D86-5941-A77C-99F7A7A6E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239963"/>
            <a:ext cx="960437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Actively Engage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 UTHSC Faculty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Recruitment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Retention</a:t>
            </a:r>
          </a:p>
        </p:txBody>
      </p:sp>
      <p:sp>
        <p:nvSpPr>
          <p:cNvPr id="26674" name="Rectangle 160">
            <a:extLst>
              <a:ext uri="{FF2B5EF4-FFF2-40B4-BE49-F238E27FC236}">
                <a16:creationId xmlns:a16="http://schemas.microsoft.com/office/drawing/2014/main" id="{7FC25EE2-023C-C942-B1FD-8584A2F2B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841625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Recruit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 Retain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Qualified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Diverse Staff</a:t>
            </a:r>
          </a:p>
        </p:txBody>
      </p:sp>
      <p:sp>
        <p:nvSpPr>
          <p:cNvPr id="26675" name="Rectangle 162">
            <a:extLst>
              <a:ext uri="{FF2B5EF4-FFF2-40B4-BE49-F238E27FC236}">
                <a16:creationId xmlns:a16="http://schemas.microsoft.com/office/drawing/2014/main" id="{F62DBCF2-E35A-C849-A6F1-560D69FB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3446463"/>
            <a:ext cx="960437" cy="514350"/>
          </a:xfrm>
          <a:prstGeom prst="rect">
            <a:avLst/>
          </a:prstGeom>
          <a:solidFill>
            <a:srgbClr val="FFFFD6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Engage UTHSC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Development and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 dirty="0">
                <a:solidFill>
                  <a:srgbClr val="000000"/>
                </a:solidFill>
                <a:latin typeface="Arial" panose="020B0604020202020204" pitchFamily="34" charset="0"/>
              </a:rPr>
              <a:t>Alumni Offices</a:t>
            </a:r>
          </a:p>
        </p:txBody>
      </p:sp>
      <p:sp>
        <p:nvSpPr>
          <p:cNvPr id="26676" name="Rectangle 162">
            <a:extLst>
              <a:ext uri="{FF2B5EF4-FFF2-40B4-BE49-F238E27FC236}">
                <a16:creationId xmlns:a16="http://schemas.microsoft.com/office/drawing/2014/main" id="{0A8A7091-4D43-644A-B56E-45180C7A4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4046538"/>
            <a:ext cx="960437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Secure Institutional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and Extramural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b="0">
                <a:solidFill>
                  <a:srgbClr val="000000"/>
                </a:solidFill>
                <a:latin typeface="Arial" panose="020B0604020202020204" pitchFamily="34" charset="0"/>
              </a:rPr>
              <a:t>Investment</a:t>
            </a:r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CF83ABFF-6FFE-DE4C-A480-DE61BF94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2159000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3121DC24-D8E1-BA48-83AA-38E9A856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2759075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6FFD25E7-3F8D-C04E-9D43-60748372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959225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F1A18F92-A2B8-BE4A-A3E7-8D9406C9C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3375025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69" name="Rectangle 54">
            <a:extLst>
              <a:ext uri="{FF2B5EF4-FFF2-40B4-BE49-F238E27FC236}">
                <a16:creationId xmlns:a16="http://schemas.microsoft.com/office/drawing/2014/main" id="{68E16E91-C06C-3340-AD4D-1B8ACC0F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3375025"/>
            <a:ext cx="1076325" cy="6889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9" rIns="69056" bIns="34529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 animBg="1"/>
      <p:bldP spid="70" grpId="0" animBg="1"/>
      <p:bldP spid="66" grpId="0" animBg="1"/>
      <p:bldP spid="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GHS-Overview" id="{5C44C362-0FA9-0A4A-ADB6-9B3257214F3B}" vid="{B120FADB-F900-EB4C-83DE-B02DB5FB1D4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</TotalTime>
  <Words>1271</Words>
  <Application>Microsoft Macintosh PowerPoint</Application>
  <PresentationFormat>On-screen Show (4:3)</PresentationFormat>
  <Paragraphs>414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ＭＳ Ｐゴシック</vt:lpstr>
      <vt:lpstr>Times New Roman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Thomason</dc:creator>
  <cp:lastModifiedBy>Thomason, Donald B</cp:lastModifiedBy>
  <cp:revision>110</cp:revision>
  <cp:lastPrinted>2019-05-20T01:01:04Z</cp:lastPrinted>
  <dcterms:created xsi:type="dcterms:W3CDTF">2015-11-08T13:27:59Z</dcterms:created>
  <dcterms:modified xsi:type="dcterms:W3CDTF">2019-05-20T10:38:28Z</dcterms:modified>
</cp:coreProperties>
</file>