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0"/>
  </p:notesMasterIdLst>
  <p:sldIdLst>
    <p:sldId id="270" r:id="rId2"/>
    <p:sldId id="263" r:id="rId3"/>
    <p:sldId id="265" r:id="rId4"/>
    <p:sldId id="264" r:id="rId5"/>
    <p:sldId id="267" r:id="rId6"/>
    <p:sldId id="268" r:id="rId7"/>
    <p:sldId id="269" r:id="rId8"/>
    <p:sldId id="271" r:id="rId9"/>
    <p:sldId id="273" r:id="rId10"/>
    <p:sldId id="274" r:id="rId11"/>
    <p:sldId id="279" r:id="rId12"/>
    <p:sldId id="280" r:id="rId13"/>
    <p:sldId id="281" r:id="rId14"/>
    <p:sldId id="259" r:id="rId15"/>
    <p:sldId id="262" r:id="rId16"/>
    <p:sldId id="278" r:id="rId17"/>
    <p:sldId id="275" r:id="rId18"/>
    <p:sldId id="282" r:id="rId19"/>
  </p:sldIdLst>
  <p:sldSz cx="12192000" cy="6858000"/>
  <p:notesSz cx="7010400" cy="9296400"/>
  <p:custDataLst>
    <p:tags r:id="rId2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79671" autoAdjust="0"/>
  </p:normalViewPr>
  <p:slideViewPr>
    <p:cSldViewPr snapToGrid="0">
      <p:cViewPr varScale="1">
        <p:scale>
          <a:sx n="115" d="100"/>
          <a:sy n="115" d="100"/>
        </p:scale>
        <p:origin x="372" y="10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C19675D-046A-4371-92FB-E62B09798AB3}" type="datetimeFigureOut">
              <a:rPr lang="en-US" smtClean="0"/>
              <a:t>5/29/2020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78FF1C1-A0E0-4EA2-B5BF-0A9F5FD834FD}" type="slidenum">
              <a:rPr lang="en-US" smtClean="0"/>
              <a:t>‹#›</a:t>
            </a:fld>
            <a:endParaRPr lang="en-US"/>
          </a:p>
        </p:txBody>
      </p:sp>
    </p:spTree>
    <p:extLst>
      <p:ext uri="{BB962C8B-B14F-4D97-AF65-F5344CB8AC3E}">
        <p14:creationId xmlns:p14="http://schemas.microsoft.com/office/powerpoint/2010/main" val="2804661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viewing our presentation on stress management. </a:t>
            </a:r>
          </a:p>
          <a:p>
            <a:endParaRPr lang="en-US" dirty="0"/>
          </a:p>
          <a:p>
            <a:r>
              <a:rPr lang="en-US" dirty="0"/>
              <a:t>This presentation is a collaboration between the College of Nursing and the Office Of Student Academic Support Services and Inclusion also known as SASSI.</a:t>
            </a:r>
          </a:p>
          <a:p>
            <a:endParaRPr lang="en-US" dirty="0"/>
          </a:p>
          <a:p>
            <a:endParaRPr lang="en-US" dirty="0"/>
          </a:p>
        </p:txBody>
      </p:sp>
      <p:sp>
        <p:nvSpPr>
          <p:cNvPr id="4" name="Slide Number Placeholder 3"/>
          <p:cNvSpPr>
            <a:spLocks noGrp="1"/>
          </p:cNvSpPr>
          <p:nvPr>
            <p:ph type="sldNum" sz="quarter" idx="5"/>
          </p:nvPr>
        </p:nvSpPr>
        <p:spPr/>
        <p:txBody>
          <a:bodyPr/>
          <a:lstStyle/>
          <a:p>
            <a:fld id="{478FF1C1-A0E0-4EA2-B5BF-0A9F5FD834FD}" type="slidenum">
              <a:rPr lang="en-US" smtClean="0"/>
              <a:t>1</a:t>
            </a:fld>
            <a:endParaRPr lang="en-US"/>
          </a:p>
        </p:txBody>
      </p:sp>
    </p:spTree>
    <p:extLst>
      <p:ext uri="{BB962C8B-B14F-4D97-AF65-F5344CB8AC3E}">
        <p14:creationId xmlns:p14="http://schemas.microsoft.com/office/powerpoint/2010/main" val="4223019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mentioned in the previous slide, stress management entails managing your mental and physical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Managing your mental and physical health requires proper nutrition, sleep, relaxation, exercise, time with self, and time with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of this can be achieved through effective time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I’ve mentioned time management several times now to reiterate its importance in nursing school and nursing practice. If this is an area in which you need assistance, please contact us.</a:t>
            </a:r>
          </a:p>
          <a:p>
            <a:endParaRPr lang="en-US" dirty="0"/>
          </a:p>
        </p:txBody>
      </p:sp>
      <p:sp>
        <p:nvSpPr>
          <p:cNvPr id="4" name="Slide Number Placeholder 3"/>
          <p:cNvSpPr>
            <a:spLocks noGrp="1"/>
          </p:cNvSpPr>
          <p:nvPr>
            <p:ph type="sldNum" sz="quarter" idx="5"/>
          </p:nvPr>
        </p:nvSpPr>
        <p:spPr/>
        <p:txBody>
          <a:bodyPr/>
          <a:lstStyle/>
          <a:p>
            <a:fld id="{478FF1C1-A0E0-4EA2-B5BF-0A9F5FD834FD}" type="slidenum">
              <a:rPr lang="en-US" smtClean="0"/>
              <a:t>10</a:t>
            </a:fld>
            <a:endParaRPr lang="en-US"/>
          </a:p>
        </p:txBody>
      </p:sp>
    </p:spTree>
    <p:extLst>
      <p:ext uri="{BB962C8B-B14F-4D97-AF65-F5344CB8AC3E}">
        <p14:creationId xmlns:p14="http://schemas.microsoft.com/office/powerpoint/2010/main" val="2641310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can you do now before the semester starts?</a:t>
            </a:r>
          </a:p>
          <a:p>
            <a:endParaRPr lang="en-US" dirty="0"/>
          </a:p>
          <a:p>
            <a:r>
              <a:rPr lang="en-US" dirty="0"/>
              <a:t>One thing is to start thinking about what you already have in place or even what you think you might need or want to do. Start trying it out. It could be exercising or meditating. Start slowly. You may a few minutes, see how you feel, and modify as you go. You may also find a meditation video on YouTube.</a:t>
            </a:r>
          </a:p>
          <a:p>
            <a:endParaRPr lang="en-US" dirty="0"/>
          </a:p>
          <a:p>
            <a:r>
              <a:rPr lang="en-US" dirty="0"/>
              <a:t>If it’s not for you, try something else. JUST DON’T GIVE UP!</a:t>
            </a:r>
          </a:p>
          <a:p>
            <a:endParaRPr lang="en-US" dirty="0"/>
          </a:p>
        </p:txBody>
      </p:sp>
      <p:sp>
        <p:nvSpPr>
          <p:cNvPr id="4" name="Slide Number Placeholder 3"/>
          <p:cNvSpPr>
            <a:spLocks noGrp="1"/>
          </p:cNvSpPr>
          <p:nvPr>
            <p:ph type="sldNum" sz="quarter" idx="5"/>
          </p:nvPr>
        </p:nvSpPr>
        <p:spPr/>
        <p:txBody>
          <a:bodyPr/>
          <a:lstStyle/>
          <a:p>
            <a:fld id="{478FF1C1-A0E0-4EA2-B5BF-0A9F5FD834FD}" type="slidenum">
              <a:rPr lang="en-US" smtClean="0"/>
              <a:t>11</a:t>
            </a:fld>
            <a:endParaRPr lang="en-US"/>
          </a:p>
        </p:txBody>
      </p:sp>
    </p:spTree>
    <p:extLst>
      <p:ext uri="{BB962C8B-B14F-4D97-AF65-F5344CB8AC3E}">
        <p14:creationId xmlns:p14="http://schemas.microsoft.com/office/powerpoint/2010/main" val="1349880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you to reach out! </a:t>
            </a:r>
          </a:p>
          <a:p>
            <a:endParaRPr lang="en-US" dirty="0"/>
          </a:p>
          <a:p>
            <a:r>
              <a:rPr lang="en-US" dirty="0"/>
              <a:t>The College of Nursing Learning Navigator, SASSI educational specialists, and SASSI counselors are available and can start building a relationship with you. </a:t>
            </a:r>
          </a:p>
          <a:p>
            <a:endParaRPr lang="en-US" dirty="0"/>
          </a:p>
          <a:p>
            <a:r>
              <a:rPr lang="en-US" dirty="0"/>
              <a:t>Oftentimes, when incoming students here academic support, they think remediation. I assure you this is not the case. Our services not remedial at all. That’s not what you need at this level. Students tell us what they need is someone to assist them with taking what they’re they’ve done in the past and assist them with taking it to the next level so that they can be successful in this environment. That’s what we’re here to do. </a:t>
            </a:r>
          </a:p>
          <a:p>
            <a:endParaRPr lang="en-US" dirty="0"/>
          </a:p>
          <a:p>
            <a:r>
              <a:rPr lang="en-US" dirty="0"/>
              <a:t>Therefore, there is no stigma associated with talking to someone or utilizing the learning navigator and SASSI services which are at no cost to you. The services are also confidential. </a:t>
            </a:r>
          </a:p>
          <a:p>
            <a:endParaRPr lang="en-US" dirty="0"/>
          </a:p>
          <a:p>
            <a:r>
              <a:rPr lang="en-US" dirty="0"/>
              <a:t>The learning navigator and educational specialists can assist you with time management, learning, study, and reading strategies, and also stress management. </a:t>
            </a:r>
          </a:p>
          <a:p>
            <a:endParaRPr lang="en-US" dirty="0"/>
          </a:p>
          <a:p>
            <a:r>
              <a:rPr lang="en-US" dirty="0"/>
              <a:t>SASSI counselors provide individual, family, and group counseling sessions. Group counseling is available one night each week.</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78FF1C1-A0E0-4EA2-B5BF-0A9F5FD834FD}" type="slidenum">
              <a:rPr lang="en-US" smtClean="0"/>
              <a:t>12</a:t>
            </a:fld>
            <a:endParaRPr lang="en-US"/>
          </a:p>
        </p:txBody>
      </p:sp>
    </p:spTree>
    <p:extLst>
      <p:ext uri="{BB962C8B-B14F-4D97-AF65-F5344CB8AC3E}">
        <p14:creationId xmlns:p14="http://schemas.microsoft.com/office/powerpoint/2010/main" val="2474303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encourage you to take a look at the student page on the UTHSC website to see what’s available and what captures your interest. Doing this will help familiarize you with campus services and decrease the added stress that the lack of familiarity can bring. </a:t>
            </a:r>
          </a:p>
          <a:p>
            <a:endParaRPr lang="en-US" dirty="0"/>
          </a:p>
          <a:p>
            <a:r>
              <a:rPr lang="en-US" dirty="0"/>
              <a:t>Students say that looking through the website and services helps them feel prepared and less anxious about accessing those services. </a:t>
            </a:r>
          </a:p>
        </p:txBody>
      </p:sp>
      <p:sp>
        <p:nvSpPr>
          <p:cNvPr id="4" name="Slide Number Placeholder 3"/>
          <p:cNvSpPr>
            <a:spLocks noGrp="1"/>
          </p:cNvSpPr>
          <p:nvPr>
            <p:ph type="sldNum" sz="quarter" idx="5"/>
          </p:nvPr>
        </p:nvSpPr>
        <p:spPr/>
        <p:txBody>
          <a:bodyPr/>
          <a:lstStyle/>
          <a:p>
            <a:fld id="{478FF1C1-A0E0-4EA2-B5BF-0A9F5FD834FD}" type="slidenum">
              <a:rPr lang="en-US" smtClean="0"/>
              <a:t>13</a:t>
            </a:fld>
            <a:endParaRPr lang="en-US"/>
          </a:p>
        </p:txBody>
      </p:sp>
    </p:spTree>
    <p:extLst>
      <p:ext uri="{BB962C8B-B14F-4D97-AF65-F5344CB8AC3E}">
        <p14:creationId xmlns:p14="http://schemas.microsoft.com/office/powerpoint/2010/main" val="1311936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 on campus can you go to get the assistance you need to support your mental and physical well-being?</a:t>
            </a:r>
          </a:p>
          <a:p>
            <a:endParaRPr lang="en-US" dirty="0"/>
          </a:p>
          <a:p>
            <a:r>
              <a:rPr lang="en-US" dirty="0"/>
              <a:t>This fall, the Mind Body and Wellness Center will open on the 3</a:t>
            </a:r>
            <a:r>
              <a:rPr lang="en-US" baseline="30000" dirty="0"/>
              <a:t>rd</a:t>
            </a:r>
            <a:r>
              <a:rPr lang="en-US" dirty="0"/>
              <a:t> floor of the SAC. Ms. Kimberlee Strome, the director, will offer yoga, </a:t>
            </a:r>
            <a:r>
              <a:rPr lang="en-US" dirty="0" err="1"/>
              <a:t>pilates</a:t>
            </a:r>
            <a:r>
              <a:rPr lang="en-US" dirty="0"/>
              <a:t>, meditation, and a Zen lounge for students. </a:t>
            </a:r>
          </a:p>
          <a:p>
            <a:endParaRPr lang="en-US" dirty="0"/>
          </a:p>
          <a:p>
            <a:r>
              <a:rPr lang="en-US" dirty="0"/>
              <a:t>Additionally, the campus rec center is available to provide students with individual, group, and intramural fitness opportunities. </a:t>
            </a:r>
          </a:p>
          <a:p>
            <a:endParaRPr lang="en-US" dirty="0"/>
          </a:p>
          <a:p>
            <a:r>
              <a:rPr lang="en-US" dirty="0"/>
              <a:t>SASSI provides counseling free of charge, educational specialist who provide educational coaching, disability services, and success strategies.</a:t>
            </a:r>
          </a:p>
          <a:p>
            <a:endParaRPr lang="en-US" dirty="0"/>
          </a:p>
          <a:p>
            <a:r>
              <a:rPr lang="en-US" dirty="0"/>
              <a:t>SASSI also has three massage chairs. SASSI also co-sponsors special events throughout the year with the Office of Student Life. That’s free food and free activities. </a:t>
            </a:r>
          </a:p>
          <a:p>
            <a:endParaRPr lang="en-US" dirty="0"/>
          </a:p>
          <a:p>
            <a:r>
              <a:rPr lang="en-US" dirty="0"/>
              <a:t>Information about campus rec, SASSI, student life, university health and other offices relevant to your academic success can be found on the student page of the </a:t>
            </a:r>
            <a:r>
              <a:rPr lang="en-US" dirty="0" err="1"/>
              <a:t>uthsc</a:t>
            </a:r>
            <a:r>
              <a:rPr lang="en-US" dirty="0"/>
              <a:t> website or by calling each respective office.</a:t>
            </a:r>
          </a:p>
        </p:txBody>
      </p:sp>
      <p:sp>
        <p:nvSpPr>
          <p:cNvPr id="4" name="Slide Number Placeholder 3"/>
          <p:cNvSpPr>
            <a:spLocks noGrp="1"/>
          </p:cNvSpPr>
          <p:nvPr>
            <p:ph type="sldNum" sz="quarter" idx="5"/>
          </p:nvPr>
        </p:nvSpPr>
        <p:spPr/>
        <p:txBody>
          <a:bodyPr/>
          <a:lstStyle/>
          <a:p>
            <a:fld id="{478FF1C1-A0E0-4EA2-B5BF-0A9F5FD834FD}" type="slidenum">
              <a:rPr lang="en-US" smtClean="0"/>
              <a:t>14</a:t>
            </a:fld>
            <a:endParaRPr lang="en-US"/>
          </a:p>
        </p:txBody>
      </p:sp>
    </p:spTree>
    <p:extLst>
      <p:ext uri="{BB962C8B-B14F-4D97-AF65-F5344CB8AC3E}">
        <p14:creationId xmlns:p14="http://schemas.microsoft.com/office/powerpoint/2010/main" val="2504659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students’ overall wellbeing is crucial to their academic and professional success. We also know that this success does not happen in isolation. We need each other.</a:t>
            </a:r>
          </a:p>
          <a:p>
            <a:endParaRPr lang="en-US" dirty="0"/>
          </a:p>
          <a:p>
            <a:r>
              <a:rPr lang="en-US" dirty="0"/>
              <a:t>If you or a peer are in distress, please reach out to the campus Care Navigator, Rachel Bolick. Rachel is a licensed social worker who can connect you with campus and community resources to assist with a variety of needs ranging from food insecurity, suicide prevention,  to domestic violence. You are not in this alone. </a:t>
            </a:r>
          </a:p>
          <a:p>
            <a:endParaRPr lang="en-US" dirty="0"/>
          </a:p>
          <a:p>
            <a:r>
              <a:rPr lang="en-US" dirty="0"/>
              <a:t> </a:t>
            </a:r>
          </a:p>
        </p:txBody>
      </p:sp>
      <p:sp>
        <p:nvSpPr>
          <p:cNvPr id="4" name="Slide Number Placeholder 3"/>
          <p:cNvSpPr>
            <a:spLocks noGrp="1"/>
          </p:cNvSpPr>
          <p:nvPr>
            <p:ph type="sldNum" sz="quarter" idx="5"/>
          </p:nvPr>
        </p:nvSpPr>
        <p:spPr/>
        <p:txBody>
          <a:bodyPr/>
          <a:lstStyle/>
          <a:p>
            <a:fld id="{478FF1C1-A0E0-4EA2-B5BF-0A9F5FD834FD}" type="slidenum">
              <a:rPr lang="en-US" smtClean="0"/>
              <a:t>15</a:t>
            </a:fld>
            <a:endParaRPr lang="en-US"/>
          </a:p>
        </p:txBody>
      </p:sp>
    </p:spTree>
    <p:extLst>
      <p:ext uri="{BB962C8B-B14F-4D97-AF65-F5344CB8AC3E}">
        <p14:creationId xmlns:p14="http://schemas.microsoft.com/office/powerpoint/2010/main" val="224356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nurses are instrumental in creating a culture of caring. That culture begins with caring for ourselves. We can’t effectively care for others if we’re not caring for ourselves.</a:t>
            </a:r>
          </a:p>
        </p:txBody>
      </p:sp>
      <p:sp>
        <p:nvSpPr>
          <p:cNvPr id="4" name="Slide Number Placeholder 3"/>
          <p:cNvSpPr>
            <a:spLocks noGrp="1"/>
          </p:cNvSpPr>
          <p:nvPr>
            <p:ph type="sldNum" sz="quarter" idx="5"/>
          </p:nvPr>
        </p:nvSpPr>
        <p:spPr/>
        <p:txBody>
          <a:bodyPr/>
          <a:lstStyle/>
          <a:p>
            <a:fld id="{478FF1C1-A0E0-4EA2-B5BF-0A9F5FD834FD}" type="slidenum">
              <a:rPr lang="en-US" smtClean="0"/>
              <a:t>16</a:t>
            </a:fld>
            <a:endParaRPr lang="en-US"/>
          </a:p>
        </p:txBody>
      </p:sp>
    </p:spTree>
    <p:extLst>
      <p:ext uri="{BB962C8B-B14F-4D97-AF65-F5344CB8AC3E}">
        <p14:creationId xmlns:p14="http://schemas.microsoft.com/office/powerpoint/2010/main" val="2785541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additional resources related to nursing self-care that you may consider viewing.</a:t>
            </a:r>
          </a:p>
        </p:txBody>
      </p:sp>
      <p:sp>
        <p:nvSpPr>
          <p:cNvPr id="4" name="Slide Number Placeholder 3"/>
          <p:cNvSpPr>
            <a:spLocks noGrp="1"/>
          </p:cNvSpPr>
          <p:nvPr>
            <p:ph type="sldNum" sz="quarter" idx="5"/>
          </p:nvPr>
        </p:nvSpPr>
        <p:spPr/>
        <p:txBody>
          <a:bodyPr/>
          <a:lstStyle/>
          <a:p>
            <a:fld id="{478FF1C1-A0E0-4EA2-B5BF-0A9F5FD834FD}" type="slidenum">
              <a:rPr lang="en-US" smtClean="0"/>
              <a:t>17</a:t>
            </a:fld>
            <a:endParaRPr lang="en-US"/>
          </a:p>
        </p:txBody>
      </p:sp>
    </p:spTree>
    <p:extLst>
      <p:ext uri="{BB962C8B-B14F-4D97-AF65-F5344CB8AC3E}">
        <p14:creationId xmlns:p14="http://schemas.microsoft.com/office/powerpoint/2010/main" val="3370272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would like to schedule a time to talk about stress management, time management, or if you have questions in general, please feel free to contact myself, the learning navigator, or Keri Snyder, one of the educational specialist in SASSI who works closely with the College of Nursing.</a:t>
            </a:r>
          </a:p>
          <a:p>
            <a:endParaRPr lang="en-US" dirty="0"/>
          </a:p>
          <a:p>
            <a:r>
              <a:rPr lang="en-US" dirty="0"/>
              <a:t>We look forward to seeing and working with you in the fall.</a:t>
            </a:r>
          </a:p>
        </p:txBody>
      </p:sp>
      <p:sp>
        <p:nvSpPr>
          <p:cNvPr id="4" name="Slide Number Placeholder 3"/>
          <p:cNvSpPr>
            <a:spLocks noGrp="1"/>
          </p:cNvSpPr>
          <p:nvPr>
            <p:ph type="sldNum" sz="quarter" idx="5"/>
          </p:nvPr>
        </p:nvSpPr>
        <p:spPr/>
        <p:txBody>
          <a:bodyPr/>
          <a:lstStyle/>
          <a:p>
            <a:fld id="{478FF1C1-A0E0-4EA2-B5BF-0A9F5FD834FD}" type="slidenum">
              <a:rPr lang="en-US" smtClean="0"/>
              <a:t>18</a:t>
            </a:fld>
            <a:endParaRPr lang="en-US"/>
          </a:p>
        </p:txBody>
      </p:sp>
    </p:spTree>
    <p:extLst>
      <p:ext uri="{BB962C8B-B14F-4D97-AF65-F5344CB8AC3E}">
        <p14:creationId xmlns:p14="http://schemas.microsoft.com/office/powerpoint/2010/main" val="3105465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recording will provide BSN students with strategies and resources to support their stress management throughout nursing school and perhaps as the enter their respective areas of practice.</a:t>
            </a:r>
          </a:p>
          <a:p>
            <a:endParaRPr lang="en-US" dirty="0"/>
          </a:p>
          <a:p>
            <a:r>
              <a:rPr lang="en-US" dirty="0"/>
              <a:t>It will also assist students with identifying their current levels of stress and stress management, fine tune those or implement new ones. This recording will assist students with becoming knowledgeable about campus resources that support stress management and that can be accessed during the academic year.</a:t>
            </a:r>
          </a:p>
        </p:txBody>
      </p:sp>
      <p:sp>
        <p:nvSpPr>
          <p:cNvPr id="4" name="Slide Number Placeholder 3"/>
          <p:cNvSpPr>
            <a:spLocks noGrp="1"/>
          </p:cNvSpPr>
          <p:nvPr>
            <p:ph type="sldNum" sz="quarter" idx="5"/>
          </p:nvPr>
        </p:nvSpPr>
        <p:spPr/>
        <p:txBody>
          <a:bodyPr/>
          <a:lstStyle/>
          <a:p>
            <a:fld id="{478FF1C1-A0E0-4EA2-B5BF-0A9F5FD834FD}" type="slidenum">
              <a:rPr lang="en-US" smtClean="0"/>
              <a:t>2</a:t>
            </a:fld>
            <a:endParaRPr lang="en-US"/>
          </a:p>
        </p:txBody>
      </p:sp>
    </p:spTree>
    <p:extLst>
      <p:ext uri="{BB962C8B-B14F-4D97-AF65-F5344CB8AC3E}">
        <p14:creationId xmlns:p14="http://schemas.microsoft.com/office/powerpoint/2010/main" val="1467019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Congratulations on being accepted into nursing school.  </a:t>
            </a:r>
          </a:p>
          <a:p>
            <a:endParaRPr lang="en-US" dirty="0"/>
          </a:p>
          <a:p>
            <a:r>
              <a:rPr lang="en-US" dirty="0"/>
              <a:t>The World Economic Forum lists nursing as one of the world’s most respected professions.</a:t>
            </a:r>
          </a:p>
          <a:p>
            <a:endParaRPr lang="en-US" dirty="0"/>
          </a:p>
          <a:p>
            <a:endParaRPr lang="en-US" dirty="0"/>
          </a:p>
        </p:txBody>
      </p:sp>
      <p:sp>
        <p:nvSpPr>
          <p:cNvPr id="4" name="Slide Number Placeholder 3"/>
          <p:cNvSpPr>
            <a:spLocks noGrp="1"/>
          </p:cNvSpPr>
          <p:nvPr>
            <p:ph type="sldNum" sz="quarter" idx="5"/>
          </p:nvPr>
        </p:nvSpPr>
        <p:spPr/>
        <p:txBody>
          <a:bodyPr/>
          <a:lstStyle/>
          <a:p>
            <a:fld id="{478FF1C1-A0E0-4EA2-B5BF-0A9F5FD834FD}" type="slidenum">
              <a:rPr lang="en-US" smtClean="0"/>
              <a:t>3</a:t>
            </a:fld>
            <a:endParaRPr lang="en-US"/>
          </a:p>
        </p:txBody>
      </p:sp>
    </p:spTree>
    <p:extLst>
      <p:ext uri="{BB962C8B-B14F-4D97-AF65-F5344CB8AC3E}">
        <p14:creationId xmlns:p14="http://schemas.microsoft.com/office/powerpoint/2010/main" val="2572086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may know or imagine, the day to day life a of nurse in practice can be quite demanding and stressful. The same can also be said for nursing school.</a:t>
            </a:r>
          </a:p>
        </p:txBody>
      </p:sp>
      <p:sp>
        <p:nvSpPr>
          <p:cNvPr id="4" name="Slide Number Placeholder 3"/>
          <p:cNvSpPr>
            <a:spLocks noGrp="1"/>
          </p:cNvSpPr>
          <p:nvPr>
            <p:ph type="sldNum" sz="quarter" idx="5"/>
          </p:nvPr>
        </p:nvSpPr>
        <p:spPr/>
        <p:txBody>
          <a:bodyPr/>
          <a:lstStyle/>
          <a:p>
            <a:fld id="{478FF1C1-A0E0-4EA2-B5BF-0A9F5FD834FD}" type="slidenum">
              <a:rPr lang="en-US" smtClean="0"/>
              <a:t>4</a:t>
            </a:fld>
            <a:endParaRPr lang="en-US"/>
          </a:p>
        </p:txBody>
      </p:sp>
    </p:spTree>
    <p:extLst>
      <p:ext uri="{BB962C8B-B14F-4D97-AF65-F5344CB8AC3E}">
        <p14:creationId xmlns:p14="http://schemas.microsoft.com/office/powerpoint/2010/main" val="3029078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shows that stress can significantly impact our body, brain, behavior, and cognition. Our cognition involves our thinking, memory, problem solving and learning. Each of these areas impacts our academic performance and success.  </a:t>
            </a:r>
          </a:p>
        </p:txBody>
      </p:sp>
      <p:sp>
        <p:nvSpPr>
          <p:cNvPr id="4" name="Slide Number Placeholder 3"/>
          <p:cNvSpPr>
            <a:spLocks noGrp="1"/>
          </p:cNvSpPr>
          <p:nvPr>
            <p:ph type="sldNum" sz="quarter" idx="5"/>
          </p:nvPr>
        </p:nvSpPr>
        <p:spPr/>
        <p:txBody>
          <a:bodyPr/>
          <a:lstStyle/>
          <a:p>
            <a:fld id="{478FF1C1-A0E0-4EA2-B5BF-0A9F5FD834FD}" type="slidenum">
              <a:rPr lang="en-US" smtClean="0"/>
              <a:t>5</a:t>
            </a:fld>
            <a:endParaRPr lang="en-US"/>
          </a:p>
        </p:txBody>
      </p:sp>
    </p:spTree>
    <p:extLst>
      <p:ext uri="{BB962C8B-B14F-4D97-AF65-F5344CB8AC3E}">
        <p14:creationId xmlns:p14="http://schemas.microsoft.com/office/powerpoint/2010/main" val="718309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Stress can lead to poor physical and mental health and as well as burn out. Again, these are areas that will impact our academic performance and success. </a:t>
            </a:r>
          </a:p>
        </p:txBody>
      </p:sp>
      <p:sp>
        <p:nvSpPr>
          <p:cNvPr id="4" name="Slide Number Placeholder 3"/>
          <p:cNvSpPr>
            <a:spLocks noGrp="1"/>
          </p:cNvSpPr>
          <p:nvPr>
            <p:ph type="sldNum" sz="quarter" idx="5"/>
          </p:nvPr>
        </p:nvSpPr>
        <p:spPr/>
        <p:txBody>
          <a:bodyPr/>
          <a:lstStyle/>
          <a:p>
            <a:fld id="{478FF1C1-A0E0-4EA2-B5BF-0A9F5FD834FD}" type="slidenum">
              <a:rPr lang="en-US" smtClean="0"/>
              <a:t>6</a:t>
            </a:fld>
            <a:endParaRPr lang="en-US"/>
          </a:p>
        </p:txBody>
      </p:sp>
    </p:spTree>
    <p:extLst>
      <p:ext uri="{BB962C8B-B14F-4D97-AF65-F5344CB8AC3E}">
        <p14:creationId xmlns:p14="http://schemas.microsoft.com/office/powerpoint/2010/main" val="3229418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stress can have a significant negative effect on our relationship with self and others.</a:t>
            </a:r>
          </a:p>
          <a:p>
            <a:endParaRPr lang="en-US" dirty="0"/>
          </a:p>
          <a:p>
            <a:r>
              <a:rPr lang="en-US" dirty="0"/>
              <a:t>These are just some of the reasons we want to start talking about stress management early and encourage our students to take a proactive approach to its management. </a:t>
            </a:r>
          </a:p>
        </p:txBody>
      </p:sp>
      <p:sp>
        <p:nvSpPr>
          <p:cNvPr id="4" name="Slide Number Placeholder 3"/>
          <p:cNvSpPr>
            <a:spLocks noGrp="1"/>
          </p:cNvSpPr>
          <p:nvPr>
            <p:ph type="sldNum" sz="quarter" idx="5"/>
          </p:nvPr>
        </p:nvSpPr>
        <p:spPr/>
        <p:txBody>
          <a:bodyPr/>
          <a:lstStyle/>
          <a:p>
            <a:fld id="{478FF1C1-A0E0-4EA2-B5BF-0A9F5FD834FD}" type="slidenum">
              <a:rPr lang="en-US" smtClean="0"/>
              <a:t>7</a:t>
            </a:fld>
            <a:endParaRPr lang="en-US"/>
          </a:p>
        </p:txBody>
      </p:sp>
    </p:spTree>
    <p:extLst>
      <p:ext uri="{BB962C8B-B14F-4D97-AF65-F5344CB8AC3E}">
        <p14:creationId xmlns:p14="http://schemas.microsoft.com/office/powerpoint/2010/main" val="2943983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you viewing this presentation may already have plans for or even engage in activities that reduce your stress. If what you’re doing has worked for you in the past, keep doing it when you initially begin the program. However, we encourage you to reflect periodically. Ask yourself, what are am I doing to manage my stress? Is what I’m doing working? If the answer is yes, what is your evidence? If there is no evidence or the answer is no, what are you willing to do to get the results you want? That something may be reaching out and utilizing our campus resources.</a:t>
            </a:r>
          </a:p>
          <a:p>
            <a:endParaRPr lang="en-US" dirty="0"/>
          </a:p>
          <a:p>
            <a:endParaRPr lang="en-US" dirty="0"/>
          </a:p>
        </p:txBody>
      </p:sp>
      <p:sp>
        <p:nvSpPr>
          <p:cNvPr id="4" name="Slide Number Placeholder 3"/>
          <p:cNvSpPr>
            <a:spLocks noGrp="1"/>
          </p:cNvSpPr>
          <p:nvPr>
            <p:ph type="sldNum" sz="quarter" idx="5"/>
          </p:nvPr>
        </p:nvSpPr>
        <p:spPr/>
        <p:txBody>
          <a:bodyPr/>
          <a:lstStyle/>
          <a:p>
            <a:fld id="{478FF1C1-A0E0-4EA2-B5BF-0A9F5FD834FD}" type="slidenum">
              <a:rPr lang="en-US" smtClean="0"/>
              <a:t>8</a:t>
            </a:fld>
            <a:endParaRPr lang="en-US"/>
          </a:p>
        </p:txBody>
      </p:sp>
    </p:spTree>
    <p:extLst>
      <p:ext uri="{BB962C8B-B14F-4D97-AF65-F5344CB8AC3E}">
        <p14:creationId xmlns:p14="http://schemas.microsoft.com/office/powerpoint/2010/main" val="233879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Our goal is to encourage you to take a proactive approach to stress management as well as share additional strategies that students have found valuable and that you may consider.</a:t>
            </a:r>
          </a:p>
          <a:p>
            <a:endParaRPr lang="en-US" dirty="0"/>
          </a:p>
          <a:p>
            <a:r>
              <a:rPr lang="en-US" dirty="0"/>
              <a:t>First on the list is time management. Effective time management is key to stress management. I encourage you to listen to our recording on time management. In general, time management includes setting goals, prioritizing and balancing everything that has to be done. It allows us to achieve the work-life balance that we need to maintain our physical and mental wellbeing.</a:t>
            </a:r>
          </a:p>
          <a:p>
            <a:endParaRPr lang="en-US" dirty="0"/>
          </a:p>
          <a:p>
            <a:r>
              <a:rPr lang="en-US" dirty="0"/>
              <a:t>Work-life balance includes time for academics and professional pursuits as well as time for self, others, and the things we enjoy. Oftentimes students underestimate the value of family, friends, pets, and breaks. Those breaks even include the responsible use of social media and video streaming services like Netflix and Hula. These are all central parts of our academic success and performance.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78FF1C1-A0E0-4EA2-B5BF-0A9F5FD834FD}" type="slidenum">
              <a:rPr lang="en-US" smtClean="0"/>
              <a:t>9</a:t>
            </a:fld>
            <a:endParaRPr lang="en-US"/>
          </a:p>
        </p:txBody>
      </p:sp>
    </p:spTree>
    <p:extLst>
      <p:ext uri="{BB962C8B-B14F-4D97-AF65-F5344CB8AC3E}">
        <p14:creationId xmlns:p14="http://schemas.microsoft.com/office/powerpoint/2010/main" val="2000617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5/29/2020</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5/29/2020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5/29/2020</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5/29/2020</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u="none"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1.png"/><Relationship Id="rId11" Type="http://schemas.openxmlformats.org/officeDocument/2006/relationships/image" Target="../media/image35.jpeg"/><Relationship Id="rId5" Type="http://schemas.openxmlformats.org/officeDocument/2006/relationships/image" Target="../media/image30.png"/><Relationship Id="rId10" Type="http://schemas.openxmlformats.org/officeDocument/2006/relationships/image" Target="../media/image34.jpeg"/><Relationship Id="rId4" Type="http://schemas.openxmlformats.org/officeDocument/2006/relationships/notesSlide" Target="../notesSlides/notesSlide10.xml"/><Relationship Id="rId9" Type="http://schemas.openxmlformats.org/officeDocument/2006/relationships/image" Target="../media/image33.jpe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8.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hyperlink" Target="http://www.uthsc.edu/sassi/"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www.uthsc.edu/sassi/staff.php" TargetMode="External"/><Relationship Id="rId5" Type="http://schemas.openxmlformats.org/officeDocument/2006/relationships/hyperlink" Target="https://www.uthsc.edu/nursing/success.php"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jp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9.png"/><Relationship Id="rId5" Type="http://schemas.openxmlformats.org/officeDocument/2006/relationships/hyperlink" Target="https://www.uthsc.edu/students/index.php" TargetMode="External"/><Relationship Id="rId10" Type="http://schemas.openxmlformats.org/officeDocument/2006/relationships/image" Target="../media/image41.jpeg"/><Relationship Id="rId4" Type="http://schemas.openxmlformats.org/officeDocument/2006/relationships/notesSlide" Target="../notesSlides/notesSlide13.xml"/><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hyperlink" Target="https://news.uthsc.edu/announcements/mind-body-and-wellness-center/"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2.xml"/><Relationship Id="rId7" Type="http://schemas.openxmlformats.org/officeDocument/2006/relationships/hyperlink" Target="https://pavesuite.com/UTHSC/PublicPortal/CustomIncidentReport?code=concern"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mailto:careteam@uthsc.edu" TargetMode="External"/><Relationship Id="rId5" Type="http://schemas.openxmlformats.org/officeDocument/2006/relationships/hyperlink" Target="https://www.uthsc.edu/sassi/care-navigator.php" TargetMode="External"/><Relationship Id="rId4" Type="http://schemas.openxmlformats.org/officeDocument/2006/relationships/notesSlide" Target="../notesSlides/notesSlide15.xml"/><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3.png"/><Relationship Id="rId5" Type="http://schemas.openxmlformats.org/officeDocument/2006/relationships/image" Target="../media/image1.jpg"/><Relationship Id="rId4" Type="http://schemas.openxmlformats.org/officeDocument/2006/relationships/notesSlide" Target="../notesSlides/notesSlide16.xml"/><Relationship Id="rId9" Type="http://schemas.openxmlformats.org/officeDocument/2006/relationships/image" Target="../media/image45.jpe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46.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www.nursingworld.org/~4aeeeb/globalassets/practiceandpolicy/work-environment/health--safety/ana-healthriskappraisalsummary_2013-2016.pdf" TargetMode="External"/><Relationship Id="rId5" Type="http://schemas.openxmlformats.org/officeDocument/2006/relationships/hyperlink" Target="http://ojin.nursingworld.org/MainMenuCategories/ANAMarketplace/ANAPeriodicals/OJIN/TableofContents/Vol-19-2014/No3-Sept-2014/Practicing-Self-Care-for-Nurses.html"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mailto:ksnyde21@uthsc.edu" TargetMode="External"/><Relationship Id="rId5" Type="http://schemas.openxmlformats.org/officeDocument/2006/relationships/hyperlink" Target="mailto:cbell50@uthsc.edu" TargetMode="External"/><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1.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notesSlide" Target="../notesSlides/notesSlide4.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notesSlide" Target="../notesSlides/notesSlide5.xml"/><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8.png"/><Relationship Id="rId11" Type="http://schemas.openxmlformats.org/officeDocument/2006/relationships/image" Target="../media/image22.jpe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notesSlide" Target="../notesSlides/notesSlide6.xml"/><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notesSlide" Target="../notesSlides/notesSlide7.xml"/><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7.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6.jpe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9.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2050" name="Picture 2" descr="Image result for stress management images"/>
          <p:cNvPicPr>
            <a:picLocks noChangeAspect="1" noChangeArrowheads="1"/>
          </p:cNvPicPr>
          <p:nvPr/>
        </p:nvPicPr>
        <p:blipFill rotWithShape="1">
          <a:blip r:embed="rId5">
            <a:extLst>
              <a:ext uri="{28A0092B-C50C-407E-A947-70E740481C1C}">
                <a14:useLocalDpi xmlns:a14="http://schemas.microsoft.com/office/drawing/2010/main" val="0"/>
              </a:ext>
            </a:extLst>
          </a:blip>
          <a:srcRect l="26603" r="20238" b="17935"/>
          <a:stretch/>
        </p:blipFill>
        <p:spPr bwMode="auto">
          <a:xfrm>
            <a:off x="6087979" y="1"/>
            <a:ext cx="6075948" cy="49088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AFCC452-B3FE-4DBC-9D34-3A9293FEE656}"/>
              </a:ext>
            </a:extLst>
          </p:cNvPr>
          <p:cNvPicPr>
            <a:picLocks noChangeAspect="1"/>
          </p:cNvPicPr>
          <p:nvPr/>
        </p:nvPicPr>
        <p:blipFill rotWithShape="1">
          <a:blip r:embed="rId6"/>
          <a:srcRect t="974" r="2" b="2"/>
          <a:stretch/>
        </p:blipFill>
        <p:spPr>
          <a:xfrm>
            <a:off x="2" y="10"/>
            <a:ext cx="6094409" cy="6857990"/>
          </a:xfrm>
          <a:prstGeom prst="rect">
            <a:avLst/>
          </a:prstGeom>
        </p:spPr>
      </p:pic>
      <p:sp>
        <p:nvSpPr>
          <p:cNvPr id="60" name="Rectangle 55">
            <a:extLst>
              <a:ext uri="{FF2B5EF4-FFF2-40B4-BE49-F238E27FC236}">
                <a16:creationId xmlns:a16="http://schemas.microsoft.com/office/drawing/2014/main" id="{1E570D0D-2ED8-4624-A12F-F4938E994D7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65702"/>
            <a:ext cx="12192001" cy="2291435"/>
          </a:xfrm>
          <a:prstGeom prst="rect">
            <a:avLst/>
          </a:prstGeom>
          <a:solidFill>
            <a:srgbClr val="000001">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FB8EFBE-BF55-4D38-B1FD-B92B8508AFFB}"/>
              </a:ext>
            </a:extLst>
          </p:cNvPr>
          <p:cNvSpPr>
            <a:spLocks noGrp="1"/>
          </p:cNvSpPr>
          <p:nvPr>
            <p:ph type="ctrTitle"/>
          </p:nvPr>
        </p:nvSpPr>
        <p:spPr>
          <a:xfrm>
            <a:off x="1289027" y="4727606"/>
            <a:ext cx="9608678" cy="744349"/>
          </a:xfrm>
        </p:spPr>
        <p:txBody>
          <a:bodyPr anchor="b">
            <a:normAutofit/>
          </a:bodyPr>
          <a:lstStyle/>
          <a:p>
            <a:pPr algn="ctr"/>
            <a:r>
              <a:rPr lang="en-US" sz="3100">
                <a:solidFill>
                  <a:srgbClr val="FFFFFE"/>
                </a:solidFill>
              </a:rPr>
              <a:t>Strategies For Self-Care: Stress Management</a:t>
            </a:r>
          </a:p>
        </p:txBody>
      </p:sp>
      <p:cxnSp>
        <p:nvCxnSpPr>
          <p:cNvPr id="61" name="Straight Connector 57">
            <a:extLst>
              <a:ext uri="{FF2B5EF4-FFF2-40B4-BE49-F238E27FC236}">
                <a16:creationId xmlns:a16="http://schemas.microsoft.com/office/drawing/2014/main" id="{C934CDC0-507B-44FE-BE7F-C72504ADE3F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88902" y="5660918"/>
            <a:ext cx="9609106" cy="0"/>
          </a:xfrm>
          <a:prstGeom prst="line">
            <a:avLst/>
          </a:prstGeom>
          <a:ln w="31750">
            <a:solidFill>
              <a:srgbClr val="E8AF78"/>
            </a:solidFill>
          </a:ln>
        </p:spPr>
        <p:style>
          <a:lnRef idx="3">
            <a:schemeClr val="accent1"/>
          </a:lnRef>
          <a:fillRef idx="0">
            <a:schemeClr val="accent1"/>
          </a:fillRef>
          <a:effectRef idx="2">
            <a:schemeClr val="accent1"/>
          </a:effectRef>
          <a:fontRef idx="minor">
            <a:schemeClr val="tx1"/>
          </a:fontRef>
        </p:style>
      </p:cxnSp>
      <p:sp>
        <p:nvSpPr>
          <p:cNvPr id="5" name="Subtitle 4">
            <a:extLst>
              <a:ext uri="{FF2B5EF4-FFF2-40B4-BE49-F238E27FC236}">
                <a16:creationId xmlns:a16="http://schemas.microsoft.com/office/drawing/2014/main" id="{2C48A775-080F-4F2C-8607-10ED40012670}"/>
              </a:ext>
            </a:extLst>
          </p:cNvPr>
          <p:cNvSpPr>
            <a:spLocks noGrp="1"/>
          </p:cNvSpPr>
          <p:nvPr>
            <p:ph type="subTitle" idx="1"/>
          </p:nvPr>
        </p:nvSpPr>
        <p:spPr>
          <a:xfrm>
            <a:off x="1288902" y="5660918"/>
            <a:ext cx="9609107" cy="1196219"/>
          </a:xfrm>
        </p:spPr>
        <p:txBody>
          <a:bodyPr>
            <a:normAutofit/>
          </a:bodyPr>
          <a:lstStyle/>
          <a:p>
            <a:pPr algn="ctr">
              <a:lnSpc>
                <a:spcPct val="110000"/>
              </a:lnSpc>
            </a:pPr>
            <a:r>
              <a:rPr lang="en-US" sz="2400" dirty="0">
                <a:solidFill>
                  <a:srgbClr val="FFFFFE"/>
                </a:solidFill>
              </a:rPr>
              <a:t>UTHSC College of Nursing &amp; the Office of student Academic Support Services &amp; Inclusion (SASSI)</a:t>
            </a:r>
          </a:p>
        </p:txBody>
      </p:sp>
      <p:pic>
        <p:nvPicPr>
          <p:cNvPr id="11" name="Audio 10">
            <a:hlinkClick r:id="" action="ppaction://media"/>
            <a:extLst>
              <a:ext uri="{FF2B5EF4-FFF2-40B4-BE49-F238E27FC236}">
                <a16:creationId xmlns:a16="http://schemas.microsoft.com/office/drawing/2014/main" id="{92FBA52E-40E4-4155-BF2A-361ECC9662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82186834"/>
      </p:ext>
    </p:extLst>
  </p:cSld>
  <p:clrMapOvr>
    <a:masterClrMapping/>
  </p:clrMapOvr>
  <mc:AlternateContent xmlns:mc="http://schemas.openxmlformats.org/markup-compatibility/2006" xmlns:p14="http://schemas.microsoft.com/office/powerpoint/2010/main">
    <mc:Choice Requires="p14">
      <p:transition spd="slow" p14:dur="2000" advTm="15159"/>
    </mc:Choice>
    <mc:Fallback xmlns="">
      <p:transition spd="slow" advTm="15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CB8256E-3972-4035-AD70-70CE04243FC7}"/>
              </a:ext>
            </a:extLst>
          </p:cNvPr>
          <p:cNvPicPr>
            <a:picLocks noChangeAspect="1"/>
          </p:cNvPicPr>
          <p:nvPr/>
        </p:nvPicPr>
        <p:blipFill>
          <a:blip r:embed="rId5"/>
          <a:stretch>
            <a:fillRect/>
          </a:stretch>
        </p:blipFill>
        <p:spPr>
          <a:xfrm>
            <a:off x="457202" y="781465"/>
            <a:ext cx="3683111" cy="1316712"/>
          </a:xfrm>
          <a:prstGeom prst="rect">
            <a:avLst/>
          </a:prstGeom>
        </p:spPr>
      </p:pic>
      <p:sp>
        <p:nvSpPr>
          <p:cNvPr id="26" name="Rectangle 25">
            <a:extLst>
              <a:ext uri="{FF2B5EF4-FFF2-40B4-BE49-F238E27FC236}">
                <a16:creationId xmlns:a16="http://schemas.microsoft.com/office/drawing/2014/main" id="{112839B5-6527-4FE1-B5CA-71D5FFC47C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752928"/>
            <a:ext cx="7566298" cy="75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89B37F3-721E-4809-A50E-9EE306404ED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6483" y="0"/>
            <a:ext cx="73152" cy="278892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tanding in a room&#10;&#10;Description automatically generated">
            <a:extLst>
              <a:ext uri="{FF2B5EF4-FFF2-40B4-BE49-F238E27FC236}">
                <a16:creationId xmlns:a16="http://schemas.microsoft.com/office/drawing/2014/main" id="{C0B3E830-D297-4555-87FB-ADB701F761F6}"/>
              </a:ext>
            </a:extLst>
          </p:cNvPr>
          <p:cNvPicPr>
            <a:picLocks noChangeAspect="1"/>
          </p:cNvPicPr>
          <p:nvPr/>
        </p:nvPicPr>
        <p:blipFill>
          <a:blip r:embed="rId6"/>
          <a:stretch>
            <a:fillRect/>
          </a:stretch>
        </p:blipFill>
        <p:spPr>
          <a:xfrm>
            <a:off x="4844092" y="640716"/>
            <a:ext cx="2416551" cy="1607006"/>
          </a:xfrm>
          <a:prstGeom prst="rect">
            <a:avLst/>
          </a:prstGeom>
        </p:spPr>
      </p:pic>
      <p:sp>
        <p:nvSpPr>
          <p:cNvPr id="30" name="Rectangle 29">
            <a:extLst>
              <a:ext uri="{FF2B5EF4-FFF2-40B4-BE49-F238E27FC236}">
                <a16:creationId xmlns:a16="http://schemas.microsoft.com/office/drawing/2014/main" id="{6F32C1A4-2AC7-48CB-9AB7-B80470C0FD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3627" y="2779776"/>
            <a:ext cx="73152" cy="40782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E12D8E2-6088-4997-A8C6-1794DA9E1D4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813" y="0"/>
            <a:ext cx="731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AF10F47-1605-47C5-AE58-9062909ADA4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299" y="3862989"/>
            <a:ext cx="4625702" cy="731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in a blue shirt&#10;&#10;Description automatically generated">
            <a:extLst>
              <a:ext uri="{FF2B5EF4-FFF2-40B4-BE49-F238E27FC236}">
                <a16:creationId xmlns:a16="http://schemas.microsoft.com/office/drawing/2014/main" id="{C4A44E87-6189-455B-B1C1-AC188F4D52E0}"/>
              </a:ext>
            </a:extLst>
          </p:cNvPr>
          <p:cNvPicPr>
            <a:picLocks noChangeAspect="1"/>
          </p:cNvPicPr>
          <p:nvPr/>
        </p:nvPicPr>
        <p:blipFill>
          <a:blip r:embed="rId7"/>
          <a:stretch>
            <a:fillRect/>
          </a:stretch>
        </p:blipFill>
        <p:spPr>
          <a:xfrm>
            <a:off x="7853007" y="4283145"/>
            <a:ext cx="3567362" cy="2006641"/>
          </a:xfrm>
          <a:prstGeom prst="rect">
            <a:avLst/>
          </a:prstGeom>
        </p:spPr>
      </p:pic>
      <p:pic>
        <p:nvPicPr>
          <p:cNvPr id="14" name="Audio 13">
            <a:hlinkClick r:id="" action="ppaction://media"/>
            <a:extLst>
              <a:ext uri="{FF2B5EF4-FFF2-40B4-BE49-F238E27FC236}">
                <a16:creationId xmlns:a16="http://schemas.microsoft.com/office/drawing/2014/main" id="{C671E563-1741-4602-ACED-C036DA894CB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pic>
        <p:nvPicPr>
          <p:cNvPr id="7170" name="Picture 2" descr="Related image"/>
          <p:cNvPicPr>
            <a:picLocks noChangeAspect="1" noChangeArrowheads="1"/>
          </p:cNvPicPr>
          <p:nvPr/>
        </p:nvPicPr>
        <p:blipFill rotWithShape="1">
          <a:blip r:embed="rId9">
            <a:extLst>
              <a:ext uri="{28A0092B-C50C-407E-A947-70E740481C1C}">
                <a14:useLocalDpi xmlns:a14="http://schemas.microsoft.com/office/drawing/2010/main" val="0"/>
              </a:ext>
            </a:extLst>
          </a:blip>
          <a:srcRect l="32856" t="24728"/>
          <a:stretch/>
        </p:blipFill>
        <p:spPr bwMode="auto">
          <a:xfrm>
            <a:off x="3617916" y="3164275"/>
            <a:ext cx="3576732" cy="266855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Related image"/>
          <p:cNvPicPr>
            <a:picLocks noChangeAspect="1" noChangeArrowheads="1"/>
          </p:cNvPicPr>
          <p:nvPr/>
        </p:nvPicPr>
        <p:blipFill rotWithShape="1">
          <a:blip r:embed="rId10">
            <a:extLst>
              <a:ext uri="{28A0092B-C50C-407E-A947-70E740481C1C}">
                <a14:useLocalDpi xmlns:a14="http://schemas.microsoft.com/office/drawing/2010/main" val="0"/>
              </a:ext>
            </a:extLst>
          </a:blip>
          <a:srcRect l="10212" r="10465"/>
          <a:stretch/>
        </p:blipFill>
        <p:spPr bwMode="auto">
          <a:xfrm>
            <a:off x="7937436" y="522515"/>
            <a:ext cx="3935016" cy="279041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sleep"/>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5541" y="3376932"/>
            <a:ext cx="2722546" cy="2126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676400"/>
      </p:ext>
    </p:extLst>
  </p:cSld>
  <p:clrMapOvr>
    <a:masterClrMapping/>
  </p:clrMapOvr>
  <mc:AlternateContent xmlns:mc="http://schemas.openxmlformats.org/markup-compatibility/2006" xmlns:p14="http://schemas.microsoft.com/office/powerpoint/2010/main">
    <mc:Choice Requires="p14">
      <p:transition spd="slow" p14:dur="2000" advTm="33892"/>
    </mc:Choice>
    <mc:Fallback xmlns="">
      <p:transition spd="slow" advTm="33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1472B-7376-4100-AB2B-0A663B59A04B}"/>
              </a:ext>
            </a:extLst>
          </p:cNvPr>
          <p:cNvSpPr>
            <a:spLocks noGrp="1"/>
          </p:cNvSpPr>
          <p:nvPr>
            <p:ph type="title"/>
          </p:nvPr>
        </p:nvSpPr>
        <p:spPr>
          <a:xfrm>
            <a:off x="1451579" y="804519"/>
            <a:ext cx="9603275" cy="1049235"/>
          </a:xfrm>
        </p:spPr>
        <p:txBody>
          <a:bodyPr>
            <a:normAutofit/>
          </a:bodyPr>
          <a:lstStyle/>
          <a:p>
            <a:r>
              <a:rPr lang="en-US" dirty="0"/>
              <a:t>What can I do now? Practice Makes Perfect</a:t>
            </a:r>
          </a:p>
        </p:txBody>
      </p:sp>
      <p:sp>
        <p:nvSpPr>
          <p:cNvPr id="3" name="Content Placeholder 2">
            <a:extLst>
              <a:ext uri="{FF2B5EF4-FFF2-40B4-BE49-F238E27FC236}">
                <a16:creationId xmlns:a16="http://schemas.microsoft.com/office/drawing/2014/main" id="{8C64318B-5BC6-479A-A001-5BC2218B9DFB}"/>
              </a:ext>
            </a:extLst>
          </p:cNvPr>
          <p:cNvSpPr>
            <a:spLocks noGrp="1"/>
          </p:cNvSpPr>
          <p:nvPr>
            <p:ph idx="1"/>
          </p:nvPr>
        </p:nvSpPr>
        <p:spPr>
          <a:xfrm>
            <a:off x="1451579" y="2015734"/>
            <a:ext cx="4494519" cy="3867273"/>
          </a:xfrm>
        </p:spPr>
        <p:txBody>
          <a:bodyPr>
            <a:normAutofit lnSpcReduction="10000"/>
          </a:bodyPr>
          <a:lstStyle/>
          <a:p>
            <a:pPr>
              <a:lnSpc>
                <a:spcPct val="110000"/>
              </a:lnSpc>
            </a:pPr>
            <a:r>
              <a:rPr lang="en-US" sz="2400" dirty="0"/>
              <a:t>Reflect on your stress and stress management</a:t>
            </a:r>
          </a:p>
          <a:p>
            <a:pPr>
              <a:lnSpc>
                <a:spcPct val="110000"/>
              </a:lnSpc>
            </a:pPr>
            <a:r>
              <a:rPr lang="en-US" sz="2400" dirty="0"/>
              <a:t>Identify at least 2 stress management goals</a:t>
            </a:r>
          </a:p>
          <a:p>
            <a:pPr>
              <a:lnSpc>
                <a:spcPct val="110000"/>
              </a:lnSpc>
            </a:pPr>
            <a:r>
              <a:rPr lang="en-US" sz="2400" dirty="0"/>
              <a:t>Identify at least 1 stress management strategies</a:t>
            </a:r>
          </a:p>
          <a:p>
            <a:pPr lvl="1">
              <a:lnSpc>
                <a:spcPct val="110000"/>
              </a:lnSpc>
            </a:pPr>
            <a:r>
              <a:rPr lang="en-US" sz="2400" dirty="0"/>
              <a:t>Try it out</a:t>
            </a:r>
          </a:p>
          <a:p>
            <a:pPr lvl="1">
              <a:lnSpc>
                <a:spcPct val="110000"/>
              </a:lnSpc>
            </a:pPr>
            <a:r>
              <a:rPr lang="en-US" sz="2400" dirty="0"/>
              <a:t>Reflect</a:t>
            </a:r>
          </a:p>
          <a:p>
            <a:pPr lvl="1">
              <a:lnSpc>
                <a:spcPct val="110000"/>
              </a:lnSpc>
            </a:pPr>
            <a:r>
              <a:rPr lang="en-US" sz="2400" dirty="0"/>
              <a:t>Modify as needed</a:t>
            </a:r>
          </a:p>
          <a:p>
            <a:pPr>
              <a:lnSpc>
                <a:spcPct val="110000"/>
              </a:lnSpc>
            </a:pPr>
            <a:endParaRPr lang="en-US" sz="1700" dirty="0"/>
          </a:p>
        </p:txBody>
      </p:sp>
      <p:grpSp>
        <p:nvGrpSpPr>
          <p:cNvPr id="27" name="Group 10">
            <a:extLst>
              <a:ext uri="{FF2B5EF4-FFF2-40B4-BE49-F238E27FC236}">
                <a16:creationId xmlns:a16="http://schemas.microsoft.com/office/drawing/2014/main" id="{7E82793B-447F-4AB0-90C7-30E98CC3A18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9823" y="2012810"/>
            <a:ext cx="4948659" cy="3453535"/>
            <a:chOff x="7807230" y="2012810"/>
            <a:chExt cx="3251252" cy="3459865"/>
          </a:xfrm>
        </p:grpSpPr>
        <p:sp>
          <p:nvSpPr>
            <p:cNvPr id="12" name="Rectangle 11">
              <a:extLst>
                <a:ext uri="{FF2B5EF4-FFF2-40B4-BE49-F238E27FC236}">
                  <a16:creationId xmlns:a16="http://schemas.microsoft.com/office/drawing/2014/main" id="{71A479B4-E0CC-4B21-A4EB-C9DEB216A79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12">
              <a:extLst>
                <a:ext uri="{FF2B5EF4-FFF2-40B4-BE49-F238E27FC236}">
                  <a16:creationId xmlns:a16="http://schemas.microsoft.com/office/drawing/2014/main" id="{F315AF3F-E6ED-4ED6-ABAB-B0BDD6EB255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solidFill>
              <a:srgbClr val="FFFFFE"/>
            </a:soli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F50CFE97-89D9-4EFF-907A-3335B3F367CD}"/>
              </a:ext>
            </a:extLst>
          </p:cNvPr>
          <p:cNvPicPr>
            <a:picLocks noChangeAspect="1"/>
          </p:cNvPicPr>
          <p:nvPr/>
        </p:nvPicPr>
        <p:blipFill>
          <a:blip r:embed="rId5"/>
          <a:stretch>
            <a:fillRect/>
          </a:stretch>
        </p:blipFill>
        <p:spPr>
          <a:xfrm>
            <a:off x="6277257" y="2236127"/>
            <a:ext cx="2225073" cy="3017048"/>
          </a:xfrm>
          <a:prstGeom prst="rect">
            <a:avLst/>
          </a:prstGeom>
        </p:spPr>
      </p:pic>
      <p:pic>
        <p:nvPicPr>
          <p:cNvPr id="4" name="Picture 3">
            <a:extLst>
              <a:ext uri="{FF2B5EF4-FFF2-40B4-BE49-F238E27FC236}">
                <a16:creationId xmlns:a16="http://schemas.microsoft.com/office/drawing/2014/main" id="{2146A58F-0459-4A02-B881-1C49BE2309AD}"/>
              </a:ext>
            </a:extLst>
          </p:cNvPr>
          <p:cNvPicPr>
            <a:picLocks noChangeAspect="1"/>
          </p:cNvPicPr>
          <p:nvPr/>
        </p:nvPicPr>
        <p:blipFill>
          <a:blip r:embed="rId6"/>
          <a:stretch>
            <a:fillRect/>
          </a:stretch>
        </p:blipFill>
        <p:spPr>
          <a:xfrm>
            <a:off x="8666055" y="2357022"/>
            <a:ext cx="2221443" cy="1139020"/>
          </a:xfrm>
          <a:prstGeom prst="rect">
            <a:avLst/>
          </a:prstGeom>
        </p:spPr>
      </p:pic>
      <p:pic>
        <p:nvPicPr>
          <p:cNvPr id="6" name="Picture 5">
            <a:extLst>
              <a:ext uri="{FF2B5EF4-FFF2-40B4-BE49-F238E27FC236}">
                <a16:creationId xmlns:a16="http://schemas.microsoft.com/office/drawing/2014/main" id="{9C682A2E-4E98-4282-BF0F-D1300BAA17F6}"/>
              </a:ext>
            </a:extLst>
          </p:cNvPr>
          <p:cNvPicPr>
            <a:picLocks noChangeAspect="1"/>
          </p:cNvPicPr>
          <p:nvPr/>
        </p:nvPicPr>
        <p:blipFill>
          <a:blip r:embed="rId7"/>
          <a:stretch>
            <a:fillRect/>
          </a:stretch>
        </p:blipFill>
        <p:spPr>
          <a:xfrm>
            <a:off x="8669762" y="3904315"/>
            <a:ext cx="2221443" cy="1316128"/>
          </a:xfrm>
          <a:prstGeom prst="rect">
            <a:avLst/>
          </a:prstGeom>
        </p:spPr>
      </p:pic>
      <p:pic>
        <p:nvPicPr>
          <p:cNvPr id="8" name="Audio 7">
            <a:hlinkClick r:id="" action="ppaction://media"/>
            <a:extLst>
              <a:ext uri="{FF2B5EF4-FFF2-40B4-BE49-F238E27FC236}">
                <a16:creationId xmlns:a16="http://schemas.microsoft.com/office/drawing/2014/main" id="{797F2F91-3BF4-40F4-B168-787858D7768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3447607"/>
      </p:ext>
    </p:extLst>
  </p:cSld>
  <p:clrMapOvr>
    <a:masterClrMapping/>
  </p:clrMapOvr>
  <mc:AlternateContent xmlns:mc="http://schemas.openxmlformats.org/markup-compatibility/2006" xmlns:p14="http://schemas.microsoft.com/office/powerpoint/2010/main">
    <mc:Choice Requires="p14">
      <p:transition spd="slow" p14:dur="2000" advTm="31990"/>
    </mc:Choice>
    <mc:Fallback xmlns="">
      <p:transition spd="slow" advTm="31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DF38D-DFD4-4104-9CD8-3FDFA0A86C04}"/>
              </a:ext>
            </a:extLst>
          </p:cNvPr>
          <p:cNvSpPr>
            <a:spLocks noGrp="1"/>
          </p:cNvSpPr>
          <p:nvPr>
            <p:ph type="title"/>
          </p:nvPr>
        </p:nvSpPr>
        <p:spPr/>
        <p:txBody>
          <a:bodyPr/>
          <a:lstStyle/>
          <a:p>
            <a:r>
              <a:rPr lang="en-US" dirty="0"/>
              <a:t>What can I do now? Speak to someone</a:t>
            </a:r>
          </a:p>
        </p:txBody>
      </p:sp>
      <p:sp>
        <p:nvSpPr>
          <p:cNvPr id="4" name="Text Placeholder 3">
            <a:extLst>
              <a:ext uri="{FF2B5EF4-FFF2-40B4-BE49-F238E27FC236}">
                <a16:creationId xmlns:a16="http://schemas.microsoft.com/office/drawing/2014/main" id="{8579AF22-3441-4675-935F-1A8DC6733F85}"/>
              </a:ext>
            </a:extLst>
          </p:cNvPr>
          <p:cNvSpPr>
            <a:spLocks noGrp="1"/>
          </p:cNvSpPr>
          <p:nvPr>
            <p:ph type="body" idx="1"/>
          </p:nvPr>
        </p:nvSpPr>
        <p:spPr/>
        <p:txBody>
          <a:bodyPr>
            <a:normAutofit lnSpcReduction="10000"/>
          </a:bodyPr>
          <a:lstStyle/>
          <a:p>
            <a:pPr algn="ctr"/>
            <a:r>
              <a:rPr lang="en-US" sz="2400" dirty="0"/>
              <a:t>College of Nursing Learning navigator</a:t>
            </a:r>
          </a:p>
        </p:txBody>
      </p:sp>
      <p:sp>
        <p:nvSpPr>
          <p:cNvPr id="3" name="Content Placeholder 2">
            <a:extLst>
              <a:ext uri="{FF2B5EF4-FFF2-40B4-BE49-F238E27FC236}">
                <a16:creationId xmlns:a16="http://schemas.microsoft.com/office/drawing/2014/main" id="{0D7C8ED8-4FEE-4395-82C5-F409FA02C8CD}"/>
              </a:ext>
            </a:extLst>
          </p:cNvPr>
          <p:cNvSpPr>
            <a:spLocks noGrp="1"/>
          </p:cNvSpPr>
          <p:nvPr>
            <p:ph sz="half" idx="2"/>
          </p:nvPr>
        </p:nvSpPr>
        <p:spPr>
          <a:xfrm>
            <a:off x="1447191" y="2824269"/>
            <a:ext cx="4645152" cy="3229568"/>
          </a:xfrm>
        </p:spPr>
        <p:txBody>
          <a:bodyPr>
            <a:normAutofit/>
          </a:bodyPr>
          <a:lstStyle/>
          <a:p>
            <a:pPr lvl="2"/>
            <a:r>
              <a:rPr lang="en-US" sz="2000" dirty="0" smtClean="0"/>
              <a:t>Missy Robinson, MAT</a:t>
            </a:r>
            <a:endParaRPr lang="en-US" sz="2000" dirty="0">
              <a:hlinkClick r:id="rId5"/>
            </a:endParaRPr>
          </a:p>
          <a:p>
            <a:pPr lvl="2"/>
            <a:r>
              <a:rPr lang="en-US" sz="2000" dirty="0">
                <a:hlinkClick r:id="rId5"/>
              </a:rPr>
              <a:t>https://www.uthsc.edu/nursing/success.php</a:t>
            </a:r>
            <a:r>
              <a:rPr lang="en-US" sz="2000" dirty="0"/>
              <a:t> </a:t>
            </a:r>
          </a:p>
          <a:p>
            <a:pPr lvl="2"/>
            <a:r>
              <a:rPr lang="en-US" sz="2000" dirty="0"/>
              <a:t>920 Madison, Room 928</a:t>
            </a:r>
          </a:p>
          <a:p>
            <a:pPr lvl="2"/>
            <a:r>
              <a:rPr lang="en-US" sz="2000" dirty="0"/>
              <a:t>(901) 448-3080</a:t>
            </a:r>
          </a:p>
          <a:p>
            <a:pPr lvl="2"/>
            <a:r>
              <a:rPr lang="en-US" sz="2000" dirty="0" smtClean="0"/>
              <a:t>mrobins6@uthsc.edu</a:t>
            </a:r>
            <a:endParaRPr lang="en-US" sz="2000" dirty="0"/>
          </a:p>
          <a:p>
            <a:pPr lvl="2"/>
            <a:endParaRPr lang="en-US" sz="2000" dirty="0"/>
          </a:p>
          <a:p>
            <a:endParaRPr lang="en-US" dirty="0"/>
          </a:p>
        </p:txBody>
      </p:sp>
      <p:sp>
        <p:nvSpPr>
          <p:cNvPr id="5" name="Text Placeholder 4">
            <a:extLst>
              <a:ext uri="{FF2B5EF4-FFF2-40B4-BE49-F238E27FC236}">
                <a16:creationId xmlns:a16="http://schemas.microsoft.com/office/drawing/2014/main" id="{51D59F26-84A1-4C8E-A3ED-DC3F0E955A9C}"/>
              </a:ext>
            </a:extLst>
          </p:cNvPr>
          <p:cNvSpPr>
            <a:spLocks noGrp="1"/>
          </p:cNvSpPr>
          <p:nvPr>
            <p:ph type="body" sz="quarter" idx="3"/>
          </p:nvPr>
        </p:nvSpPr>
        <p:spPr>
          <a:xfrm>
            <a:off x="6412362" y="2023004"/>
            <a:ext cx="5089248" cy="798488"/>
          </a:xfrm>
        </p:spPr>
        <p:txBody>
          <a:bodyPr>
            <a:normAutofit lnSpcReduction="10000"/>
          </a:bodyPr>
          <a:lstStyle/>
          <a:p>
            <a:pPr algn="ctr"/>
            <a:r>
              <a:rPr lang="en-US" sz="2400" dirty="0"/>
              <a:t>SASSI (Student Academic Support Services &amp; Inclusion)</a:t>
            </a:r>
          </a:p>
        </p:txBody>
      </p:sp>
      <p:sp>
        <p:nvSpPr>
          <p:cNvPr id="6" name="Content Placeholder 5">
            <a:extLst>
              <a:ext uri="{FF2B5EF4-FFF2-40B4-BE49-F238E27FC236}">
                <a16:creationId xmlns:a16="http://schemas.microsoft.com/office/drawing/2014/main" id="{AB060222-5E6D-46B0-BA16-1EE79321BB5F}"/>
              </a:ext>
            </a:extLst>
          </p:cNvPr>
          <p:cNvSpPr>
            <a:spLocks noGrp="1"/>
          </p:cNvSpPr>
          <p:nvPr>
            <p:ph sz="quarter" idx="4"/>
          </p:nvPr>
        </p:nvSpPr>
        <p:spPr>
          <a:xfrm>
            <a:off x="6412362" y="2821491"/>
            <a:ext cx="4645152" cy="3138634"/>
          </a:xfrm>
        </p:spPr>
        <p:txBody>
          <a:bodyPr>
            <a:normAutofit/>
          </a:bodyPr>
          <a:lstStyle/>
          <a:p>
            <a:pPr lvl="2"/>
            <a:r>
              <a:rPr lang="en-US" sz="1800" dirty="0"/>
              <a:t>Educational Specialists</a:t>
            </a:r>
          </a:p>
          <a:p>
            <a:pPr lvl="2"/>
            <a:r>
              <a:rPr lang="en-US" sz="2000" dirty="0"/>
              <a:t>Counselors</a:t>
            </a:r>
          </a:p>
          <a:p>
            <a:pPr lvl="2"/>
            <a:r>
              <a:rPr lang="en-US" sz="2000" dirty="0">
                <a:hlinkClick r:id="rId6"/>
              </a:rPr>
              <a:t>http://www.uthsc.edu/sassi/staff.php</a:t>
            </a:r>
            <a:r>
              <a:rPr lang="en-US" sz="2000" dirty="0"/>
              <a:t> </a:t>
            </a:r>
          </a:p>
          <a:p>
            <a:pPr lvl="2"/>
            <a:r>
              <a:rPr lang="en-US" sz="2000" dirty="0">
                <a:hlinkClick r:id="rId7"/>
              </a:rPr>
              <a:t>http://www.uthsc.edu/sassi/</a:t>
            </a:r>
            <a:r>
              <a:rPr lang="en-US" sz="2000" dirty="0"/>
              <a:t> </a:t>
            </a:r>
          </a:p>
          <a:p>
            <a:pPr lvl="2"/>
            <a:r>
              <a:rPr lang="en-US" sz="2000" dirty="0"/>
              <a:t>(901) 448-5056</a:t>
            </a:r>
          </a:p>
          <a:p>
            <a:pPr lvl="2"/>
            <a:r>
              <a:rPr lang="en-US" sz="2000" dirty="0"/>
              <a:t>sassi@uthsc.edu</a:t>
            </a:r>
          </a:p>
          <a:p>
            <a:endParaRPr lang="en-US" dirty="0"/>
          </a:p>
        </p:txBody>
      </p:sp>
      <p:pic>
        <p:nvPicPr>
          <p:cNvPr id="8" name="Audio 7">
            <a:hlinkClick r:id="" action="ppaction://media"/>
            <a:extLst>
              <a:ext uri="{FF2B5EF4-FFF2-40B4-BE49-F238E27FC236}">
                <a16:creationId xmlns:a16="http://schemas.microsoft.com/office/drawing/2014/main" id="{867B6D30-3B44-441B-BF4C-58FDCAAE1EB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37051537"/>
      </p:ext>
    </p:extLst>
  </p:cSld>
  <p:clrMapOvr>
    <a:masterClrMapping/>
  </p:clrMapOvr>
  <mc:AlternateContent xmlns:mc="http://schemas.openxmlformats.org/markup-compatibility/2006" xmlns:p14="http://schemas.microsoft.com/office/powerpoint/2010/main">
    <mc:Choice Requires="p14">
      <p:transition spd="slow" p14:dur="2000" advTm="70752"/>
    </mc:Choice>
    <mc:Fallback xmlns="">
      <p:transition spd="slow" advTm="70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88011AB3-F298-489B-9CDC-E4D0C6BF786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BB644495-DD06-45AD-AA80-247F03A33D1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8938" y="1847088"/>
            <a:ext cx="283152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3010A91B-CB62-4A01-B4CE-86DBAE692430}"/>
              </a:ext>
            </a:extLst>
          </p:cNvPr>
          <p:cNvSpPr>
            <a:spLocks noGrp="1"/>
          </p:cNvSpPr>
          <p:nvPr>
            <p:ph type="title"/>
          </p:nvPr>
        </p:nvSpPr>
        <p:spPr>
          <a:xfrm>
            <a:off x="656623" y="649996"/>
            <a:ext cx="3003988" cy="1203760"/>
          </a:xfrm>
        </p:spPr>
        <p:txBody>
          <a:bodyPr>
            <a:normAutofit/>
          </a:bodyPr>
          <a:lstStyle/>
          <a:p>
            <a:r>
              <a:rPr lang="en-US" sz="2400" dirty="0"/>
              <a:t>What can I do now: preview resources</a:t>
            </a:r>
          </a:p>
        </p:txBody>
      </p:sp>
      <p:sp>
        <p:nvSpPr>
          <p:cNvPr id="30" name="Rectangle 29">
            <a:extLst>
              <a:ext uri="{FF2B5EF4-FFF2-40B4-BE49-F238E27FC236}">
                <a16:creationId xmlns:a16="http://schemas.microsoft.com/office/drawing/2014/main" id="{97ECE6F9-C5A2-4F4F-960C-6971D06126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Content Placeholder 9">
            <a:extLst>
              <a:ext uri="{FF2B5EF4-FFF2-40B4-BE49-F238E27FC236}">
                <a16:creationId xmlns:a16="http://schemas.microsoft.com/office/drawing/2014/main" id="{612A5BCE-89C2-4735-864B-83EAE2203926}"/>
              </a:ext>
            </a:extLst>
          </p:cNvPr>
          <p:cNvSpPr>
            <a:spLocks noGrp="1"/>
          </p:cNvSpPr>
          <p:nvPr>
            <p:ph idx="1"/>
          </p:nvPr>
        </p:nvSpPr>
        <p:spPr>
          <a:xfrm>
            <a:off x="656624" y="2015732"/>
            <a:ext cx="3003988" cy="3369729"/>
          </a:xfrm>
        </p:spPr>
        <p:txBody>
          <a:bodyPr>
            <a:normAutofit/>
          </a:bodyPr>
          <a:lstStyle/>
          <a:p>
            <a:r>
              <a:rPr lang="en-US" sz="2400" dirty="0"/>
              <a:t>Peruse the UTHSC website beginning with student resources</a:t>
            </a:r>
          </a:p>
          <a:p>
            <a:r>
              <a:rPr lang="en-US" sz="2400" dirty="0">
                <a:hlinkClick r:id="rId5"/>
              </a:rPr>
              <a:t>https://www.uthsc.edu/students/index.php</a:t>
            </a:r>
            <a:endParaRPr lang="en-US" sz="2400" dirty="0"/>
          </a:p>
        </p:txBody>
      </p:sp>
      <p:grpSp>
        <p:nvGrpSpPr>
          <p:cNvPr id="32" name="Group 31">
            <a:extLst>
              <a:ext uri="{FF2B5EF4-FFF2-40B4-BE49-F238E27FC236}">
                <a16:creationId xmlns:a16="http://schemas.microsoft.com/office/drawing/2014/main" id="{2816CFF4-7965-45A1-8E21-056F9AE41A72}"/>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7463258" y="583365"/>
            <a:chExt cx="7560115" cy="5181928"/>
          </a:xfrm>
        </p:grpSpPr>
        <p:sp>
          <p:nvSpPr>
            <p:cNvPr id="33" name="Rectangle 32">
              <a:extLst>
                <a:ext uri="{FF2B5EF4-FFF2-40B4-BE49-F238E27FC236}">
                  <a16:creationId xmlns:a16="http://schemas.microsoft.com/office/drawing/2014/main" id="{4D532C27-BB17-4043-95BB-B193D917547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463258" y="583365"/>
              <a:ext cx="7560115"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F36FCA3-855B-4C42-871A-CE32957E6BF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776317" y="915807"/>
              <a:ext cx="69282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0105ED54-B9E7-4A77-A906-6931E7BC18F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871" y="977099"/>
            <a:ext cx="6613984" cy="4136205"/>
          </a:xfrm>
          <a:prstGeom prst="rect">
            <a:avLst/>
          </a:prstGeom>
          <a:solidFill>
            <a:srgbClr val="FFFFFE"/>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3">
            <a:extLst>
              <a:ext uri="{FF2B5EF4-FFF2-40B4-BE49-F238E27FC236}">
                <a16:creationId xmlns:a16="http://schemas.microsoft.com/office/drawing/2014/main" id="{AE9A1BD2-CAD9-4DB3-A9D9-06D7B0121127}"/>
              </a:ext>
            </a:extLst>
          </p:cNvPr>
          <p:cNvPicPr>
            <a:picLocks noChangeAspect="1"/>
          </p:cNvPicPr>
          <p:nvPr/>
        </p:nvPicPr>
        <p:blipFill>
          <a:blip r:embed="rId6"/>
          <a:stretch>
            <a:fillRect/>
          </a:stretch>
        </p:blipFill>
        <p:spPr>
          <a:xfrm>
            <a:off x="8660174" y="3306968"/>
            <a:ext cx="2255303" cy="1499776"/>
          </a:xfrm>
          <a:prstGeom prst="rect">
            <a:avLst/>
          </a:prstGeom>
        </p:spPr>
      </p:pic>
      <p:pic>
        <p:nvPicPr>
          <p:cNvPr id="38" name="Picture 37">
            <a:extLst>
              <a:ext uri="{FF2B5EF4-FFF2-40B4-BE49-F238E27FC236}">
                <a16:creationId xmlns:a16="http://schemas.microsoft.com/office/drawing/2014/main" id="{84ACBFAF-EDCF-4F5A-9E73-1D74270EF50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0" name="Straight Connector 39">
            <a:extLst>
              <a:ext uri="{FF2B5EF4-FFF2-40B4-BE49-F238E27FC236}">
                <a16:creationId xmlns:a16="http://schemas.microsoft.com/office/drawing/2014/main" id="{BA5E64BC-15F3-4902-B20F-A77B48A0068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2" name="Audio 11">
            <a:hlinkClick r:id="" action="ppaction://media"/>
            <a:extLst>
              <a:ext uri="{FF2B5EF4-FFF2-40B4-BE49-F238E27FC236}">
                <a16:creationId xmlns:a16="http://schemas.microsoft.com/office/drawing/2014/main" id="{B23DDA7E-25FB-4895-AE11-4310E78F3C8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pic>
        <p:nvPicPr>
          <p:cNvPr id="3" name="Picture 2"/>
          <p:cNvPicPr>
            <a:picLocks noChangeAspect="1"/>
          </p:cNvPicPr>
          <p:nvPr/>
        </p:nvPicPr>
        <p:blipFill rotWithShape="1">
          <a:blip r:embed="rId9"/>
          <a:srcRect b="52179"/>
          <a:stretch/>
        </p:blipFill>
        <p:spPr>
          <a:xfrm>
            <a:off x="4597827" y="1191635"/>
            <a:ext cx="3743570" cy="3750755"/>
          </a:xfrm>
          <a:prstGeom prst="rect">
            <a:avLst/>
          </a:prstGeom>
        </p:spPr>
      </p:pic>
      <p:pic>
        <p:nvPicPr>
          <p:cNvPr id="8194" name="Picture 2" descr="Image result for students study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10716" y="1430118"/>
            <a:ext cx="2354217" cy="1335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059817"/>
      </p:ext>
    </p:extLst>
  </p:cSld>
  <p:clrMapOvr>
    <a:masterClrMapping/>
  </p:clrMapOvr>
  <mc:AlternateContent xmlns:mc="http://schemas.openxmlformats.org/markup-compatibility/2006" xmlns:p14="http://schemas.microsoft.com/office/powerpoint/2010/main">
    <mc:Choice Requires="p14">
      <p:transition spd="slow" p14:dur="2000" advTm="25848"/>
    </mc:Choice>
    <mc:Fallback xmlns="">
      <p:transition spd="slow" advTm="25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211BF-C3BC-4F1A-A55E-9F8B05BE6E96}"/>
              </a:ext>
            </a:extLst>
          </p:cNvPr>
          <p:cNvSpPr>
            <a:spLocks noGrp="1"/>
          </p:cNvSpPr>
          <p:nvPr>
            <p:ph type="title"/>
          </p:nvPr>
        </p:nvSpPr>
        <p:spPr/>
        <p:txBody>
          <a:bodyPr/>
          <a:lstStyle/>
          <a:p>
            <a:r>
              <a:rPr lang="en-US" dirty="0"/>
              <a:t>In the Fall: Campus Resources to Support Mental &amp; Physical Hygiene</a:t>
            </a:r>
          </a:p>
        </p:txBody>
      </p:sp>
      <p:sp>
        <p:nvSpPr>
          <p:cNvPr id="3" name="Content Placeholder 2">
            <a:extLst>
              <a:ext uri="{FF2B5EF4-FFF2-40B4-BE49-F238E27FC236}">
                <a16:creationId xmlns:a16="http://schemas.microsoft.com/office/drawing/2014/main" id="{4CA34671-43CA-4815-AD11-CBFE35BB4FC0}"/>
              </a:ext>
            </a:extLst>
          </p:cNvPr>
          <p:cNvSpPr>
            <a:spLocks noGrp="1"/>
          </p:cNvSpPr>
          <p:nvPr>
            <p:ph sz="half" idx="1"/>
          </p:nvPr>
        </p:nvSpPr>
        <p:spPr>
          <a:xfrm>
            <a:off x="1447330" y="2010878"/>
            <a:ext cx="5140757" cy="4042233"/>
          </a:xfrm>
        </p:spPr>
        <p:txBody>
          <a:bodyPr>
            <a:normAutofit/>
          </a:bodyPr>
          <a:lstStyle/>
          <a:p>
            <a:r>
              <a:rPr lang="en-US" dirty="0"/>
              <a:t>Mind Body and Wellness Center (Launching fall 2019)</a:t>
            </a:r>
          </a:p>
          <a:p>
            <a:pPr lvl="1"/>
            <a:r>
              <a:rPr lang="en-US" dirty="0">
                <a:hlinkClick r:id="rId5"/>
              </a:rPr>
              <a:t>https://news.uthsc.edu/announcements/mind-body-and-wellness-center/</a:t>
            </a:r>
            <a:r>
              <a:rPr lang="en-US" dirty="0"/>
              <a:t> </a:t>
            </a:r>
          </a:p>
          <a:p>
            <a:pPr lvl="1"/>
            <a:r>
              <a:rPr lang="en-US" dirty="0"/>
              <a:t>Yoga, Pilates, meditation studios, and a Zen lounge</a:t>
            </a:r>
          </a:p>
          <a:p>
            <a:r>
              <a:rPr lang="en-US" dirty="0"/>
              <a:t>Campus Rec Center</a:t>
            </a:r>
          </a:p>
          <a:p>
            <a:pPr lvl="1"/>
            <a:r>
              <a:rPr lang="en-US" dirty="0"/>
              <a:t>Group fitness</a:t>
            </a:r>
          </a:p>
          <a:p>
            <a:pPr lvl="1"/>
            <a:r>
              <a:rPr lang="en-US" dirty="0"/>
              <a:t>Intramurals</a:t>
            </a:r>
          </a:p>
          <a:p>
            <a:pPr lvl="1"/>
            <a:r>
              <a:rPr lang="en-US" dirty="0"/>
              <a:t>Individual fitness activities</a:t>
            </a:r>
          </a:p>
          <a:p>
            <a:pPr lvl="2"/>
            <a:endParaRPr lang="en-US" dirty="0"/>
          </a:p>
          <a:p>
            <a:pPr lvl="1"/>
            <a:endParaRPr lang="en-US" dirty="0"/>
          </a:p>
        </p:txBody>
      </p:sp>
      <p:sp>
        <p:nvSpPr>
          <p:cNvPr id="4" name="Content Placeholder 3">
            <a:extLst>
              <a:ext uri="{FF2B5EF4-FFF2-40B4-BE49-F238E27FC236}">
                <a16:creationId xmlns:a16="http://schemas.microsoft.com/office/drawing/2014/main" id="{1212802E-276E-49A4-85C8-69D30992F801}"/>
              </a:ext>
            </a:extLst>
          </p:cNvPr>
          <p:cNvSpPr>
            <a:spLocks noGrp="1"/>
          </p:cNvSpPr>
          <p:nvPr>
            <p:ph sz="half" idx="2"/>
          </p:nvPr>
        </p:nvSpPr>
        <p:spPr>
          <a:xfrm>
            <a:off x="6413770" y="2017342"/>
            <a:ext cx="5407329" cy="4035769"/>
          </a:xfrm>
        </p:spPr>
        <p:txBody>
          <a:bodyPr>
            <a:normAutofit/>
          </a:bodyPr>
          <a:lstStyle/>
          <a:p>
            <a:r>
              <a:rPr lang="en-US" dirty="0"/>
              <a:t>SASSI</a:t>
            </a:r>
          </a:p>
          <a:p>
            <a:pPr lvl="1"/>
            <a:r>
              <a:rPr lang="en-US" dirty="0"/>
              <a:t>Counselors (also available through University Health Services)</a:t>
            </a:r>
          </a:p>
          <a:p>
            <a:pPr lvl="1"/>
            <a:r>
              <a:rPr lang="en-US" dirty="0"/>
              <a:t>Massage chairs</a:t>
            </a:r>
          </a:p>
          <a:p>
            <a:pPr lvl="1"/>
            <a:r>
              <a:rPr lang="en-US" dirty="0"/>
              <a:t>Special events</a:t>
            </a:r>
          </a:p>
          <a:p>
            <a:pPr lvl="2"/>
            <a:r>
              <a:rPr lang="en-US" dirty="0"/>
              <a:t>Break for boards</a:t>
            </a:r>
          </a:p>
          <a:p>
            <a:pPr lvl="2"/>
            <a:r>
              <a:rPr lang="en-US" dirty="0"/>
              <a:t>Break for finals</a:t>
            </a:r>
          </a:p>
          <a:p>
            <a:r>
              <a:rPr lang="en-US" dirty="0"/>
              <a:t>Student Life</a:t>
            </a:r>
          </a:p>
          <a:p>
            <a:pPr lvl="1"/>
            <a:r>
              <a:rPr lang="en-US" dirty="0"/>
              <a:t>Back to school events</a:t>
            </a:r>
          </a:p>
          <a:p>
            <a:pPr lvl="1"/>
            <a:r>
              <a:rPr lang="en-US" dirty="0"/>
              <a:t>Ice cream socials</a:t>
            </a:r>
          </a:p>
          <a:p>
            <a:endParaRPr lang="en-US" dirty="0"/>
          </a:p>
        </p:txBody>
      </p:sp>
      <p:pic>
        <p:nvPicPr>
          <p:cNvPr id="6" name="Audio 5">
            <a:hlinkClick r:id="" action="ppaction://media"/>
            <a:extLst>
              <a:ext uri="{FF2B5EF4-FFF2-40B4-BE49-F238E27FC236}">
                <a16:creationId xmlns:a16="http://schemas.microsoft.com/office/drawing/2014/main" id="{D27F844B-4187-4129-B76F-E327120D02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84915408"/>
      </p:ext>
    </p:extLst>
  </p:cSld>
  <p:clrMapOvr>
    <a:masterClrMapping/>
  </p:clrMapOvr>
  <mc:AlternateContent xmlns:mc="http://schemas.openxmlformats.org/markup-compatibility/2006" xmlns:p14="http://schemas.microsoft.com/office/powerpoint/2010/main">
    <mc:Choice Requires="p14">
      <p:transition spd="slow" p14:dur="2000" advTm="63613"/>
    </mc:Choice>
    <mc:Fallback xmlns="">
      <p:transition spd="slow" advTm="63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1D152-2B8B-498A-8ADD-B2533505B113}"/>
              </a:ext>
            </a:extLst>
          </p:cNvPr>
          <p:cNvSpPr>
            <a:spLocks noGrp="1"/>
          </p:cNvSpPr>
          <p:nvPr>
            <p:ph type="title"/>
          </p:nvPr>
        </p:nvSpPr>
        <p:spPr>
          <a:xfrm>
            <a:off x="1451579" y="804519"/>
            <a:ext cx="9603275" cy="1049235"/>
          </a:xfrm>
        </p:spPr>
        <p:txBody>
          <a:bodyPr>
            <a:normAutofit/>
          </a:bodyPr>
          <a:lstStyle/>
          <a:p>
            <a:r>
              <a:rPr lang="en-US" dirty="0"/>
              <a:t>REACH OUT! Reach out Early!</a:t>
            </a:r>
          </a:p>
        </p:txBody>
      </p:sp>
      <p:sp>
        <p:nvSpPr>
          <p:cNvPr id="3" name="Content Placeholder 2">
            <a:extLst>
              <a:ext uri="{FF2B5EF4-FFF2-40B4-BE49-F238E27FC236}">
                <a16:creationId xmlns:a16="http://schemas.microsoft.com/office/drawing/2014/main" id="{AA04F24E-4384-4A91-81F8-EE07C80CBB5D}"/>
              </a:ext>
            </a:extLst>
          </p:cNvPr>
          <p:cNvSpPr>
            <a:spLocks noGrp="1"/>
          </p:cNvSpPr>
          <p:nvPr>
            <p:ph idx="1"/>
          </p:nvPr>
        </p:nvSpPr>
        <p:spPr>
          <a:xfrm>
            <a:off x="1451578" y="2015734"/>
            <a:ext cx="4828035" cy="4037747"/>
          </a:xfrm>
        </p:spPr>
        <p:txBody>
          <a:bodyPr>
            <a:normAutofit/>
          </a:bodyPr>
          <a:lstStyle/>
          <a:p>
            <a:pPr lvl="1">
              <a:lnSpc>
                <a:spcPct val="110000"/>
              </a:lnSpc>
            </a:pPr>
            <a:r>
              <a:rPr lang="en-US" smtClean="0">
                <a:hlinkClick r:id="rId5"/>
              </a:rPr>
              <a:t>https</a:t>
            </a:r>
            <a:r>
              <a:rPr lang="en-US" dirty="0">
                <a:hlinkClick r:id="rId5"/>
              </a:rPr>
              <a:t>://www.uthsc.edu/sassi/care-navigator.php</a:t>
            </a:r>
            <a:r>
              <a:rPr lang="en-US" dirty="0"/>
              <a:t> </a:t>
            </a:r>
          </a:p>
          <a:p>
            <a:pPr lvl="1">
              <a:lnSpc>
                <a:spcPct val="110000"/>
              </a:lnSpc>
            </a:pPr>
            <a:r>
              <a:rPr lang="en-US" dirty="0">
                <a:hlinkClick r:id="rId6"/>
              </a:rPr>
              <a:t>careteam@uthsc.edu</a:t>
            </a:r>
            <a:r>
              <a:rPr lang="en-US" dirty="0"/>
              <a:t> </a:t>
            </a:r>
          </a:p>
          <a:p>
            <a:pPr lvl="2">
              <a:lnSpc>
                <a:spcPct val="110000"/>
              </a:lnSpc>
            </a:pPr>
            <a:r>
              <a:rPr lang="en-US" sz="1800" dirty="0"/>
              <a:t>Yourself</a:t>
            </a:r>
          </a:p>
          <a:p>
            <a:pPr lvl="2">
              <a:lnSpc>
                <a:spcPct val="110000"/>
              </a:lnSpc>
            </a:pPr>
            <a:r>
              <a:rPr lang="en-US" sz="1800" dirty="0"/>
              <a:t>Others</a:t>
            </a:r>
          </a:p>
          <a:p>
            <a:pPr lvl="1">
              <a:lnSpc>
                <a:spcPct val="110000"/>
              </a:lnSpc>
            </a:pPr>
            <a:r>
              <a:rPr lang="en-US" dirty="0"/>
              <a:t>After hours</a:t>
            </a:r>
          </a:p>
          <a:p>
            <a:pPr lvl="2">
              <a:lnSpc>
                <a:spcPct val="110000"/>
              </a:lnSpc>
            </a:pPr>
            <a:r>
              <a:rPr lang="en-US" sz="1800" dirty="0"/>
              <a:t>#TakeCare after hours line: 901.690.CARE</a:t>
            </a:r>
          </a:p>
          <a:p>
            <a:pPr>
              <a:lnSpc>
                <a:spcPct val="110000"/>
              </a:lnSpc>
            </a:pPr>
            <a:r>
              <a:rPr lang="en-US" sz="1800" dirty="0"/>
              <a:t>Confidential submission form</a:t>
            </a:r>
          </a:p>
          <a:p>
            <a:pPr lvl="1">
              <a:lnSpc>
                <a:spcPct val="110000"/>
              </a:lnSpc>
            </a:pPr>
            <a:r>
              <a:rPr lang="en-US" dirty="0">
                <a:hlinkClick r:id="rId7"/>
              </a:rPr>
              <a:t>https://pavesuite.com/UTHSC/PublicPortal/CustomIncidentReport?code=concern</a:t>
            </a:r>
            <a:r>
              <a:rPr lang="en-US" dirty="0"/>
              <a:t> </a:t>
            </a:r>
          </a:p>
          <a:p>
            <a:pPr lvl="1">
              <a:lnSpc>
                <a:spcPct val="110000"/>
              </a:lnSpc>
            </a:pPr>
            <a:endParaRPr lang="en-US" sz="1300" dirty="0"/>
          </a:p>
        </p:txBody>
      </p:sp>
      <p:pic>
        <p:nvPicPr>
          <p:cNvPr id="4" name="Picture 3">
            <a:extLst>
              <a:ext uri="{FF2B5EF4-FFF2-40B4-BE49-F238E27FC236}">
                <a16:creationId xmlns:a16="http://schemas.microsoft.com/office/drawing/2014/main" id="{656D80C1-906C-49F6-9E9B-A5996A267579}"/>
              </a:ext>
            </a:extLst>
          </p:cNvPr>
          <p:cNvPicPr>
            <a:picLocks noChangeAspect="1"/>
          </p:cNvPicPr>
          <p:nvPr/>
        </p:nvPicPr>
        <p:blipFill>
          <a:blip r:embed="rId8"/>
          <a:stretch>
            <a:fillRect/>
          </a:stretch>
        </p:blipFill>
        <p:spPr>
          <a:xfrm>
            <a:off x="6094411" y="2091693"/>
            <a:ext cx="4960443" cy="3298694"/>
          </a:xfrm>
          <a:prstGeom prst="rect">
            <a:avLst/>
          </a:prstGeom>
        </p:spPr>
      </p:pic>
      <p:pic>
        <p:nvPicPr>
          <p:cNvPr id="5" name="Audio 4">
            <a:hlinkClick r:id="" action="ppaction://media"/>
            <a:extLst>
              <a:ext uri="{FF2B5EF4-FFF2-40B4-BE49-F238E27FC236}">
                <a16:creationId xmlns:a16="http://schemas.microsoft.com/office/drawing/2014/main" id="{1FE979FB-B9CB-4D9A-9279-E0D21085F70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5932176"/>
      </p:ext>
    </p:extLst>
  </p:cSld>
  <p:clrMapOvr>
    <a:masterClrMapping/>
  </p:clrMapOvr>
  <mc:AlternateContent xmlns:mc="http://schemas.openxmlformats.org/markup-compatibility/2006" xmlns:p14="http://schemas.microsoft.com/office/powerpoint/2010/main">
    <mc:Choice Requires="p14">
      <p:transition spd="slow" p14:dur="2000" advTm="31119"/>
    </mc:Choice>
    <mc:Fallback xmlns="">
      <p:transition spd="slow" advTm="31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E724B9E8-02C8-4B2E-8770-A00A67760D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37" name="Picture 136">
            <a:extLst>
              <a:ext uri="{FF2B5EF4-FFF2-40B4-BE49-F238E27FC236}">
                <a16:creationId xmlns:a16="http://schemas.microsoft.com/office/drawing/2014/main" id="{7B8AE548-0BFA-4792-9962-3375923C7635}"/>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9" name="Straight Connector 138">
            <a:extLst>
              <a:ext uri="{FF2B5EF4-FFF2-40B4-BE49-F238E27FC236}">
                <a16:creationId xmlns:a16="http://schemas.microsoft.com/office/drawing/2014/main" id="{67639EF4-FA83-4D85-90FE-B831AF28389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CC87E76A-8F50-413D-9BFC-C5A1525BD9B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43" name="Rectangle 142">
            <a:extLst>
              <a:ext uri="{FF2B5EF4-FFF2-40B4-BE49-F238E27FC236}">
                <a16:creationId xmlns:a16="http://schemas.microsoft.com/office/drawing/2014/main" id="{53BCBDA0-B0C9-42BC-BE2C-DF519764B2B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78102F3E-7280-4B59-9592-F21C3228D7E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F63FAA22-19B2-406A-A281-9C360CBD3093}"/>
              </a:ext>
            </a:extLst>
          </p:cNvPr>
          <p:cNvSpPr>
            <a:spLocks noGrp="1"/>
          </p:cNvSpPr>
          <p:nvPr>
            <p:ph type="title"/>
          </p:nvPr>
        </p:nvSpPr>
        <p:spPr>
          <a:xfrm>
            <a:off x="8673476" y="1468464"/>
            <a:ext cx="2858835" cy="1873219"/>
          </a:xfrm>
        </p:spPr>
        <p:txBody>
          <a:bodyPr vert="horz" lIns="91440" tIns="45720" rIns="91440" bIns="0" rtlCol="0" anchor="b">
            <a:normAutofit/>
          </a:bodyPr>
          <a:lstStyle/>
          <a:p>
            <a:r>
              <a:rPr lang="en-US" sz="2500" dirty="0"/>
              <a:t>Nurses: Creating a culture of Caring: It begins with Us</a:t>
            </a:r>
          </a:p>
        </p:txBody>
      </p:sp>
      <p:grpSp>
        <p:nvGrpSpPr>
          <p:cNvPr id="147" name="Group 146">
            <a:extLst>
              <a:ext uri="{FF2B5EF4-FFF2-40B4-BE49-F238E27FC236}">
                <a16:creationId xmlns:a16="http://schemas.microsoft.com/office/drawing/2014/main" id="{25EDF7C4-5E26-4C12-99F9-450E1F8D348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9418" y="477854"/>
            <a:ext cx="3690924" cy="1899398"/>
            <a:chOff x="7807230" y="2012810"/>
            <a:chExt cx="3251252" cy="3459865"/>
          </a:xfrm>
        </p:grpSpPr>
        <p:sp>
          <p:nvSpPr>
            <p:cNvPr id="148" name="Rectangle 147">
              <a:extLst>
                <a:ext uri="{FF2B5EF4-FFF2-40B4-BE49-F238E27FC236}">
                  <a16:creationId xmlns:a16="http://schemas.microsoft.com/office/drawing/2014/main" id="{113AD1DA-324B-4C52-BAD5-A900C67CE07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4A24AB38-871C-436B-A8AD-C93C66084BE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solidFill>
              <a:srgbClr val="FFFFFE"/>
            </a:soli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BA91161F-61DA-4172-B144-1BCCD18E6A64}"/>
              </a:ext>
            </a:extLst>
          </p:cNvPr>
          <p:cNvPicPr>
            <a:picLocks noChangeAspect="1"/>
          </p:cNvPicPr>
          <p:nvPr/>
        </p:nvPicPr>
        <p:blipFill>
          <a:blip r:embed="rId6"/>
          <a:stretch>
            <a:fillRect/>
          </a:stretch>
        </p:blipFill>
        <p:spPr>
          <a:xfrm>
            <a:off x="1040928" y="637525"/>
            <a:ext cx="2895952" cy="1578294"/>
          </a:xfrm>
          <a:prstGeom prst="rect">
            <a:avLst/>
          </a:prstGeom>
        </p:spPr>
      </p:pic>
      <p:cxnSp>
        <p:nvCxnSpPr>
          <p:cNvPr id="151" name="Straight Connector 150">
            <a:extLst>
              <a:ext uri="{FF2B5EF4-FFF2-40B4-BE49-F238E27FC236}">
                <a16:creationId xmlns:a16="http://schemas.microsoft.com/office/drawing/2014/main" id="{963F1DFB-543F-4731-B9C5-5BAE36194551}"/>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0960" y="3526496"/>
            <a:ext cx="284442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53" name="Rectangle 152">
            <a:extLst>
              <a:ext uri="{FF2B5EF4-FFF2-40B4-BE49-F238E27FC236}">
                <a16:creationId xmlns:a16="http://schemas.microsoft.com/office/drawing/2014/main" id="{1D0A0BD5-DCC0-405E-B791-1A7F32BC5A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132" y="5447610"/>
            <a:ext cx="163726" cy="164592"/>
          </a:xfrm>
          <a:prstGeom prst="rect">
            <a:avLst/>
          </a:prstGeom>
          <a:solidFill>
            <a:srgbClr val="FF26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5" name="Group 154">
            <a:extLst>
              <a:ext uri="{FF2B5EF4-FFF2-40B4-BE49-F238E27FC236}">
                <a16:creationId xmlns:a16="http://schemas.microsoft.com/office/drawing/2014/main" id="{049C24BF-2ADE-4CAD-985C-82FB56936A4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9509" y="2542318"/>
            <a:ext cx="3690924" cy="3074978"/>
            <a:chOff x="7807230" y="2012810"/>
            <a:chExt cx="3251252" cy="3459865"/>
          </a:xfrm>
        </p:grpSpPr>
        <p:sp>
          <p:nvSpPr>
            <p:cNvPr id="156" name="Rectangle 155">
              <a:extLst>
                <a:ext uri="{FF2B5EF4-FFF2-40B4-BE49-F238E27FC236}">
                  <a16:creationId xmlns:a16="http://schemas.microsoft.com/office/drawing/2014/main" id="{52FA5258-9A84-45A8-8F98-9A2792365F3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E3812083-F122-4BA2-BA1B-D875D299E15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solidFill>
              <a:srgbClr val="FFFFFE"/>
            </a:soli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9" name="Group 158">
            <a:extLst>
              <a:ext uri="{FF2B5EF4-FFF2-40B4-BE49-F238E27FC236}">
                <a16:creationId xmlns:a16="http://schemas.microsoft.com/office/drawing/2014/main" id="{ECDCA7C6-DC55-44D9-BFB3-4F27EB4FDC9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94158" y="465668"/>
            <a:ext cx="3695099" cy="5156200"/>
            <a:chOff x="7807230" y="2012810"/>
            <a:chExt cx="3251252" cy="3459865"/>
          </a:xfrm>
        </p:grpSpPr>
        <p:sp>
          <p:nvSpPr>
            <p:cNvPr id="160" name="Rectangle 159">
              <a:extLst>
                <a:ext uri="{FF2B5EF4-FFF2-40B4-BE49-F238E27FC236}">
                  <a16:creationId xmlns:a16="http://schemas.microsoft.com/office/drawing/2014/main" id="{CBD7FDF7-356A-452D-87F4-2CBBB6660C7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0BB882D6-30E3-49D2-854B-44A6915ADA4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solidFill>
              <a:srgbClr val="FFFFFE"/>
            </a:soli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63" name="Picture 162">
            <a:extLst>
              <a:ext uri="{FF2B5EF4-FFF2-40B4-BE49-F238E27FC236}">
                <a16:creationId xmlns:a16="http://schemas.microsoft.com/office/drawing/2014/main" id="{9DC0113C-0D6D-4216-9D52-7166538D3487}"/>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65" name="Straight Connector 164">
            <a:extLst>
              <a:ext uri="{FF2B5EF4-FFF2-40B4-BE49-F238E27FC236}">
                <a16:creationId xmlns:a16="http://schemas.microsoft.com/office/drawing/2014/main" id="{7B444C58-AFEA-40F5-BE77-B02F9FD294C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6A88CDD8-0D30-48E4-A340-648C25EE7E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pic>
        <p:nvPicPr>
          <p:cNvPr id="1026" name="Picture 2" descr="Image result for strong nurs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5663" y="2738661"/>
            <a:ext cx="3107219" cy="26827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nurse meditate"/>
          <p:cNvPicPr>
            <a:picLocks noChangeAspect="1" noChangeArrowheads="1"/>
          </p:cNvPicPr>
          <p:nvPr/>
        </p:nvPicPr>
        <p:blipFill rotWithShape="1">
          <a:blip r:embed="rId9">
            <a:extLst>
              <a:ext uri="{28A0092B-C50C-407E-A947-70E740481C1C}">
                <a14:useLocalDpi xmlns:a14="http://schemas.microsoft.com/office/drawing/2010/main" val="0"/>
              </a:ext>
            </a:extLst>
          </a:blip>
          <a:srcRect l="7145" r="33935"/>
          <a:stretch/>
        </p:blipFill>
        <p:spPr bwMode="auto">
          <a:xfrm>
            <a:off x="4659110" y="1028508"/>
            <a:ext cx="3345083" cy="3782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567577"/>
      </p:ext>
    </p:extLst>
  </p:cSld>
  <p:clrMapOvr>
    <a:masterClrMapping/>
  </p:clrMapOvr>
  <mc:AlternateContent xmlns:mc="http://schemas.openxmlformats.org/markup-compatibility/2006" xmlns:p14="http://schemas.microsoft.com/office/powerpoint/2010/main">
    <mc:Choice Requires="p14">
      <p:transition spd="slow" p14:dur="2000" advTm="12763"/>
    </mc:Choice>
    <mc:Fallback xmlns="">
      <p:transition spd="slow" advTm="12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D397F-5006-4850-B459-3DBF1D3C67E6}"/>
              </a:ext>
            </a:extLst>
          </p:cNvPr>
          <p:cNvSpPr>
            <a:spLocks noGrp="1"/>
          </p:cNvSpPr>
          <p:nvPr>
            <p:ph type="title"/>
          </p:nvPr>
        </p:nvSpPr>
        <p:spPr>
          <a:xfrm>
            <a:off x="1451579" y="804519"/>
            <a:ext cx="9603275" cy="1049235"/>
          </a:xfrm>
        </p:spPr>
        <p:txBody>
          <a:bodyPr>
            <a:normAutofit/>
          </a:bodyPr>
          <a:lstStyle/>
          <a:p>
            <a:r>
              <a:rPr lang="en-US"/>
              <a:t>Self-Care for Nurses: additional resources</a:t>
            </a:r>
          </a:p>
        </p:txBody>
      </p:sp>
      <p:sp>
        <p:nvSpPr>
          <p:cNvPr id="3" name="Content Placeholder 2">
            <a:extLst>
              <a:ext uri="{FF2B5EF4-FFF2-40B4-BE49-F238E27FC236}">
                <a16:creationId xmlns:a16="http://schemas.microsoft.com/office/drawing/2014/main" id="{70045EB2-7BEA-46EA-BB66-6A35CA5A26A4}"/>
              </a:ext>
            </a:extLst>
          </p:cNvPr>
          <p:cNvSpPr>
            <a:spLocks noGrp="1"/>
          </p:cNvSpPr>
          <p:nvPr>
            <p:ph idx="1"/>
          </p:nvPr>
        </p:nvSpPr>
        <p:spPr>
          <a:xfrm>
            <a:off x="1451579" y="2015734"/>
            <a:ext cx="6195784" cy="3450613"/>
          </a:xfrm>
        </p:spPr>
        <p:txBody>
          <a:bodyPr>
            <a:normAutofit/>
          </a:bodyPr>
          <a:lstStyle/>
          <a:p>
            <a:pPr>
              <a:lnSpc>
                <a:spcPct val="110000"/>
              </a:lnSpc>
            </a:pPr>
            <a:r>
              <a:rPr lang="en-US" sz="1700"/>
              <a:t>Blum, C. (2014 September 30) Practicing self-care for nurses:  A nursing program initiative. </a:t>
            </a:r>
            <a:r>
              <a:rPr lang="en-US" sz="1700" i="1"/>
              <a:t>The Online Journal of Issues in Nursing,</a:t>
            </a:r>
            <a:r>
              <a:rPr lang="en-US" sz="1700"/>
              <a:t> </a:t>
            </a:r>
            <a:r>
              <a:rPr lang="en-US" sz="1700" i="1"/>
              <a:t>19(</a:t>
            </a:r>
            <a:r>
              <a:rPr lang="en-US" sz="1700"/>
              <a:t>3). Retrieved from </a:t>
            </a:r>
            <a:r>
              <a:rPr lang="en-US" sz="1700">
                <a:hlinkClick r:id="rId5"/>
              </a:rPr>
              <a:t>http://ojin.nursingworld.org/MainMenuCategories/ANAMarketplace/ANAPeriodicals/OJIN/TableofContents/Vol-19-2014/No3-Sept-2014/Practicing-Self-Care-for-Nurses.html</a:t>
            </a:r>
            <a:r>
              <a:rPr lang="en-US" sz="1700"/>
              <a:t> </a:t>
            </a:r>
          </a:p>
          <a:p>
            <a:pPr>
              <a:lnSpc>
                <a:spcPct val="110000"/>
              </a:lnSpc>
            </a:pPr>
            <a:r>
              <a:rPr lang="en-US" sz="1700"/>
              <a:t>American Nurses Association. (2017). </a:t>
            </a:r>
            <a:r>
              <a:rPr lang="en-US" sz="1700" i="1"/>
              <a:t>Executive summary: American Nurses Association health risk appraisal. </a:t>
            </a:r>
            <a:r>
              <a:rPr lang="en-US" sz="1700"/>
              <a:t>Retrieved from </a:t>
            </a:r>
            <a:r>
              <a:rPr lang="en-US" sz="1700">
                <a:hlinkClick r:id="rId6"/>
              </a:rPr>
              <a:t>https://www.nursingworld.org/~4aeeeb/globalassets/practiceandpolicy/work-environment/health--safety/ana-healthriskappraisalsummary_2013-2016.pdf</a:t>
            </a:r>
            <a:r>
              <a:rPr lang="en-US" sz="1700"/>
              <a:t> </a:t>
            </a:r>
            <a:endParaRPr lang="en-US" sz="1700" i="1"/>
          </a:p>
        </p:txBody>
      </p:sp>
      <p:pic>
        <p:nvPicPr>
          <p:cNvPr id="4" name="Picture 3">
            <a:extLst>
              <a:ext uri="{FF2B5EF4-FFF2-40B4-BE49-F238E27FC236}">
                <a16:creationId xmlns:a16="http://schemas.microsoft.com/office/drawing/2014/main" id="{A3D8ADB4-8BE5-440A-ADDA-3408E5BAB07A}"/>
              </a:ext>
            </a:extLst>
          </p:cNvPr>
          <p:cNvPicPr>
            <a:picLocks noChangeAspect="1"/>
          </p:cNvPicPr>
          <p:nvPr/>
        </p:nvPicPr>
        <p:blipFill>
          <a:blip r:embed="rId7"/>
          <a:stretch>
            <a:fillRect/>
          </a:stretch>
        </p:blipFill>
        <p:spPr>
          <a:xfrm>
            <a:off x="8128756" y="2347486"/>
            <a:ext cx="2926098" cy="2787108"/>
          </a:xfrm>
          <a:prstGeom prst="rect">
            <a:avLst/>
          </a:prstGeom>
        </p:spPr>
      </p:pic>
      <p:pic>
        <p:nvPicPr>
          <p:cNvPr id="6" name="Audio 5">
            <a:hlinkClick r:id="" action="ppaction://media"/>
            <a:extLst>
              <a:ext uri="{FF2B5EF4-FFF2-40B4-BE49-F238E27FC236}">
                <a16:creationId xmlns:a16="http://schemas.microsoft.com/office/drawing/2014/main" id="{FAA0DF0E-E74B-47E9-BF45-880F99EE24D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58145661"/>
      </p:ext>
    </p:extLst>
  </p:cSld>
  <p:clrMapOvr>
    <a:masterClrMapping/>
  </p:clrMapOvr>
  <mc:AlternateContent xmlns:mc="http://schemas.openxmlformats.org/markup-compatibility/2006" xmlns:p14="http://schemas.microsoft.com/office/powerpoint/2010/main">
    <mc:Choice Requires="p14">
      <p:transition spd="slow" p14:dur="2000" advTm="6430"/>
    </mc:Choice>
    <mc:Fallback xmlns="">
      <p:transition spd="slow" advTm="6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FAC64-DE52-411A-AB52-6D9E284C67FD}"/>
              </a:ext>
            </a:extLst>
          </p:cNvPr>
          <p:cNvSpPr>
            <a:spLocks noGrp="1"/>
          </p:cNvSpPr>
          <p:nvPr>
            <p:ph type="title"/>
          </p:nvPr>
        </p:nvSpPr>
        <p:spPr/>
        <p:txBody>
          <a:bodyPr/>
          <a:lstStyle/>
          <a:p>
            <a:r>
              <a:rPr lang="en-US" dirty="0"/>
              <a:t>Additional Questions or Comments</a:t>
            </a:r>
          </a:p>
        </p:txBody>
      </p:sp>
      <p:sp>
        <p:nvSpPr>
          <p:cNvPr id="3" name="Content Placeholder 2">
            <a:extLst>
              <a:ext uri="{FF2B5EF4-FFF2-40B4-BE49-F238E27FC236}">
                <a16:creationId xmlns:a16="http://schemas.microsoft.com/office/drawing/2014/main" id="{5579279E-57FF-42C2-AA63-3B46618C2720}"/>
              </a:ext>
            </a:extLst>
          </p:cNvPr>
          <p:cNvSpPr>
            <a:spLocks noGrp="1"/>
          </p:cNvSpPr>
          <p:nvPr>
            <p:ph idx="1"/>
          </p:nvPr>
        </p:nvSpPr>
        <p:spPr/>
        <p:txBody>
          <a:bodyPr/>
          <a:lstStyle/>
          <a:p>
            <a:r>
              <a:rPr lang="en-US" dirty="0" smtClean="0"/>
              <a:t>Missy Robinson, MAT</a:t>
            </a:r>
            <a:endParaRPr lang="en-US" dirty="0"/>
          </a:p>
          <a:p>
            <a:pPr lvl="1"/>
            <a:r>
              <a:rPr lang="en-US" dirty="0"/>
              <a:t>College of Nursing Learning Navigator</a:t>
            </a:r>
          </a:p>
          <a:p>
            <a:pPr lvl="1"/>
            <a:r>
              <a:rPr lang="en-US" dirty="0" smtClean="0">
                <a:hlinkClick r:id="rId5"/>
              </a:rPr>
              <a:t>mrobins6@uthsc.edu</a:t>
            </a:r>
            <a:endParaRPr lang="en-US" dirty="0"/>
          </a:p>
          <a:p>
            <a:pPr lvl="1"/>
            <a:r>
              <a:rPr lang="en-US" dirty="0"/>
              <a:t>(901) 448-3080</a:t>
            </a:r>
          </a:p>
          <a:p>
            <a:r>
              <a:rPr lang="en-US" dirty="0"/>
              <a:t>Keri Snyder</a:t>
            </a:r>
          </a:p>
          <a:p>
            <a:pPr lvl="1"/>
            <a:r>
              <a:rPr lang="en-US" dirty="0"/>
              <a:t>SASSI Educational Specialist</a:t>
            </a:r>
          </a:p>
          <a:p>
            <a:pPr lvl="1"/>
            <a:r>
              <a:rPr lang="en-US" dirty="0">
                <a:hlinkClick r:id="rId6"/>
              </a:rPr>
              <a:t>ksnyde21@uthsc.edu</a:t>
            </a:r>
            <a:endParaRPr lang="en-US" dirty="0"/>
          </a:p>
          <a:p>
            <a:pPr lvl="1"/>
            <a:r>
              <a:rPr lang="en-US" dirty="0"/>
              <a:t>(901) 448-7745</a:t>
            </a:r>
          </a:p>
        </p:txBody>
      </p:sp>
      <p:pic>
        <p:nvPicPr>
          <p:cNvPr id="5" name="Audio 4">
            <a:hlinkClick r:id="" action="ppaction://media"/>
            <a:extLst>
              <a:ext uri="{FF2B5EF4-FFF2-40B4-BE49-F238E27FC236}">
                <a16:creationId xmlns:a16="http://schemas.microsoft.com/office/drawing/2014/main" id="{D1F4D87E-ACB9-42E0-86DA-9E2BF421178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85550842"/>
      </p:ext>
    </p:extLst>
  </p:cSld>
  <p:clrMapOvr>
    <a:masterClrMapping/>
  </p:clrMapOvr>
  <mc:AlternateContent xmlns:mc="http://schemas.openxmlformats.org/markup-compatibility/2006" xmlns:p14="http://schemas.microsoft.com/office/powerpoint/2010/main">
    <mc:Choice Requires="p14">
      <p:transition spd="slow" p14:dur="2000" advTm="20395"/>
    </mc:Choice>
    <mc:Fallback xmlns="">
      <p:transition spd="slow" advTm="20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EA22E-36B5-4976-BE35-7763DFBD87B7}"/>
              </a:ext>
            </a:extLst>
          </p:cNvPr>
          <p:cNvSpPr>
            <a:spLocks noGrp="1"/>
          </p:cNvSpPr>
          <p:nvPr>
            <p:ph type="title"/>
          </p:nvPr>
        </p:nvSpPr>
        <p:spPr>
          <a:xfrm>
            <a:off x="1451579" y="804519"/>
            <a:ext cx="9603275" cy="1049235"/>
          </a:xfrm>
        </p:spPr>
        <p:txBody>
          <a:bodyPr>
            <a:normAutofit/>
          </a:bodyPr>
          <a:lstStyle/>
          <a:p>
            <a:r>
              <a:rPr lang="en-US" dirty="0"/>
              <a:t>Aims and Objectives</a:t>
            </a:r>
          </a:p>
        </p:txBody>
      </p:sp>
      <p:sp>
        <p:nvSpPr>
          <p:cNvPr id="3" name="Content Placeholder 2">
            <a:extLst>
              <a:ext uri="{FF2B5EF4-FFF2-40B4-BE49-F238E27FC236}">
                <a16:creationId xmlns:a16="http://schemas.microsoft.com/office/drawing/2014/main" id="{D293655B-757A-484C-932C-2F3A617A1C36}"/>
              </a:ext>
            </a:extLst>
          </p:cNvPr>
          <p:cNvSpPr>
            <a:spLocks noGrp="1"/>
          </p:cNvSpPr>
          <p:nvPr>
            <p:ph idx="1"/>
          </p:nvPr>
        </p:nvSpPr>
        <p:spPr>
          <a:xfrm>
            <a:off x="1451579" y="2015734"/>
            <a:ext cx="6195784" cy="3889307"/>
          </a:xfrm>
        </p:spPr>
        <p:txBody>
          <a:bodyPr>
            <a:normAutofit lnSpcReduction="10000"/>
          </a:bodyPr>
          <a:lstStyle/>
          <a:p>
            <a:pPr>
              <a:lnSpc>
                <a:spcPct val="110000"/>
              </a:lnSpc>
            </a:pPr>
            <a:r>
              <a:rPr lang="en-US" sz="2400" dirty="0"/>
              <a:t>Aim</a:t>
            </a:r>
          </a:p>
          <a:p>
            <a:pPr lvl="1">
              <a:lnSpc>
                <a:spcPct val="110000"/>
              </a:lnSpc>
            </a:pPr>
            <a:r>
              <a:rPr lang="en-US" sz="2000" dirty="0"/>
              <a:t>To provide BSN students with strategies and resources to support their stress management in nursing school</a:t>
            </a:r>
          </a:p>
          <a:p>
            <a:pPr>
              <a:lnSpc>
                <a:spcPct val="110000"/>
              </a:lnSpc>
            </a:pPr>
            <a:r>
              <a:rPr lang="en-US" sz="2400" dirty="0"/>
              <a:t>Objectives</a:t>
            </a:r>
          </a:p>
          <a:p>
            <a:pPr lvl="1">
              <a:lnSpc>
                <a:spcPct val="110000"/>
              </a:lnSpc>
            </a:pPr>
            <a:r>
              <a:rPr lang="en-US" sz="2000" dirty="0"/>
              <a:t>Recognize the negative impact of stress</a:t>
            </a:r>
          </a:p>
          <a:p>
            <a:pPr lvl="1">
              <a:lnSpc>
                <a:spcPct val="110000"/>
              </a:lnSpc>
            </a:pPr>
            <a:r>
              <a:rPr lang="en-US" sz="2000" dirty="0"/>
              <a:t>Identify stress management strategies</a:t>
            </a:r>
          </a:p>
          <a:p>
            <a:pPr lvl="1">
              <a:lnSpc>
                <a:spcPct val="110000"/>
              </a:lnSpc>
            </a:pPr>
            <a:r>
              <a:rPr lang="en-US" sz="2000" dirty="0"/>
              <a:t>Practice stress management prior to the academic year</a:t>
            </a:r>
          </a:p>
          <a:p>
            <a:pPr lvl="1">
              <a:lnSpc>
                <a:spcPct val="110000"/>
              </a:lnSpc>
            </a:pPr>
            <a:r>
              <a:rPr lang="en-US" sz="2000" dirty="0"/>
              <a:t>Identify campus resources to incorporate in the fall</a:t>
            </a:r>
          </a:p>
          <a:p>
            <a:pPr lvl="1">
              <a:lnSpc>
                <a:spcPct val="110000"/>
              </a:lnSpc>
            </a:pPr>
            <a:endParaRPr lang="en-US" sz="2000" dirty="0"/>
          </a:p>
          <a:p>
            <a:pPr lvl="1">
              <a:lnSpc>
                <a:spcPct val="110000"/>
              </a:lnSpc>
            </a:pPr>
            <a:endParaRPr lang="en-US" sz="2000" dirty="0"/>
          </a:p>
          <a:p>
            <a:pPr lvl="1">
              <a:lnSpc>
                <a:spcPct val="110000"/>
              </a:lnSpc>
            </a:pPr>
            <a:endParaRPr lang="en-US" dirty="0"/>
          </a:p>
          <a:p>
            <a:pPr lvl="1">
              <a:lnSpc>
                <a:spcPct val="110000"/>
              </a:lnSpc>
            </a:pPr>
            <a:endParaRPr lang="en-US" dirty="0"/>
          </a:p>
          <a:p>
            <a:pPr lvl="1">
              <a:lnSpc>
                <a:spcPct val="110000"/>
              </a:lnSpc>
            </a:pPr>
            <a:endParaRPr lang="en-US" dirty="0"/>
          </a:p>
        </p:txBody>
      </p:sp>
      <p:pic>
        <p:nvPicPr>
          <p:cNvPr id="4" name="Picture 3">
            <a:extLst>
              <a:ext uri="{FF2B5EF4-FFF2-40B4-BE49-F238E27FC236}">
                <a16:creationId xmlns:a16="http://schemas.microsoft.com/office/drawing/2014/main" id="{D40A3914-9B3F-420F-8FAB-18B1BD18CACF}"/>
              </a:ext>
            </a:extLst>
          </p:cNvPr>
          <p:cNvPicPr>
            <a:picLocks noChangeAspect="1"/>
          </p:cNvPicPr>
          <p:nvPr/>
        </p:nvPicPr>
        <p:blipFill>
          <a:blip r:embed="rId5"/>
          <a:stretch>
            <a:fillRect/>
          </a:stretch>
        </p:blipFill>
        <p:spPr>
          <a:xfrm>
            <a:off x="8128756" y="2758555"/>
            <a:ext cx="2926098" cy="1964970"/>
          </a:xfrm>
          <a:prstGeom prst="rect">
            <a:avLst/>
          </a:prstGeom>
        </p:spPr>
      </p:pic>
      <p:pic>
        <p:nvPicPr>
          <p:cNvPr id="8" name="Audio 7">
            <a:hlinkClick r:id="" action="ppaction://media"/>
            <a:extLst>
              <a:ext uri="{FF2B5EF4-FFF2-40B4-BE49-F238E27FC236}">
                <a16:creationId xmlns:a16="http://schemas.microsoft.com/office/drawing/2014/main" id="{C2D34FB7-4B0A-43B4-AE13-4667B8F9AB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73759088"/>
      </p:ext>
    </p:extLst>
  </p:cSld>
  <p:clrMapOvr>
    <a:masterClrMapping/>
  </p:clrMapOvr>
  <mc:AlternateContent xmlns:mc="http://schemas.openxmlformats.org/markup-compatibility/2006" xmlns:p14="http://schemas.microsoft.com/office/powerpoint/2010/main">
    <mc:Choice Requires="p14">
      <p:transition spd="slow" p14:dur="2000" advTm="37015"/>
    </mc:Choice>
    <mc:Fallback xmlns="">
      <p:transition spd="slow" advTm="37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8" name="Rectangle 9">
            <a:extLst>
              <a:ext uri="{FF2B5EF4-FFF2-40B4-BE49-F238E27FC236}">
                <a16:creationId xmlns:a16="http://schemas.microsoft.com/office/drawing/2014/main" id="{EEA869E1-F851-4A52-92F5-77E592B76A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9" name="Picture 11">
            <a:extLst>
              <a:ext uri="{FF2B5EF4-FFF2-40B4-BE49-F238E27FC236}">
                <a16:creationId xmlns:a16="http://schemas.microsoft.com/office/drawing/2014/main" id="{B083AD55-8296-44BD-8E14-DD2DDBC351B0}"/>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0" name="Straight Connector 13">
            <a:extLst>
              <a:ext uri="{FF2B5EF4-FFF2-40B4-BE49-F238E27FC236}">
                <a16:creationId xmlns:a16="http://schemas.microsoft.com/office/drawing/2014/main" id="{2BF46B26-15FC-4C5A-94FA-AE9ED64B5C2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15">
            <a:extLst>
              <a:ext uri="{FF2B5EF4-FFF2-40B4-BE49-F238E27FC236}">
                <a16:creationId xmlns:a16="http://schemas.microsoft.com/office/drawing/2014/main" id="{912F6065-5345-44BD-B66E-5487CCD7A9B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32" name="Rectangle 17">
            <a:extLst>
              <a:ext uri="{FF2B5EF4-FFF2-40B4-BE49-F238E27FC236}">
                <a16:creationId xmlns:a16="http://schemas.microsoft.com/office/drawing/2014/main" id="{E7ABCFA2-55B0-438C-A39A-637FFC6246E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9">
            <a:extLst>
              <a:ext uri="{FF2B5EF4-FFF2-40B4-BE49-F238E27FC236}">
                <a16:creationId xmlns:a16="http://schemas.microsoft.com/office/drawing/2014/main" id="{1BD2C934-710E-4E0E-9ED4-03F07E0192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3ACBEF96-B193-43CD-8E7A-E884C0097B71}"/>
              </a:ext>
            </a:extLst>
          </p:cNvPr>
          <p:cNvSpPr>
            <a:spLocks noGrp="1"/>
          </p:cNvSpPr>
          <p:nvPr>
            <p:ph type="title"/>
          </p:nvPr>
        </p:nvSpPr>
        <p:spPr>
          <a:xfrm>
            <a:off x="485695" y="1474969"/>
            <a:ext cx="3026558" cy="1868760"/>
          </a:xfrm>
        </p:spPr>
        <p:txBody>
          <a:bodyPr vert="horz" lIns="91440" tIns="45720" rIns="91440" bIns="0" rtlCol="0" anchor="b">
            <a:normAutofit/>
          </a:bodyPr>
          <a:lstStyle/>
          <a:p>
            <a:r>
              <a:rPr lang="en-US" sz="3600"/>
              <a:t>Nursing</a:t>
            </a:r>
          </a:p>
        </p:txBody>
      </p:sp>
      <p:cxnSp>
        <p:nvCxnSpPr>
          <p:cNvPr id="34" name="Straight Connector 21">
            <a:extLst>
              <a:ext uri="{FF2B5EF4-FFF2-40B4-BE49-F238E27FC236}">
                <a16:creationId xmlns:a16="http://schemas.microsoft.com/office/drawing/2014/main" id="{0AD0F4F3-8F5C-421F-9FC1-DB3ED0BF61D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009" y="3526496"/>
            <a:ext cx="3023617"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4" name="Picture 3" descr="A screenshot of a cell phone&#10;&#10;Description automatically generated">
            <a:extLst>
              <a:ext uri="{FF2B5EF4-FFF2-40B4-BE49-F238E27FC236}">
                <a16:creationId xmlns:a16="http://schemas.microsoft.com/office/drawing/2014/main" id="{20ED6513-3A1D-4099-AF3E-5598D25FD1B4}"/>
              </a:ext>
            </a:extLst>
          </p:cNvPr>
          <p:cNvPicPr>
            <a:picLocks noChangeAspect="1"/>
          </p:cNvPicPr>
          <p:nvPr/>
        </p:nvPicPr>
        <p:blipFill>
          <a:blip r:embed="rId6"/>
          <a:stretch>
            <a:fillRect/>
          </a:stretch>
        </p:blipFill>
        <p:spPr>
          <a:xfrm>
            <a:off x="7858342" y="999105"/>
            <a:ext cx="3692411" cy="4125599"/>
          </a:xfrm>
          <a:prstGeom prst="rect">
            <a:avLst/>
          </a:prstGeom>
        </p:spPr>
      </p:pic>
      <p:pic>
        <p:nvPicPr>
          <p:cNvPr id="35" name="Picture 23">
            <a:extLst>
              <a:ext uri="{FF2B5EF4-FFF2-40B4-BE49-F238E27FC236}">
                <a16:creationId xmlns:a16="http://schemas.microsoft.com/office/drawing/2014/main" id="{B0A40572-62E5-460B-AD24-B6628527ACB1}"/>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6" name="Straight Connector 25">
            <a:extLst>
              <a:ext uri="{FF2B5EF4-FFF2-40B4-BE49-F238E27FC236}">
                <a16:creationId xmlns:a16="http://schemas.microsoft.com/office/drawing/2014/main" id="{F1D872D4-D7E5-4CD8-9DAC-2BC612F08E6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086C6185-F79B-443B-8FCC-1B5DF8AFD88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pic>
        <p:nvPicPr>
          <p:cNvPr id="3" name="Picture 2"/>
          <p:cNvPicPr>
            <a:picLocks noChangeAspect="1"/>
          </p:cNvPicPr>
          <p:nvPr/>
        </p:nvPicPr>
        <p:blipFill>
          <a:blip r:embed="rId8"/>
          <a:stretch>
            <a:fillRect/>
          </a:stretch>
        </p:blipFill>
        <p:spPr>
          <a:xfrm>
            <a:off x="3933825" y="381000"/>
            <a:ext cx="3424584" cy="4827608"/>
          </a:xfrm>
          <a:prstGeom prst="rect">
            <a:avLst/>
          </a:prstGeom>
        </p:spPr>
      </p:pic>
    </p:spTree>
    <p:extLst>
      <p:ext uri="{BB962C8B-B14F-4D97-AF65-F5344CB8AC3E}">
        <p14:creationId xmlns:p14="http://schemas.microsoft.com/office/powerpoint/2010/main" val="1456627351"/>
      </p:ext>
    </p:extLst>
  </p:cSld>
  <p:clrMapOvr>
    <a:masterClrMapping/>
  </p:clrMapOvr>
  <mc:AlternateContent xmlns:mc="http://schemas.openxmlformats.org/markup-compatibility/2006" xmlns:p14="http://schemas.microsoft.com/office/powerpoint/2010/main">
    <mc:Choice Requires="p14">
      <p:transition spd="slow" p14:dur="2000" advTm="11402"/>
    </mc:Choice>
    <mc:Fallback xmlns="">
      <p:transition spd="slow" advTm="11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5"/>
          <a:srcRect r="5885" b="8408"/>
          <a:stretch/>
        </p:blipFill>
        <p:spPr>
          <a:xfrm>
            <a:off x="8198164" y="3451740"/>
            <a:ext cx="4001552" cy="3406260"/>
          </a:xfrm>
          <a:prstGeom prst="rect">
            <a:avLst/>
          </a:prstGeom>
        </p:spPr>
      </p:pic>
      <p:pic>
        <p:nvPicPr>
          <p:cNvPr id="7" name="Picture 6">
            <a:extLst>
              <a:ext uri="{FF2B5EF4-FFF2-40B4-BE49-F238E27FC236}">
                <a16:creationId xmlns:a16="http://schemas.microsoft.com/office/drawing/2014/main" id="{BF71571B-078D-4117-B3CD-A96EE13BA52F}"/>
              </a:ext>
            </a:extLst>
          </p:cNvPr>
          <p:cNvPicPr>
            <a:picLocks noChangeAspect="1"/>
          </p:cNvPicPr>
          <p:nvPr/>
        </p:nvPicPr>
        <p:blipFill rotWithShape="1">
          <a:blip r:embed="rId6"/>
          <a:srcRect l="30202" r="39508" b="-1"/>
          <a:stretch/>
        </p:blipFill>
        <p:spPr>
          <a:xfrm>
            <a:off x="4094479" y="10"/>
            <a:ext cx="4014047" cy="6857990"/>
          </a:xfrm>
          <a:prstGeom prst="rect">
            <a:avLst/>
          </a:prstGeom>
        </p:spPr>
      </p:pic>
      <p:pic>
        <p:nvPicPr>
          <p:cNvPr id="13" name="Audio 12">
            <a:hlinkClick r:id="" action="ppaction://media"/>
            <a:extLst>
              <a:ext uri="{FF2B5EF4-FFF2-40B4-BE49-F238E27FC236}">
                <a16:creationId xmlns:a16="http://schemas.microsoft.com/office/drawing/2014/main" id="{7F210610-82FF-4368-BDA5-0124D3BC40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pic>
        <p:nvPicPr>
          <p:cNvPr id="2" name="Picture 1"/>
          <p:cNvPicPr>
            <a:picLocks noChangeAspect="1"/>
          </p:cNvPicPr>
          <p:nvPr/>
        </p:nvPicPr>
        <p:blipFill rotWithShape="1">
          <a:blip r:embed="rId8"/>
          <a:srcRect r="21294"/>
          <a:stretch/>
        </p:blipFill>
        <p:spPr>
          <a:xfrm>
            <a:off x="20" y="3469102"/>
            <a:ext cx="4004821" cy="3388898"/>
          </a:xfrm>
          <a:prstGeom prst="rect">
            <a:avLst/>
          </a:prstGeom>
        </p:spPr>
      </p:pic>
      <p:pic>
        <p:nvPicPr>
          <p:cNvPr id="9" name="Picture 8"/>
          <p:cNvPicPr>
            <a:picLocks noChangeAspect="1"/>
          </p:cNvPicPr>
          <p:nvPr/>
        </p:nvPicPr>
        <p:blipFill rotWithShape="1">
          <a:blip r:embed="rId9"/>
          <a:srcRect l="29931" r="6916"/>
          <a:stretch/>
        </p:blipFill>
        <p:spPr>
          <a:xfrm>
            <a:off x="0" y="0"/>
            <a:ext cx="4004841" cy="3383270"/>
          </a:xfrm>
          <a:prstGeom prst="rect">
            <a:avLst/>
          </a:prstGeom>
        </p:spPr>
      </p:pic>
      <p:pic>
        <p:nvPicPr>
          <p:cNvPr id="12" name="Picture 11"/>
          <p:cNvPicPr>
            <a:picLocks noChangeAspect="1"/>
          </p:cNvPicPr>
          <p:nvPr/>
        </p:nvPicPr>
        <p:blipFill rotWithShape="1">
          <a:blip r:embed="rId10"/>
          <a:srcRect l="26263" t="4853"/>
          <a:stretch/>
        </p:blipFill>
        <p:spPr>
          <a:xfrm>
            <a:off x="8202593" y="0"/>
            <a:ext cx="3997123" cy="3377194"/>
          </a:xfrm>
          <a:prstGeom prst="rect">
            <a:avLst/>
          </a:prstGeom>
        </p:spPr>
      </p:pic>
    </p:spTree>
    <p:extLst>
      <p:ext uri="{BB962C8B-B14F-4D97-AF65-F5344CB8AC3E}">
        <p14:creationId xmlns:p14="http://schemas.microsoft.com/office/powerpoint/2010/main" val="4253905033"/>
      </p:ext>
    </p:extLst>
  </p:cSld>
  <p:clrMapOvr>
    <a:masterClrMapping/>
  </p:clrMapOvr>
  <mc:AlternateContent xmlns:mc="http://schemas.openxmlformats.org/markup-compatibility/2006" xmlns:p14="http://schemas.microsoft.com/office/powerpoint/2010/main">
    <mc:Choice Requires="p14">
      <p:transition spd="slow" p14:dur="2000" advTm="12144"/>
    </mc:Choice>
    <mc:Fallback xmlns="">
      <p:transition spd="slow" advTm="12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80" name="Picture 8"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13087" r="6184"/>
          <a:stretch/>
        </p:blipFill>
        <p:spPr bwMode="auto">
          <a:xfrm>
            <a:off x="7740501" y="301972"/>
            <a:ext cx="4285165" cy="62145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coelenterate&#10;&#10;Description automatically generated">
            <a:extLst>
              <a:ext uri="{FF2B5EF4-FFF2-40B4-BE49-F238E27FC236}">
                <a16:creationId xmlns:a16="http://schemas.microsoft.com/office/drawing/2014/main" id="{CCA10FC1-64C1-438B-9576-0F05CE17B698}"/>
              </a:ext>
            </a:extLst>
          </p:cNvPr>
          <p:cNvPicPr>
            <a:picLocks noChangeAspect="1"/>
          </p:cNvPicPr>
          <p:nvPr/>
        </p:nvPicPr>
        <p:blipFill rotWithShape="1">
          <a:blip r:embed="rId6"/>
          <a:srcRect l="20709" r="12489" b="-2"/>
          <a:stretch/>
        </p:blipFill>
        <p:spPr>
          <a:xfrm>
            <a:off x="3490161" y="321732"/>
            <a:ext cx="4151376" cy="6214533"/>
          </a:xfrm>
          <a:prstGeom prst="rect">
            <a:avLst/>
          </a:prstGeom>
        </p:spPr>
      </p:pic>
      <p:pic>
        <p:nvPicPr>
          <p:cNvPr id="10" name="Audio 9">
            <a:hlinkClick r:id="" action="ppaction://media"/>
            <a:extLst>
              <a:ext uri="{FF2B5EF4-FFF2-40B4-BE49-F238E27FC236}">
                <a16:creationId xmlns:a16="http://schemas.microsoft.com/office/drawing/2014/main" id="{D63C3C65-E382-4A51-8CBD-6AD86A41DD0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pic>
        <p:nvPicPr>
          <p:cNvPr id="3074" name="Picture 2" descr="Image result for frustrated nurse"/>
          <p:cNvPicPr>
            <a:picLocks noChangeAspect="1" noChangeArrowheads="1"/>
          </p:cNvPicPr>
          <p:nvPr/>
        </p:nvPicPr>
        <p:blipFill rotWithShape="1">
          <a:blip r:embed="rId8">
            <a:extLst>
              <a:ext uri="{28A0092B-C50C-407E-A947-70E740481C1C}">
                <a14:useLocalDpi xmlns:a14="http://schemas.microsoft.com/office/drawing/2010/main" val="0"/>
              </a:ext>
            </a:extLst>
          </a:blip>
          <a:srcRect l="27872" t="299" b="7327"/>
          <a:stretch/>
        </p:blipFill>
        <p:spPr bwMode="auto">
          <a:xfrm>
            <a:off x="321013" y="3511685"/>
            <a:ext cx="3084745" cy="30058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stressed brain image"/>
          <p:cNvPicPr>
            <a:picLocks noChangeAspect="1" noChangeArrowheads="1"/>
          </p:cNvPicPr>
          <p:nvPr/>
        </p:nvPicPr>
        <p:blipFill rotWithShape="1">
          <a:blip r:embed="rId9">
            <a:extLst>
              <a:ext uri="{28A0092B-C50C-407E-A947-70E740481C1C}">
                <a14:useLocalDpi xmlns:a14="http://schemas.microsoft.com/office/drawing/2010/main" val="0"/>
              </a:ext>
            </a:extLst>
          </a:blip>
          <a:srcRect l="18722" r="28459"/>
          <a:stretch/>
        </p:blipFill>
        <p:spPr bwMode="auto">
          <a:xfrm>
            <a:off x="321013" y="301972"/>
            <a:ext cx="3073941" cy="317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673558"/>
      </p:ext>
    </p:extLst>
  </p:cSld>
  <p:clrMapOvr>
    <a:masterClrMapping/>
  </p:clrMapOvr>
  <mc:AlternateContent xmlns:mc="http://schemas.openxmlformats.org/markup-compatibility/2006" xmlns:p14="http://schemas.microsoft.com/office/powerpoint/2010/main">
    <mc:Choice Requires="p14">
      <p:transition spd="slow" p14:dur="2000" advTm="18399"/>
    </mc:Choice>
    <mc:Fallback xmlns="">
      <p:transition spd="slow" advTm="18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a:srcRect l="2078" r="9186"/>
          <a:stretch/>
        </p:blipFill>
        <p:spPr>
          <a:xfrm>
            <a:off x="8182271" y="3459323"/>
            <a:ext cx="4016415" cy="3393059"/>
          </a:xfrm>
          <a:prstGeom prst="rect">
            <a:avLst/>
          </a:prstGeom>
        </p:spPr>
      </p:pic>
      <p:pic>
        <p:nvPicPr>
          <p:cNvPr id="8" name="Picture 7">
            <a:extLst>
              <a:ext uri="{FF2B5EF4-FFF2-40B4-BE49-F238E27FC236}">
                <a16:creationId xmlns:a16="http://schemas.microsoft.com/office/drawing/2014/main" id="{774DFFD6-7C25-4CC5-8832-425907CAFA01}"/>
              </a:ext>
            </a:extLst>
          </p:cNvPr>
          <p:cNvPicPr>
            <a:picLocks noChangeAspect="1"/>
          </p:cNvPicPr>
          <p:nvPr/>
        </p:nvPicPr>
        <p:blipFill rotWithShape="1">
          <a:blip r:embed="rId6"/>
          <a:srcRect l="5508" r="15593"/>
          <a:stretch/>
        </p:blipFill>
        <p:spPr>
          <a:xfrm>
            <a:off x="4094479" y="10"/>
            <a:ext cx="4014047" cy="3383270"/>
          </a:xfrm>
          <a:prstGeom prst="rect">
            <a:avLst/>
          </a:prstGeom>
        </p:spPr>
      </p:pic>
      <p:pic>
        <p:nvPicPr>
          <p:cNvPr id="5" name="Picture 4" descr="A person standing in a room&#10;&#10;Description automatically generated">
            <a:extLst>
              <a:ext uri="{FF2B5EF4-FFF2-40B4-BE49-F238E27FC236}">
                <a16:creationId xmlns:a16="http://schemas.microsoft.com/office/drawing/2014/main" id="{EA249E5B-BB34-4978-A9F7-12766CA6134B}"/>
              </a:ext>
            </a:extLst>
          </p:cNvPr>
          <p:cNvPicPr>
            <a:picLocks noChangeAspect="1"/>
          </p:cNvPicPr>
          <p:nvPr/>
        </p:nvPicPr>
        <p:blipFill rotWithShape="1">
          <a:blip r:embed="rId7"/>
          <a:srcRect l="11261" r="4" b="4"/>
          <a:stretch/>
        </p:blipFill>
        <p:spPr>
          <a:xfrm>
            <a:off x="8188960" y="10"/>
            <a:ext cx="4003039" cy="3383270"/>
          </a:xfrm>
          <a:prstGeom prst="rect">
            <a:avLst/>
          </a:prstGeom>
        </p:spPr>
      </p:pic>
      <p:pic>
        <p:nvPicPr>
          <p:cNvPr id="10" name="Audio 9">
            <a:hlinkClick r:id="" action="ppaction://media"/>
            <a:extLst>
              <a:ext uri="{FF2B5EF4-FFF2-40B4-BE49-F238E27FC236}">
                <a16:creationId xmlns:a16="http://schemas.microsoft.com/office/drawing/2014/main" id="{4E56B5EE-9677-4405-94CF-83F5BC5E963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pic>
        <p:nvPicPr>
          <p:cNvPr id="4" name="Picture 3"/>
          <p:cNvPicPr>
            <a:picLocks noChangeAspect="1"/>
          </p:cNvPicPr>
          <p:nvPr/>
        </p:nvPicPr>
        <p:blipFill rotWithShape="1">
          <a:blip r:embed="rId9"/>
          <a:srcRect l="12494" r="13839"/>
          <a:stretch/>
        </p:blipFill>
        <p:spPr>
          <a:xfrm>
            <a:off x="-1802" y="10"/>
            <a:ext cx="4004841" cy="3387381"/>
          </a:xfrm>
          <a:prstGeom prst="rect">
            <a:avLst/>
          </a:prstGeom>
        </p:spPr>
      </p:pic>
      <p:pic>
        <p:nvPicPr>
          <p:cNvPr id="11" name="Picture 10"/>
          <p:cNvPicPr>
            <a:picLocks noChangeAspect="1"/>
          </p:cNvPicPr>
          <p:nvPr/>
        </p:nvPicPr>
        <p:blipFill rotWithShape="1">
          <a:blip r:embed="rId10"/>
          <a:srcRect l="11924" t="684" r="5596" b="-684"/>
          <a:stretch/>
        </p:blipFill>
        <p:spPr>
          <a:xfrm>
            <a:off x="0" y="3474720"/>
            <a:ext cx="4039565" cy="3383280"/>
          </a:xfrm>
          <a:prstGeom prst="rect">
            <a:avLst/>
          </a:prstGeom>
        </p:spPr>
      </p:pic>
      <p:pic>
        <p:nvPicPr>
          <p:cNvPr id="4098" name="Picture 2" descr="Image result for mental health brain"/>
          <p:cNvPicPr>
            <a:picLocks noChangeAspect="1" noChangeArrowheads="1"/>
          </p:cNvPicPr>
          <p:nvPr/>
        </p:nvPicPr>
        <p:blipFill rotWithShape="1">
          <a:blip r:embed="rId11">
            <a:extLst>
              <a:ext uri="{28A0092B-C50C-407E-A947-70E740481C1C}">
                <a14:useLocalDpi xmlns:a14="http://schemas.microsoft.com/office/drawing/2010/main" val="0"/>
              </a:ext>
            </a:extLst>
          </a:blip>
          <a:srcRect l="8574" t="5571" r="9357" b="7679"/>
          <a:stretch/>
        </p:blipFill>
        <p:spPr bwMode="auto">
          <a:xfrm>
            <a:off x="4094479" y="3466214"/>
            <a:ext cx="4018163" cy="3391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145451"/>
      </p:ext>
    </p:extLst>
  </p:cSld>
  <p:clrMapOvr>
    <a:masterClrMapping/>
  </p:clrMapOvr>
  <mc:AlternateContent xmlns:mc="http://schemas.openxmlformats.org/markup-compatibility/2006" xmlns:p14="http://schemas.microsoft.com/office/powerpoint/2010/main">
    <mc:Choice Requires="p14">
      <p:transition spd="slow" p14:dur="2000" advTm="11029"/>
    </mc:Choice>
    <mc:Fallback xmlns="">
      <p:transition spd="slow" advTm="11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56827C3C-D52F-46CE-A441-3CD6A1A6A0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F52A8B51-0A89-497B-B882-6658E029A3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B1CEFBF-6F09-4052-862B-E219DA1575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6882"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CB5D417-2A71-445D-B4C7-9E814D633D3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284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5C59279C-685C-4878-93D0-F7A3A51E34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5124" name="Picture 4" descr="Related image"/>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10515" r="11125"/>
          <a:stretch/>
        </p:blipFill>
        <p:spPr bwMode="auto">
          <a:xfrm>
            <a:off x="8272130" y="2272771"/>
            <a:ext cx="3051544" cy="219392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www.psychalive.org/wp-content/uploads/2018/03/1-300x300.png"/>
          <p:cNvPicPr>
            <a:picLocks noChangeAspect="1" noChangeArrowheads="1"/>
          </p:cNvPicPr>
          <p:nvPr/>
        </p:nvPicPr>
        <p:blipFill rotWithShape="1">
          <a:blip r:embed="rId8">
            <a:extLst>
              <a:ext uri="{28A0092B-C50C-407E-A947-70E740481C1C}">
                <a14:useLocalDpi xmlns:a14="http://schemas.microsoft.com/office/drawing/2010/main" val="0"/>
              </a:ext>
            </a:extLst>
          </a:blip>
          <a:srcRect l="2741" r="4607"/>
          <a:stretch/>
        </p:blipFill>
        <p:spPr bwMode="auto">
          <a:xfrm>
            <a:off x="975248" y="1801041"/>
            <a:ext cx="2934978" cy="31677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9"/>
          <a:srcRect r="10803"/>
          <a:stretch/>
        </p:blipFill>
        <p:spPr>
          <a:xfrm>
            <a:off x="4559968" y="1963917"/>
            <a:ext cx="3148637" cy="2898569"/>
          </a:xfrm>
          <a:prstGeom prst="rect">
            <a:avLst/>
          </a:prstGeom>
        </p:spPr>
      </p:pic>
    </p:spTree>
    <p:extLst>
      <p:ext uri="{BB962C8B-B14F-4D97-AF65-F5344CB8AC3E}">
        <p14:creationId xmlns:p14="http://schemas.microsoft.com/office/powerpoint/2010/main" val="455409816"/>
      </p:ext>
    </p:extLst>
  </p:cSld>
  <p:clrMapOvr>
    <a:masterClrMapping/>
  </p:clrMapOvr>
  <mc:AlternateContent xmlns:mc="http://schemas.openxmlformats.org/markup-compatibility/2006" xmlns:p14="http://schemas.microsoft.com/office/powerpoint/2010/main">
    <mc:Choice Requires="p14">
      <p:transition spd="slow" p14:dur="2000" advTm="16637"/>
    </mc:Choice>
    <mc:Fallback xmlns="">
      <p:transition spd="slow" advTm="16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336460-6E91-452C-B02C-6B7DE2B3C00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B264DEE-B159-4D50-9EE4-4A0AE1DDB60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095" y="783768"/>
            <a:ext cx="4969172" cy="5290464"/>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75AA045-6C4F-4D91-8A8A-4A8E1FCE8EC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40" y="1019556"/>
            <a:ext cx="4488984" cy="4818888"/>
          </a:xfrm>
          <a:prstGeom prst="rect">
            <a:avLst/>
          </a:prstGeom>
          <a:solidFill>
            <a:srgbClr val="FFFFFF"/>
          </a:soli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060E416-683C-47C3-BC01-E77EDE36612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33" y="783768"/>
            <a:ext cx="4969172" cy="5290464"/>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495A6D6-7845-4D70-90F8-28F45E359A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6578" y="1019556"/>
            <a:ext cx="4488984" cy="4818888"/>
          </a:xfrm>
          <a:prstGeom prst="rect">
            <a:avLst/>
          </a:prstGeom>
          <a:solidFill>
            <a:srgbClr val="FFFFFF"/>
          </a:soli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B51D46FA-363D-4897-9897-F1C8AF6AB2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1028" name="Picture 4"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7137" y="2234287"/>
            <a:ext cx="4247865" cy="23894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tress management imag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5795" y="2234287"/>
            <a:ext cx="3605733" cy="2403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489483"/>
      </p:ext>
    </p:extLst>
  </p:cSld>
  <p:clrMapOvr>
    <a:masterClrMapping/>
  </p:clrMapOvr>
  <mc:AlternateContent xmlns:mc="http://schemas.openxmlformats.org/markup-compatibility/2006" xmlns:p14="http://schemas.microsoft.com/office/powerpoint/2010/main">
    <mc:Choice Requires="p14">
      <p:transition spd="slow" p14:dur="2000" advTm="35990"/>
    </mc:Choice>
    <mc:Fallback xmlns="">
      <p:transition spd="slow" advTm="35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BD2ADC-2F47-4992-8E35-121F302007B5}"/>
              </a:ext>
            </a:extLst>
          </p:cNvPr>
          <p:cNvPicPr>
            <a:picLocks noChangeAspect="1"/>
          </p:cNvPicPr>
          <p:nvPr/>
        </p:nvPicPr>
        <p:blipFill rotWithShape="1">
          <a:blip r:embed="rId5"/>
          <a:srcRect l="295" r="2" b="2"/>
          <a:stretch/>
        </p:blipFill>
        <p:spPr>
          <a:xfrm>
            <a:off x="653467" y="643468"/>
            <a:ext cx="6812926" cy="4834408"/>
          </a:xfrm>
          <a:prstGeom prst="rect">
            <a:avLst/>
          </a:prstGeom>
          <a:effectLst>
            <a:outerShdw blurRad="50800" dist="38100" dir="2700000" algn="tl" rotWithShape="0">
              <a:prstClr val="black">
                <a:alpha val="40000"/>
              </a:prstClr>
            </a:outerShdw>
          </a:effectLst>
        </p:spPr>
      </p:pic>
      <p:pic>
        <p:nvPicPr>
          <p:cNvPr id="7" name="Audio 6">
            <a:hlinkClick r:id="" action="ppaction://media"/>
            <a:extLst>
              <a:ext uri="{FF2B5EF4-FFF2-40B4-BE49-F238E27FC236}">
                <a16:creationId xmlns:a16="http://schemas.microsoft.com/office/drawing/2014/main" id="{2095176D-52C2-4433-B4BA-BF6E1B7E04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pic>
        <p:nvPicPr>
          <p:cNvPr id="6146" name="Picture 2" descr="work-life-balance"/>
          <p:cNvPicPr>
            <a:picLocks noChangeAspect="1" noChangeArrowheads="1"/>
          </p:cNvPicPr>
          <p:nvPr/>
        </p:nvPicPr>
        <p:blipFill rotWithShape="1">
          <a:blip r:embed="rId7">
            <a:extLst>
              <a:ext uri="{28A0092B-C50C-407E-A947-70E740481C1C}">
                <a14:useLocalDpi xmlns:a14="http://schemas.microsoft.com/office/drawing/2010/main" val="0"/>
              </a:ext>
            </a:extLst>
          </a:blip>
          <a:srcRect l="8780" r="6710"/>
          <a:stretch/>
        </p:blipFill>
        <p:spPr bwMode="auto">
          <a:xfrm>
            <a:off x="7466393" y="349369"/>
            <a:ext cx="4582634" cy="5422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355787"/>
      </p:ext>
    </p:extLst>
  </p:cSld>
  <p:clrMapOvr>
    <a:masterClrMapping/>
  </p:clrMapOvr>
  <mc:AlternateContent xmlns:mc="http://schemas.openxmlformats.org/markup-compatibility/2006" xmlns:p14="http://schemas.microsoft.com/office/powerpoint/2010/main">
    <mc:Choice Requires="p14">
      <p:transition spd="slow" p14:dur="2000" advTm="59085"/>
    </mc:Choice>
    <mc:Fallback xmlns="">
      <p:transition spd="slow" advTm="59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0.0&quot;&gt;&lt;object type=&quot;1&quot; unique_id=&quot;10001&quot;&gt;&lt;object type=&quot;2&quot; unique_id=&quot;274137&quot;&gt;&lt;object type=&quot;3&quot; unique_id=&quot;274138&quot;&gt;&lt;property id=&quot;20148&quot; value=&quot;5&quot;/&gt;&lt;property id=&quot;20300&quot; value=&quot;Slide 1 - &amp;quot;Strategies For Self-Care: Stress Management&amp;quot;&quot;/&gt;&lt;property id=&quot;20307&quot; value=&quot;270&quot;/&gt;&lt;/object&gt;&lt;object type=&quot;3&quot; unique_id=&quot;274139&quot;&gt;&lt;property id=&quot;20148&quot; value=&quot;5&quot;/&gt;&lt;property id=&quot;20300&quot; value=&quot;Slide 2 - &amp;quot;Aims and Objectives&amp;quot;&quot;/&gt;&lt;property id=&quot;20307&quot; value=&quot;263&quot;/&gt;&lt;/object&gt;&lt;object type=&quot;3&quot; unique_id=&quot;274140&quot;&gt;&lt;property id=&quot;20148&quot; value=&quot;5&quot;/&gt;&lt;property id=&quot;20300&quot; value=&quot;Slide 3 - &amp;quot;Nursing&amp;quot;&quot;/&gt;&lt;property id=&quot;20307&quot; value=&quot;265&quot;/&gt;&lt;/object&gt;&lt;object type=&quot;3&quot; unique_id=&quot;274141&quot;&gt;&lt;property id=&quot;20148&quot; value=&quot;5&quot;/&gt;&lt;property id=&quot;20300&quot; value=&quot;Slide 4&quot;/&gt;&lt;property id=&quot;20307&quot; value=&quot;264&quot;/&gt;&lt;/object&gt;&lt;object type=&quot;3&quot; unique_id=&quot;274142&quot;&gt;&lt;property id=&quot;20148&quot; value=&quot;5&quot;/&gt;&lt;property id=&quot;20300&quot; value=&quot;Slide 5&quot;/&gt;&lt;property id=&quot;20307&quot; value=&quot;267&quot;/&gt;&lt;/object&gt;&lt;object type=&quot;3&quot; unique_id=&quot;274143&quot;&gt;&lt;property id=&quot;20148&quot; value=&quot;5&quot;/&gt;&lt;property id=&quot;20300&quot; value=&quot;Slide 6&quot;/&gt;&lt;property id=&quot;20307&quot; value=&quot;268&quot;/&gt;&lt;/object&gt;&lt;object type=&quot;3&quot; unique_id=&quot;274144&quot;&gt;&lt;property id=&quot;20148&quot; value=&quot;5&quot;/&gt;&lt;property id=&quot;20300&quot; value=&quot;Slide 7&quot;/&gt;&lt;property id=&quot;20307&quot; value=&quot;269&quot;/&gt;&lt;/object&gt;&lt;object type=&quot;3&quot; unique_id=&quot;274145&quot;&gt;&lt;property id=&quot;20148&quot; value=&quot;5&quot;/&gt;&lt;property id=&quot;20300&quot; value=&quot;Slide 8&quot;/&gt;&lt;property id=&quot;20307&quot; value=&quot;271&quot;/&gt;&lt;/object&gt;&lt;object type=&quot;3&quot; unique_id=&quot;274146&quot;&gt;&lt;property id=&quot;20148&quot; value=&quot;5&quot;/&gt;&lt;property id=&quot;20300&quot; value=&quot;Slide 9&quot;/&gt;&lt;property id=&quot;20307&quot; value=&quot;273&quot;/&gt;&lt;/object&gt;&lt;object type=&quot;3&quot; unique_id=&quot;274147&quot;&gt;&lt;property id=&quot;20148&quot; value=&quot;5&quot;/&gt;&lt;property id=&quot;20300&quot; value=&quot;Slide 10&quot;/&gt;&lt;property id=&quot;20307&quot; value=&quot;274&quot;/&gt;&lt;/object&gt;&lt;object type=&quot;3&quot; unique_id=&quot;274148&quot;&gt;&lt;property id=&quot;20148&quot; value=&quot;5&quot;/&gt;&lt;property id=&quot;20300&quot; value=&quot;Slide 11 - &amp;quot;What can I do now? Practice Makes Perfect&amp;quot;&quot;/&gt;&lt;property id=&quot;20307&quot; value=&quot;279&quot;/&gt;&lt;/object&gt;&lt;object type=&quot;3&quot; unique_id=&quot;274149&quot;&gt;&lt;property id=&quot;20148&quot; value=&quot;5&quot;/&gt;&lt;property id=&quot;20300&quot; value=&quot;Slide 12 - &amp;quot;What can I do now? Speak to someone&amp;quot;&quot;/&gt;&lt;property id=&quot;20307&quot; value=&quot;280&quot;/&gt;&lt;/object&gt;&lt;object type=&quot;3&quot; unique_id=&quot;274150&quot;&gt;&lt;property id=&quot;20148&quot; value=&quot;5&quot;/&gt;&lt;property id=&quot;20300&quot; value=&quot;Slide 13 - &amp;quot;What can I do now: preview resources&amp;quot;&quot;/&gt;&lt;property id=&quot;20307&quot; value=&quot;281&quot;/&gt;&lt;/object&gt;&lt;object type=&quot;3&quot; unique_id=&quot;274151&quot;&gt;&lt;property id=&quot;20148&quot; value=&quot;5&quot;/&gt;&lt;property id=&quot;20300&quot; value=&quot;Slide 14 - &amp;quot;In the Fall: Campus Resources to Support Mental &amp;amp; Physical Hygiene&amp;quot;&quot;/&gt;&lt;property id=&quot;20307&quot; value=&quot;259&quot;/&gt;&lt;/object&gt;&lt;object type=&quot;3&quot; unique_id=&quot;274152&quot;&gt;&lt;property id=&quot;20148&quot; value=&quot;5&quot;/&gt;&lt;property id=&quot;20300&quot; value=&quot;Slide 15 - &amp;quot;REACH OUT! Reach out Early!&amp;quot;&quot;/&gt;&lt;property id=&quot;20307&quot; value=&quot;262&quot;/&gt;&lt;/object&gt;&lt;object type=&quot;3&quot; unique_id=&quot;274153&quot;&gt;&lt;property id=&quot;20148&quot; value=&quot;5&quot;/&gt;&lt;property id=&quot;20300&quot; value=&quot;Slide 16 - &amp;quot;Nurses: Creating a culture of Caring: It begins with Us&amp;quot;&quot;/&gt;&lt;property id=&quot;20307&quot; value=&quot;278&quot;/&gt;&lt;/object&gt;&lt;object type=&quot;3&quot; unique_id=&quot;274154&quot;&gt;&lt;property id=&quot;20148&quot; value=&quot;5&quot;/&gt;&lt;property id=&quot;20300&quot; value=&quot;Slide 17 - &amp;quot;Self-Care for Nurses: additional resources&amp;quot;&quot;/&gt;&lt;property id=&quot;20307&quot; value=&quot;275&quot;/&gt;&lt;/object&gt;&lt;object type=&quot;3&quot; unique_id=&quot;274155&quot;&gt;&lt;property id=&quot;20148&quot; value=&quot;5&quot;/&gt;&lt;property id=&quot;20300&quot; value=&quot;Slide 18 - &amp;quot;Additional Questions or Comments&amp;quot;&quot;/&gt;&lt;property id=&quot;20307&quot; value=&quot;282&quot;/&gt;&lt;/object&gt;&lt;/object&gt;&lt;object type=&quot;8&quot; unique_id=&quot;274175&quot;&gt;&lt;/object&gt;&lt;/object&gt;&lt;/database&gt;"/>
  <p:tag name="MMPROD_NEXTUNIQUEID" val="10009"/>
  <p:tag name="SECTOMILLISECCONVERTED" val="1"/>
</p:tagLst>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917</TotalTime>
  <Words>1812</Words>
  <Application>Microsoft Office PowerPoint</Application>
  <PresentationFormat>Widescreen</PresentationFormat>
  <Paragraphs>165</Paragraphs>
  <Slides>18</Slides>
  <Notes>18</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Gill Sans MT</vt:lpstr>
      <vt:lpstr>Gallery</vt:lpstr>
      <vt:lpstr>Strategies For Self-Care: Stress Management</vt:lpstr>
      <vt:lpstr>Aims and Objectives</vt:lpstr>
      <vt:lpstr>Nursing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can I do now? Practice Makes Perfect</vt:lpstr>
      <vt:lpstr>What can I do now? Speak to someone</vt:lpstr>
      <vt:lpstr>What can I do now: preview resources</vt:lpstr>
      <vt:lpstr>In the Fall: Campus Resources to Support Mental &amp; Physical Hygiene</vt:lpstr>
      <vt:lpstr>REACH OUT! Reach out Early!</vt:lpstr>
      <vt:lpstr>Nurses: Creating a culture of Caring: It begins with Us</vt:lpstr>
      <vt:lpstr>Self-Care for Nurses: additional resources</vt:lpstr>
      <vt:lpstr>Additional Questions or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Strategies For Self-Care: Stress Management</dc:title>
  <dc:creator>Bell, Courtney M</dc:creator>
  <cp:lastModifiedBy>Roman, Leigh A</cp:lastModifiedBy>
  <cp:revision>48</cp:revision>
  <cp:lastPrinted>2019-07-09T21:46:47Z</cp:lastPrinted>
  <dcterms:created xsi:type="dcterms:W3CDTF">2019-07-09T19:39:22Z</dcterms:created>
  <dcterms:modified xsi:type="dcterms:W3CDTF">2020-05-29T13:44:47Z</dcterms:modified>
</cp:coreProperties>
</file>