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90" r:id="rId4"/>
    <p:sldId id="285" r:id="rId5"/>
    <p:sldId id="286" r:id="rId6"/>
    <p:sldId id="291" r:id="rId7"/>
    <p:sldId id="292" r:id="rId8"/>
    <p:sldId id="295" r:id="rId9"/>
    <p:sldId id="306" r:id="rId10"/>
    <p:sldId id="293" r:id="rId11"/>
    <p:sldId id="307" r:id="rId12"/>
    <p:sldId id="300" r:id="rId13"/>
    <p:sldId id="303" r:id="rId14"/>
    <p:sldId id="308" r:id="rId15"/>
    <p:sldId id="258" r:id="rId16"/>
    <p:sldId id="276" r:id="rId17"/>
    <p:sldId id="261" r:id="rId18"/>
    <p:sldId id="263" r:id="rId19"/>
    <p:sldId id="262" r:id="rId20"/>
    <p:sldId id="310" r:id="rId21"/>
    <p:sldId id="272" r:id="rId22"/>
    <p:sldId id="265" r:id="rId23"/>
    <p:sldId id="266" r:id="rId24"/>
    <p:sldId id="267" r:id="rId25"/>
    <p:sldId id="273" r:id="rId26"/>
    <p:sldId id="275" r:id="rId27"/>
    <p:sldId id="282" r:id="rId28"/>
    <p:sldId id="274" r:id="rId29"/>
    <p:sldId id="309" r:id="rId30"/>
    <p:sldId id="280" r:id="rId31"/>
    <p:sldId id="296" r:id="rId32"/>
    <p:sldId id="269" r:id="rId33"/>
    <p:sldId id="264" r:id="rId34"/>
    <p:sldId id="259" r:id="rId35"/>
    <p:sldId id="260" r:id="rId36"/>
    <p:sldId id="314" r:id="rId37"/>
    <p:sldId id="317" r:id="rId38"/>
    <p:sldId id="281" r:id="rId39"/>
    <p:sldId id="304" r:id="rId40"/>
    <p:sldId id="305" r:id="rId41"/>
    <p:sldId id="277" r:id="rId42"/>
    <p:sldId id="279" r:id="rId43"/>
    <p:sldId id="318" r:id="rId44"/>
    <p:sldId id="271" r:id="rId45"/>
    <p:sldId id="288" r:id="rId4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p:cViewPr varScale="1">
        <p:scale>
          <a:sx n="107" d="100"/>
          <a:sy n="107" d="100"/>
        </p:scale>
        <p:origin x="-16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0B4F5DB-5B66-41BC-8A54-D421D84C85B9}" type="datetimeFigureOut">
              <a:rPr lang="en-US" smtClean="0"/>
              <a:t>8/11/2014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25885E1-395A-4EE1-83CD-3F616B967BB6}"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B4F5DB-5B66-41BC-8A54-D421D84C85B9}" type="datetimeFigureOut">
              <a:rPr lang="en-US" smtClean="0"/>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885E1-395A-4EE1-83CD-3F616B967B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B4F5DB-5B66-41BC-8A54-D421D84C85B9}" type="datetimeFigureOut">
              <a:rPr lang="en-US" smtClean="0"/>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885E1-395A-4EE1-83CD-3F616B967B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0B4F5DB-5B66-41BC-8A54-D421D84C85B9}" type="datetimeFigureOut">
              <a:rPr lang="en-US" smtClean="0"/>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885E1-395A-4EE1-83CD-3F616B967BB6}"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0B4F5DB-5B66-41BC-8A54-D421D84C85B9}" type="datetimeFigureOut">
              <a:rPr lang="en-US" smtClean="0"/>
              <a:t>8/11/2014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25885E1-395A-4EE1-83CD-3F616B967BB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0B4F5DB-5B66-41BC-8A54-D421D84C85B9}" type="datetimeFigureOut">
              <a:rPr lang="en-US" smtClean="0"/>
              <a:t>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885E1-395A-4EE1-83CD-3F616B967BB6}"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0B4F5DB-5B66-41BC-8A54-D421D84C85B9}" type="datetimeFigureOut">
              <a:rPr lang="en-US" smtClean="0"/>
              <a:t>8/11/2014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5885E1-395A-4EE1-83CD-3F616B967BB6}"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B4F5DB-5B66-41BC-8A54-D421D84C85B9}" type="datetimeFigureOut">
              <a:rPr lang="en-US" smtClean="0"/>
              <a:t>8/11/2014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5885E1-395A-4EE1-83CD-3F616B967B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4F5DB-5B66-41BC-8A54-D421D84C85B9}" type="datetimeFigureOut">
              <a:rPr lang="en-US" smtClean="0"/>
              <a:t>8/11/2014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5885E1-395A-4EE1-83CD-3F616B967B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B4F5DB-5B66-41BC-8A54-D421D84C85B9}" type="datetimeFigureOut">
              <a:rPr lang="en-US" smtClean="0"/>
              <a:t>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885E1-395A-4EE1-83CD-3F616B967BB6}"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B4F5DB-5B66-41BC-8A54-D421D84C85B9}" type="datetimeFigureOut">
              <a:rPr lang="en-US" smtClean="0"/>
              <a:t>8/11/2014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25885E1-395A-4EE1-83CD-3F616B967BB6}"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0B4F5DB-5B66-41BC-8A54-D421D84C85B9}" type="datetimeFigureOut">
              <a:rPr lang="en-US" smtClean="0"/>
              <a:t>8/11/2014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885E1-395A-4EE1-83CD-3F616B967B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studentloans.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annualcreditreport.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hyperlink" Target="http://www.pin.ed.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experian.com/" TargetMode="External"/><Relationship Id="rId2" Type="http://schemas.openxmlformats.org/officeDocument/2006/relationships/hyperlink" Target="http://www.equifax.com/" TargetMode="External"/><Relationship Id="rId1" Type="http://schemas.openxmlformats.org/officeDocument/2006/relationships/slideLayout" Target="../slideLayouts/slideLayout2.xml"/><Relationship Id="rId5" Type="http://schemas.openxmlformats.org/officeDocument/2006/relationships/hyperlink" Target="http://www.annualcreditreport.com/" TargetMode="External"/><Relationship Id="rId4" Type="http://schemas.openxmlformats.org/officeDocument/2006/relationships/hyperlink" Target="http://www.transunion.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uthsc.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www.nelnet.com/" TargetMode="External"/><Relationship Id="rId13" Type="http://schemas.openxmlformats.org/officeDocument/2006/relationships/hyperlink" Target="http://www.gsmr.org/" TargetMode="External"/><Relationship Id="rId3" Type="http://schemas.openxmlformats.org/officeDocument/2006/relationships/hyperlink" Target="http://www.studentaid.ed.gov/repay-loans/understand/servicers" TargetMode="External"/><Relationship Id="rId7" Type="http://schemas.openxmlformats.org/officeDocument/2006/relationships/hyperlink" Target="http://www.mycornerstoneloan.org/" TargetMode="External"/><Relationship Id="rId12" Type="http://schemas.openxmlformats.org/officeDocument/2006/relationships/hyperlink" Target="http://www.salliemae.com/" TargetMode="External"/><Relationship Id="rId2" Type="http://schemas.openxmlformats.org/officeDocument/2006/relationships/hyperlink" Target="http://www.nslds.ed.gov/" TargetMode="External"/><Relationship Id="rId1" Type="http://schemas.openxmlformats.org/officeDocument/2006/relationships/slideLayout" Target="../slideLayouts/slideLayout2.xml"/><Relationship Id="rId6" Type="http://schemas.openxmlformats.org/officeDocument/2006/relationships/hyperlink" Target="http://www.aspireresourcesinc.com/" TargetMode="External"/><Relationship Id="rId11" Type="http://schemas.openxmlformats.org/officeDocument/2006/relationships/hyperlink" Target="http://www.myfedloan.org/" TargetMode="External"/><Relationship Id="rId5" Type="http://schemas.openxmlformats.org/officeDocument/2006/relationships/hyperlink" Target="http://www.mygreatlakes.org/" TargetMode="External"/><Relationship Id="rId10" Type="http://schemas.openxmlformats.org/officeDocument/2006/relationships/hyperlink" Target="http://www.osla.org/" TargetMode="External"/><Relationship Id="rId4" Type="http://schemas.openxmlformats.org/officeDocument/2006/relationships/hyperlink" Target="http://www.aessuccess.org/" TargetMode="External"/><Relationship Id="rId9" Type="http://schemas.openxmlformats.org/officeDocument/2006/relationships/hyperlink" Target="http://www.edfinancial.com/" TargetMode="External"/><Relationship Id="rId14" Type="http://schemas.openxmlformats.org/officeDocument/2006/relationships/hyperlink" Target="http://www.vsacfederalloans.or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studentloans.gov/"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uthsc.edu/finance/bursar%20/" TargetMode="External"/><Relationship Id="rId2" Type="http://schemas.openxmlformats.org/officeDocument/2006/relationships/hyperlink" Target="http://www.heartlandecsi.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aamc.org/FIRST" TargetMode="External"/><Relationship Id="rId2" Type="http://schemas.openxmlformats.org/officeDocument/2006/relationships/hyperlink" Target="http://www.aamc.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cmpllard@uthsc.edu"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uthsc.edu/finaid/cost/federal-work-study-program.php" TargetMode="External"/><Relationship Id="rId2" Type="http://schemas.openxmlformats.org/officeDocument/2006/relationships/hyperlink" Target="http://www.fafsa.ed.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thsc.edu/Medicine/students/policies/scholarships.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bhpr.hrsa.gov/scholarshipsloans/tools/guidelines/ld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Christopher M. Pollard, M.S.</a:t>
            </a:r>
          </a:p>
          <a:p>
            <a:r>
              <a:rPr lang="en-US" dirty="0" smtClean="0"/>
              <a:t>Financial Literacy Coordinator/</a:t>
            </a:r>
          </a:p>
          <a:p>
            <a:r>
              <a:rPr lang="en-US" smtClean="0"/>
              <a:t>Financial </a:t>
            </a:r>
            <a:r>
              <a:rPr lang="en-US" dirty="0" smtClean="0"/>
              <a:t>Aid Counselor for the College of Medicine</a:t>
            </a:r>
            <a:endParaRPr lang="en-US" dirty="0"/>
          </a:p>
        </p:txBody>
      </p:sp>
      <p:sp>
        <p:nvSpPr>
          <p:cNvPr id="2" name="Title 1"/>
          <p:cNvSpPr>
            <a:spLocks noGrp="1"/>
          </p:cNvSpPr>
          <p:nvPr>
            <p:ph type="ctrTitle"/>
          </p:nvPr>
        </p:nvSpPr>
        <p:spPr/>
        <p:txBody>
          <a:bodyPr>
            <a:normAutofit fontScale="90000"/>
          </a:bodyPr>
          <a:lstStyle/>
          <a:p>
            <a:r>
              <a:rPr lang="en-US" sz="2800" dirty="0" smtClean="0"/>
              <a:t>Financial Aid &amp; Financial Literacy for  </a:t>
            </a:r>
            <a:br>
              <a:rPr lang="en-US" sz="2800" dirty="0" smtClean="0"/>
            </a:br>
            <a:r>
              <a:rPr lang="en-US" sz="2800" dirty="0" smtClean="0"/>
              <a:t>The University of Tennessee </a:t>
            </a:r>
            <a:br>
              <a:rPr lang="en-US" sz="2800" dirty="0" smtClean="0"/>
            </a:br>
            <a:r>
              <a:rPr lang="en-US" sz="2800" dirty="0" smtClean="0"/>
              <a:t>Health Science Center</a:t>
            </a:r>
            <a:br>
              <a:rPr lang="en-US" sz="2800" dirty="0" smtClean="0"/>
            </a:br>
            <a:r>
              <a:rPr lang="en-US" sz="2800" dirty="0" smtClean="0"/>
              <a:t>College of Medicine</a:t>
            </a:r>
            <a:endParaRPr lang="en-US" sz="2800" dirty="0"/>
          </a:p>
        </p:txBody>
      </p:sp>
    </p:spTree>
    <p:extLst>
      <p:ext uri="{BB962C8B-B14F-4D97-AF65-F5344CB8AC3E}">
        <p14:creationId xmlns:p14="http://schemas.microsoft.com/office/powerpoint/2010/main" val="3924639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Graduate PLUS Loan</a:t>
            </a:r>
            <a:endParaRPr lang="en-US" u="sng" dirty="0"/>
          </a:p>
        </p:txBody>
      </p:sp>
      <p:sp>
        <p:nvSpPr>
          <p:cNvPr id="3" name="Content Placeholder 2"/>
          <p:cNvSpPr>
            <a:spLocks noGrp="1"/>
          </p:cNvSpPr>
          <p:nvPr>
            <p:ph sz="quarter" idx="1"/>
          </p:nvPr>
        </p:nvSpPr>
        <p:spPr/>
        <p:txBody>
          <a:bodyPr>
            <a:normAutofit fontScale="85000" lnSpcReduction="10000"/>
          </a:bodyPr>
          <a:lstStyle/>
          <a:p>
            <a:r>
              <a:rPr lang="en-US" dirty="0"/>
              <a:t>PLUS loans are federal loans that graduate or professional degree students </a:t>
            </a:r>
            <a:r>
              <a:rPr lang="en-US" dirty="0" smtClean="0"/>
              <a:t>can </a:t>
            </a:r>
            <a:r>
              <a:rPr lang="en-US" dirty="0"/>
              <a:t>use to help pay education expenses. </a:t>
            </a:r>
            <a:endParaRPr lang="en-US" dirty="0" smtClean="0"/>
          </a:p>
          <a:p>
            <a:r>
              <a:rPr lang="en-US" dirty="0" smtClean="0"/>
              <a:t>The maximum loan amount is the student’s cost of attendance minus any other aid received. </a:t>
            </a:r>
            <a:endParaRPr lang="en-US" dirty="0"/>
          </a:p>
          <a:p>
            <a:r>
              <a:rPr lang="en-US" dirty="0" smtClean="0"/>
              <a:t>The borrower must not have adverse credit history (may require an endorser/co-signer to be approved)</a:t>
            </a:r>
          </a:p>
          <a:p>
            <a:r>
              <a:rPr lang="en-US" dirty="0" smtClean="0"/>
              <a:t>Interest rate for this loan is 7.21%</a:t>
            </a:r>
          </a:p>
          <a:p>
            <a:r>
              <a:rPr lang="en-US" dirty="0" smtClean="0"/>
              <a:t>No payments while in school (in school deferment)</a:t>
            </a:r>
          </a:p>
          <a:p>
            <a:r>
              <a:rPr lang="en-US" dirty="0" smtClean="0"/>
              <a:t>Payments begin six months after graduation (Residency Forbearance)</a:t>
            </a:r>
          </a:p>
          <a:p>
            <a:r>
              <a:rPr lang="en-US" dirty="0" smtClean="0"/>
              <a:t>Students </a:t>
            </a:r>
            <a:r>
              <a:rPr lang="en-US" i="1" u="sng" dirty="0" smtClean="0"/>
              <a:t>are not initially </a:t>
            </a:r>
            <a:r>
              <a:rPr lang="en-US" i="1" u="sng" dirty="0"/>
              <a:t>awarded up to your </a:t>
            </a:r>
            <a:r>
              <a:rPr lang="en-US" i="1" u="sng" dirty="0" smtClean="0"/>
              <a:t>cost-of-attendance</a:t>
            </a:r>
            <a:r>
              <a:rPr lang="en-US" dirty="0" smtClean="0"/>
              <a:t> in Graduate PLUS Loan funds. </a:t>
            </a:r>
            <a:r>
              <a:rPr lang="en-US" dirty="0"/>
              <a:t>You must apply and completed the ADLRF. </a:t>
            </a:r>
            <a:endParaRPr lang="en-US" dirty="0" smtClean="0"/>
          </a:p>
          <a:p>
            <a:r>
              <a:rPr lang="en-US" dirty="0" smtClean="0"/>
              <a:t>Apply online at: </a:t>
            </a:r>
            <a:r>
              <a:rPr lang="en-US" dirty="0" smtClean="0">
                <a:hlinkClick r:id="rId2"/>
              </a:rPr>
              <a:t>www.studentloans.gov</a:t>
            </a:r>
            <a:r>
              <a:rPr lang="en-US" dirty="0" smtClean="0"/>
              <a:t> </a:t>
            </a:r>
          </a:p>
          <a:p>
            <a:pPr marL="0" indent="0">
              <a:buNone/>
            </a:pPr>
            <a:endParaRPr lang="en-US" dirty="0"/>
          </a:p>
        </p:txBody>
      </p:sp>
    </p:spTree>
    <p:extLst>
      <p:ext uri="{BB962C8B-B14F-4D97-AF65-F5344CB8AC3E}">
        <p14:creationId xmlns:p14="http://schemas.microsoft.com/office/powerpoint/2010/main" val="2736846617"/>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Additional Loan Funds Request Form</a:t>
            </a:r>
            <a:endParaRPr lang="en-US" u="sng"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14400" y="1547812"/>
            <a:ext cx="7772400" cy="4471988"/>
          </a:xfrm>
        </p:spPr>
      </p:pic>
    </p:spTree>
    <p:extLst>
      <p:ext uri="{BB962C8B-B14F-4D97-AF65-F5344CB8AC3E}">
        <p14:creationId xmlns:p14="http://schemas.microsoft.com/office/powerpoint/2010/main" val="342672662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525963"/>
          </a:xfrm>
        </p:spPr>
        <p:txBody>
          <a:bodyPr>
            <a:normAutofit/>
          </a:bodyPr>
          <a:lstStyle/>
          <a:p>
            <a:r>
              <a:rPr lang="en-US" sz="3200" dirty="0" smtClean="0"/>
              <a:t>Tuition 				$33,030</a:t>
            </a:r>
          </a:p>
          <a:p>
            <a:r>
              <a:rPr lang="en-US" sz="3200" dirty="0" smtClean="0"/>
              <a:t>Fees					$3,447</a:t>
            </a:r>
          </a:p>
          <a:p>
            <a:r>
              <a:rPr lang="en-US" sz="3200" dirty="0" smtClean="0"/>
              <a:t>Books and Supplies		$3,825</a:t>
            </a:r>
          </a:p>
          <a:p>
            <a:r>
              <a:rPr lang="en-US" sz="3200" u="sng" dirty="0" smtClean="0"/>
              <a:t>Living Expenses			$19,380 </a:t>
            </a:r>
          </a:p>
          <a:p>
            <a:pPr>
              <a:buNone/>
            </a:pPr>
            <a:r>
              <a:rPr lang="en-US" sz="3200" dirty="0" smtClean="0"/>
              <a:t>	Total				$59,682</a:t>
            </a:r>
            <a:endParaRPr lang="en-US" sz="3200" dirty="0"/>
          </a:p>
        </p:txBody>
      </p:sp>
      <p:sp>
        <p:nvSpPr>
          <p:cNvPr id="2" name="Title 1"/>
          <p:cNvSpPr>
            <a:spLocks noGrp="1"/>
          </p:cNvSpPr>
          <p:nvPr>
            <p:ph type="title"/>
          </p:nvPr>
        </p:nvSpPr>
        <p:spPr>
          <a:xfrm>
            <a:off x="457200" y="304800"/>
            <a:ext cx="8229600" cy="16764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2014-2015</a:t>
            </a:r>
            <a:r>
              <a:rPr lang="en-US" dirty="0"/>
              <a:t/>
            </a:r>
            <a:br>
              <a:rPr lang="en-US" dirty="0"/>
            </a:br>
            <a:r>
              <a:rPr lang="en-US" b="1" dirty="0"/>
              <a:t>In-State</a:t>
            </a:r>
            <a:r>
              <a:rPr lang="en-US" dirty="0"/>
              <a:t> Cost of Attendance</a:t>
            </a:r>
            <a:br>
              <a:rPr lang="en-US" dirty="0"/>
            </a:br>
            <a:r>
              <a:rPr lang="en-US" u="sng" dirty="0"/>
              <a:t>ESTIMATE</a:t>
            </a:r>
          </a:p>
        </p:txBody>
      </p:sp>
    </p:spTree>
    <p:extLst>
      <p:ext uri="{BB962C8B-B14F-4D97-AF65-F5344CB8AC3E}">
        <p14:creationId xmlns:p14="http://schemas.microsoft.com/office/powerpoint/2010/main" val="302335488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1"/>
            <a:ext cx="8458200" cy="4191000"/>
          </a:xfrm>
        </p:spPr>
        <p:txBody>
          <a:bodyPr/>
          <a:lstStyle/>
          <a:p>
            <a:r>
              <a:rPr lang="en-US" sz="3200" dirty="0" smtClean="0"/>
              <a:t>Tuition 				$65,460</a:t>
            </a:r>
          </a:p>
          <a:p>
            <a:r>
              <a:rPr lang="en-US" sz="3200" dirty="0" smtClean="0"/>
              <a:t>Fees					$3,447</a:t>
            </a:r>
          </a:p>
          <a:p>
            <a:r>
              <a:rPr lang="en-US" sz="3200" dirty="0" smtClean="0"/>
              <a:t>Books and Supplies		$3,825</a:t>
            </a:r>
          </a:p>
          <a:p>
            <a:r>
              <a:rPr lang="en-US" sz="3200" u="sng" dirty="0" smtClean="0"/>
              <a:t>Living Expenses			$19,380</a:t>
            </a:r>
          </a:p>
          <a:p>
            <a:pPr>
              <a:buNone/>
            </a:pPr>
            <a:r>
              <a:rPr lang="en-US" sz="3200" dirty="0" smtClean="0"/>
              <a:t>	Total				$92,112</a:t>
            </a:r>
          </a:p>
          <a:p>
            <a:endParaRPr lang="en-US" dirty="0"/>
          </a:p>
        </p:txBody>
      </p:sp>
      <p:sp>
        <p:nvSpPr>
          <p:cNvPr id="3" name="Title 2"/>
          <p:cNvSpPr>
            <a:spLocks noGrp="1"/>
          </p:cNvSpPr>
          <p:nvPr>
            <p:ph type="title"/>
          </p:nvPr>
        </p:nvSpPr>
        <p:spPr>
          <a:xfrm>
            <a:off x="457200" y="457200"/>
            <a:ext cx="8229600" cy="1600200"/>
          </a:xfrm>
        </p:spPr>
        <p:txBody>
          <a:bodyPr>
            <a:normAutofit fontScale="90000"/>
          </a:bodyPr>
          <a:lstStyle/>
          <a:p>
            <a:pPr algn="ctr"/>
            <a:r>
              <a:rPr lang="en-US" dirty="0" smtClean="0"/>
              <a:t>2014-2015</a:t>
            </a:r>
            <a:br>
              <a:rPr lang="en-US" dirty="0" smtClean="0"/>
            </a:br>
            <a:r>
              <a:rPr lang="en-US" b="1" dirty="0"/>
              <a:t>Out-of-State</a:t>
            </a:r>
            <a:r>
              <a:rPr lang="en-US" dirty="0" smtClean="0"/>
              <a:t> Cost of Attendance</a:t>
            </a:r>
            <a:br>
              <a:rPr lang="en-US" dirty="0" smtClean="0"/>
            </a:br>
            <a:r>
              <a:rPr lang="en-US" u="sng" dirty="0" smtClean="0"/>
              <a:t>ESTIMATE</a:t>
            </a:r>
            <a:endParaRPr lang="en-US" u="sng" dirty="0"/>
          </a:p>
        </p:txBody>
      </p:sp>
    </p:spTree>
    <p:extLst>
      <p:ext uri="{BB962C8B-B14F-4D97-AF65-F5344CB8AC3E}">
        <p14:creationId xmlns:p14="http://schemas.microsoft.com/office/powerpoint/2010/main" val="103730171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Excess Financial Aid Estimate (Refund)</a:t>
            </a:r>
            <a:endParaRPr lang="en-US" dirty="0"/>
          </a:p>
        </p:txBody>
      </p:sp>
      <p:sp>
        <p:nvSpPr>
          <p:cNvPr id="5" name="Content Placeholder 2"/>
          <p:cNvSpPr>
            <a:spLocks noGrp="1"/>
          </p:cNvSpPr>
          <p:nvPr>
            <p:ph sz="quarter" idx="1"/>
          </p:nvPr>
        </p:nvSpPr>
        <p:spPr>
          <a:ln>
            <a:solidFill>
              <a:srgbClr val="C00000"/>
            </a:solidFill>
          </a:ln>
        </p:spPr>
        <p:txBody>
          <a:bodyPr/>
          <a:lstStyle/>
          <a:p>
            <a:r>
              <a:rPr lang="en-US" dirty="0" smtClean="0"/>
              <a:t>In-state </a:t>
            </a:r>
          </a:p>
          <a:p>
            <a:pPr lvl="1">
              <a:buNone/>
            </a:pPr>
            <a:r>
              <a:rPr lang="en-US" dirty="0" smtClean="0"/>
              <a:t>	$59,632 Total Aid</a:t>
            </a:r>
          </a:p>
          <a:p>
            <a:pPr lvl="1">
              <a:buNone/>
            </a:pPr>
            <a:r>
              <a:rPr lang="en-US" dirty="0" smtClean="0"/>
              <a:t> -</a:t>
            </a:r>
            <a:r>
              <a:rPr lang="en-US" u="sng" dirty="0" smtClean="0"/>
              <a:t>$36,477 Tuition &amp; Fees</a:t>
            </a:r>
          </a:p>
          <a:p>
            <a:pPr lvl="1">
              <a:buNone/>
            </a:pPr>
            <a:r>
              <a:rPr lang="en-US" dirty="0" smtClean="0"/>
              <a:t>	</a:t>
            </a:r>
            <a:r>
              <a:rPr lang="en-US" b="1" dirty="0" smtClean="0">
                <a:solidFill>
                  <a:srgbClr val="00B050"/>
                </a:solidFill>
              </a:rPr>
              <a:t>$23,155 Excess Aid </a:t>
            </a:r>
          </a:p>
          <a:p>
            <a:pPr lvl="1">
              <a:buNone/>
            </a:pPr>
            <a:r>
              <a:rPr lang="en-US" b="1" dirty="0" smtClean="0"/>
              <a:t> </a:t>
            </a:r>
            <a:r>
              <a:rPr lang="en-US" dirty="0" smtClean="0"/>
              <a:t>-$3,825 Books &amp; Supplies</a:t>
            </a:r>
          </a:p>
          <a:p>
            <a:pPr lvl="1">
              <a:buNone/>
            </a:pPr>
            <a:endParaRPr lang="en-US" dirty="0"/>
          </a:p>
          <a:p>
            <a:pPr lvl="1">
              <a:buNone/>
            </a:pPr>
            <a:endParaRPr lang="en-US" dirty="0" smtClean="0"/>
          </a:p>
          <a:p>
            <a:pPr lvl="1"/>
            <a:endParaRPr lang="en-US" dirty="0" smtClean="0"/>
          </a:p>
          <a:p>
            <a:pPr lvl="1">
              <a:buNone/>
            </a:pPr>
            <a:r>
              <a:rPr lang="en-US" dirty="0" smtClean="0"/>
              <a:t>	</a:t>
            </a:r>
          </a:p>
        </p:txBody>
      </p:sp>
      <p:sp>
        <p:nvSpPr>
          <p:cNvPr id="6" name="Content Placeholder 3"/>
          <p:cNvSpPr>
            <a:spLocks noGrp="1"/>
          </p:cNvSpPr>
          <p:nvPr>
            <p:ph sz="quarter" idx="2"/>
          </p:nvPr>
        </p:nvSpPr>
        <p:spPr>
          <a:ln>
            <a:solidFill>
              <a:schemeClr val="accent1"/>
            </a:solidFill>
          </a:ln>
        </p:spPr>
        <p:txBody>
          <a:bodyPr/>
          <a:lstStyle/>
          <a:p>
            <a:r>
              <a:rPr lang="en-US" dirty="0" smtClean="0"/>
              <a:t>Out-of-state </a:t>
            </a:r>
          </a:p>
          <a:p>
            <a:pPr lvl="1">
              <a:buNone/>
            </a:pPr>
            <a:r>
              <a:rPr lang="en-US" dirty="0" smtClean="0"/>
              <a:t>	$92,112 Total Aid</a:t>
            </a:r>
          </a:p>
          <a:p>
            <a:pPr lvl="1">
              <a:buNone/>
            </a:pPr>
            <a:r>
              <a:rPr lang="en-US" dirty="0" smtClean="0"/>
              <a:t> -</a:t>
            </a:r>
            <a:r>
              <a:rPr lang="en-US" u="sng" dirty="0" smtClean="0"/>
              <a:t>$68,907Tuition &amp; Fees</a:t>
            </a:r>
          </a:p>
          <a:p>
            <a:pPr lvl="1">
              <a:buNone/>
            </a:pPr>
            <a:r>
              <a:rPr lang="en-US" dirty="0" smtClean="0"/>
              <a:t>	</a:t>
            </a:r>
            <a:r>
              <a:rPr lang="en-US" b="1" dirty="0" smtClean="0">
                <a:solidFill>
                  <a:srgbClr val="00B050"/>
                </a:solidFill>
              </a:rPr>
              <a:t>$23,205 Excess Aid</a:t>
            </a:r>
          </a:p>
          <a:p>
            <a:pPr lvl="1">
              <a:buNone/>
            </a:pPr>
            <a:r>
              <a:rPr lang="en-US" b="1" dirty="0" smtClean="0"/>
              <a:t> </a:t>
            </a:r>
            <a:r>
              <a:rPr lang="en-US" dirty="0" smtClean="0"/>
              <a:t>-$3,825 Books &amp; Supplies</a:t>
            </a:r>
          </a:p>
          <a:p>
            <a:pPr lvl="1">
              <a:buNone/>
            </a:pPr>
            <a:endParaRPr lang="en-US" dirty="0" smtClean="0"/>
          </a:p>
        </p:txBody>
      </p:sp>
      <p:sp>
        <p:nvSpPr>
          <p:cNvPr id="7" name="Text Placeholder 4"/>
          <p:cNvSpPr txBox="1">
            <a:spLocks/>
          </p:cNvSpPr>
          <p:nvPr/>
        </p:nvSpPr>
        <p:spPr>
          <a:xfrm>
            <a:off x="914400" y="3657600"/>
            <a:ext cx="3733800" cy="914400"/>
          </a:xfrm>
          <a:prstGeom prst="rect">
            <a:avLst/>
          </a:prstGeom>
          <a:solidFill>
            <a:srgbClr val="FFC000"/>
          </a:solidFill>
        </p:spPr>
        <p:txBody>
          <a:bodyPr vert="horz">
            <a:normAutofit fontScale="62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en-US" sz="2800" dirty="0" smtClean="0">
                <a:solidFill>
                  <a:schemeClr val="bg1"/>
                </a:solidFill>
              </a:rPr>
              <a:t>$9,665 per semester</a:t>
            </a:r>
          </a:p>
          <a:p>
            <a:pPr marL="0" indent="0" algn="ctr">
              <a:buNone/>
            </a:pPr>
            <a:r>
              <a:rPr lang="en-US" sz="2800" dirty="0" smtClean="0">
                <a:solidFill>
                  <a:schemeClr val="bg1"/>
                </a:solidFill>
              </a:rPr>
              <a:t>$1,933 per month for living expenses</a:t>
            </a:r>
          </a:p>
          <a:p>
            <a:pPr marL="0" indent="0" algn="ctr">
              <a:buNone/>
            </a:pPr>
            <a:r>
              <a:rPr lang="en-US" sz="2800" dirty="0" smtClean="0">
                <a:solidFill>
                  <a:schemeClr val="bg1"/>
                </a:solidFill>
              </a:rPr>
              <a:t>(Monthly </a:t>
            </a:r>
            <a:r>
              <a:rPr lang="en-US" sz="2800" dirty="0" smtClean="0">
                <a:solidFill>
                  <a:srgbClr val="00B050"/>
                </a:solidFill>
              </a:rPr>
              <a:t>Savings</a:t>
            </a:r>
            <a:r>
              <a:rPr lang="en-US" sz="2800" dirty="0" smtClean="0">
                <a:solidFill>
                  <a:schemeClr val="bg1"/>
                </a:solidFill>
              </a:rPr>
              <a:t> </a:t>
            </a:r>
            <a:r>
              <a:rPr lang="en-US" sz="2800" dirty="0" smtClean="0">
                <a:solidFill>
                  <a:schemeClr val="bg1"/>
                </a:solidFill>
                <a:sym typeface="Wingdings" panose="05000000000000000000" pitchFamily="2" charset="2"/>
              </a:rPr>
              <a:t> </a:t>
            </a:r>
            <a:r>
              <a:rPr lang="en-US" sz="2900" dirty="0">
                <a:solidFill>
                  <a:srgbClr val="00B050"/>
                </a:solidFill>
                <a:sym typeface="Wingdings" panose="05000000000000000000" pitchFamily="2" charset="2"/>
              </a:rPr>
              <a:t>Checking</a:t>
            </a:r>
            <a:r>
              <a:rPr lang="en-US" sz="2800" dirty="0" smtClean="0">
                <a:solidFill>
                  <a:schemeClr val="bg1"/>
                </a:solidFill>
                <a:sym typeface="Wingdings" panose="05000000000000000000" pitchFamily="2" charset="2"/>
              </a:rPr>
              <a:t> Transfer)</a:t>
            </a:r>
            <a:endParaRPr lang="en-US" sz="2800" dirty="0">
              <a:solidFill>
                <a:schemeClr val="bg1"/>
              </a:solidFill>
            </a:endParaRPr>
          </a:p>
        </p:txBody>
      </p:sp>
      <p:sp>
        <p:nvSpPr>
          <p:cNvPr id="8" name="Text Placeholder 4"/>
          <p:cNvSpPr txBox="1">
            <a:spLocks/>
          </p:cNvSpPr>
          <p:nvPr/>
        </p:nvSpPr>
        <p:spPr>
          <a:xfrm>
            <a:off x="4953000" y="3657600"/>
            <a:ext cx="3733800" cy="914400"/>
          </a:xfrm>
          <a:prstGeom prst="rect">
            <a:avLst/>
          </a:prstGeom>
          <a:solidFill>
            <a:srgbClr val="FFC000"/>
          </a:solidFill>
        </p:spPr>
        <p:txBody>
          <a:bodyPr vert="horz">
            <a:normAutofit fontScale="85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None/>
            </a:pPr>
            <a:r>
              <a:rPr lang="en-US" sz="2800" dirty="0" smtClean="0">
                <a:solidFill>
                  <a:schemeClr val="bg1"/>
                </a:solidFill>
              </a:rPr>
              <a:t>$9,690 per semester</a:t>
            </a:r>
          </a:p>
          <a:p>
            <a:pPr marL="0" lvl="0" indent="0" algn="ctr">
              <a:lnSpc>
                <a:spcPct val="80000"/>
              </a:lnSpc>
              <a:buNone/>
            </a:pPr>
            <a:r>
              <a:rPr lang="en-US" sz="2000" dirty="0">
                <a:solidFill>
                  <a:schemeClr val="bg1"/>
                </a:solidFill>
              </a:rPr>
              <a:t>$1,938 per month for living </a:t>
            </a:r>
            <a:r>
              <a:rPr lang="en-US" sz="2000" dirty="0" smtClean="0">
                <a:solidFill>
                  <a:schemeClr val="bg1"/>
                </a:solidFill>
              </a:rPr>
              <a:t>expenses</a:t>
            </a:r>
          </a:p>
          <a:p>
            <a:pPr marL="0" indent="0" algn="ctr">
              <a:lnSpc>
                <a:spcPct val="80000"/>
              </a:lnSpc>
              <a:buNone/>
            </a:pPr>
            <a:r>
              <a:rPr lang="en-US" sz="2000" dirty="0">
                <a:solidFill>
                  <a:schemeClr val="bg1"/>
                </a:solidFill>
              </a:rPr>
              <a:t>(Monthly </a:t>
            </a:r>
            <a:r>
              <a:rPr lang="en-US" sz="2000" dirty="0">
                <a:solidFill>
                  <a:srgbClr val="00B050"/>
                </a:solidFill>
              </a:rPr>
              <a:t>Savings</a:t>
            </a:r>
            <a:r>
              <a:rPr lang="en-US" sz="2000" dirty="0">
                <a:solidFill>
                  <a:schemeClr val="bg1"/>
                </a:solidFill>
              </a:rPr>
              <a:t> </a:t>
            </a:r>
            <a:r>
              <a:rPr lang="en-US" sz="2000" dirty="0">
                <a:solidFill>
                  <a:schemeClr val="bg1"/>
                </a:solidFill>
                <a:sym typeface="Wingdings" panose="05000000000000000000" pitchFamily="2" charset="2"/>
              </a:rPr>
              <a:t> </a:t>
            </a:r>
            <a:r>
              <a:rPr lang="en-US" sz="2400" dirty="0">
                <a:solidFill>
                  <a:srgbClr val="00B050"/>
                </a:solidFill>
                <a:sym typeface="Wingdings" panose="05000000000000000000" pitchFamily="2" charset="2"/>
              </a:rPr>
              <a:t>Checking</a:t>
            </a:r>
            <a:r>
              <a:rPr lang="en-US" sz="2000" dirty="0">
                <a:solidFill>
                  <a:schemeClr val="bg1"/>
                </a:solidFill>
                <a:sym typeface="Wingdings" panose="05000000000000000000" pitchFamily="2" charset="2"/>
              </a:rPr>
              <a:t> Transfer)</a:t>
            </a:r>
            <a:endParaRPr lang="en-US" sz="2000" dirty="0">
              <a:solidFill>
                <a:schemeClr val="bg1"/>
              </a:solidFill>
            </a:endParaRPr>
          </a:p>
          <a:p>
            <a:pPr marL="0" lvl="0" indent="0" algn="ctr">
              <a:lnSpc>
                <a:spcPct val="80000"/>
              </a:lnSpc>
              <a:buNone/>
            </a:pPr>
            <a:endParaRPr lang="en-US" sz="2000" dirty="0" smtClean="0">
              <a:solidFill>
                <a:schemeClr val="bg1"/>
              </a:solidFill>
            </a:endParaRPr>
          </a:p>
          <a:p>
            <a:pPr marL="0" lvl="0" indent="0" algn="ctr">
              <a:lnSpc>
                <a:spcPct val="80000"/>
              </a:lnSpc>
              <a:buNone/>
            </a:pPr>
            <a:endParaRPr lang="en-US" sz="2000" dirty="0">
              <a:solidFill>
                <a:schemeClr val="bg1"/>
              </a:solidFill>
            </a:endParaRPr>
          </a:p>
          <a:p>
            <a:pPr marL="0" indent="0" algn="ctr">
              <a:buNone/>
            </a:pPr>
            <a:endParaRPr lang="en-US" sz="2800" dirty="0">
              <a:solidFill>
                <a:schemeClr val="bg1"/>
              </a:solidFill>
            </a:endParaRPr>
          </a:p>
        </p:txBody>
      </p:sp>
    </p:spTree>
    <p:extLst>
      <p:ext uri="{BB962C8B-B14F-4D97-AF65-F5344CB8AC3E}">
        <p14:creationId xmlns:p14="http://schemas.microsoft.com/office/powerpoint/2010/main" val="233057021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F.L.I.G.H.T. </a:t>
            </a:r>
            <a:r>
              <a:rPr lang="en-US" dirty="0" smtClean="0"/>
              <a:t/>
            </a:r>
            <a:br>
              <a:rPr lang="en-US" dirty="0" smtClean="0"/>
            </a:br>
            <a:r>
              <a:rPr lang="en-US" sz="1600" b="1" dirty="0" smtClean="0"/>
              <a:t>F</a:t>
            </a:r>
            <a:r>
              <a:rPr lang="en-US" sz="1600" dirty="0" smtClean="0"/>
              <a:t>inancial </a:t>
            </a:r>
            <a:r>
              <a:rPr lang="en-US" sz="1600" b="1" dirty="0" smtClean="0"/>
              <a:t>L</a:t>
            </a:r>
            <a:r>
              <a:rPr lang="en-US" sz="1600" dirty="0" smtClean="0"/>
              <a:t>iteracy </a:t>
            </a:r>
            <a:r>
              <a:rPr lang="en-US" sz="1600" b="1" dirty="0" smtClean="0"/>
              <a:t>I</a:t>
            </a:r>
            <a:r>
              <a:rPr lang="en-US" sz="1600" dirty="0" smtClean="0"/>
              <a:t>nformation for </a:t>
            </a:r>
            <a:r>
              <a:rPr lang="en-US" sz="1600" b="1" dirty="0" smtClean="0"/>
              <a:t>G</a:t>
            </a:r>
            <a:r>
              <a:rPr lang="en-US" sz="1600" dirty="0" smtClean="0"/>
              <a:t>raduate/Professional </a:t>
            </a:r>
            <a:r>
              <a:rPr lang="en-US" sz="1600" b="1" dirty="0" smtClean="0"/>
              <a:t>H</a:t>
            </a:r>
            <a:r>
              <a:rPr lang="en-US" sz="1600" dirty="0" smtClean="0"/>
              <a:t>ealth Science Students of </a:t>
            </a:r>
            <a:r>
              <a:rPr lang="en-US" sz="1600" b="1" dirty="0" smtClean="0"/>
              <a:t>T</a:t>
            </a:r>
            <a:r>
              <a:rPr lang="en-US" sz="1600" dirty="0" smtClean="0"/>
              <a:t>oday</a:t>
            </a:r>
            <a:endParaRPr lang="en-US" sz="1600" dirty="0"/>
          </a:p>
        </p:txBody>
      </p:sp>
      <p:sp>
        <p:nvSpPr>
          <p:cNvPr id="3" name="Content Placeholder 2"/>
          <p:cNvSpPr>
            <a:spLocks noGrp="1"/>
          </p:cNvSpPr>
          <p:nvPr>
            <p:ph sz="quarter" idx="1"/>
          </p:nvPr>
        </p:nvSpPr>
        <p:spPr/>
        <p:txBody>
          <a:bodyPr>
            <a:normAutofit/>
          </a:bodyPr>
          <a:lstStyle/>
          <a:p>
            <a:pPr marL="0" indent="0" algn="ctr">
              <a:buNone/>
            </a:pPr>
            <a:r>
              <a:rPr lang="en-US" sz="2800" dirty="0"/>
              <a:t>The Financial Literacy Information for Graduate/Professional Health Science Students of Today (F.L.I.G.H.T.) program is designed to educate students for their journey by providing financial literacy and debt management resources. F.L.I.G.H.T. is the ability to understand money, to initiate clear informed financial decisions to save, manage and better protect their finances. UTHSC Financial Aid Office is committed to helping students develop healthy financial habits during and after school...Take F.L.I.G.H.T.</a:t>
            </a:r>
          </a:p>
        </p:txBody>
      </p:sp>
    </p:spTree>
    <p:extLst>
      <p:ext uri="{BB962C8B-B14F-4D97-AF65-F5344CB8AC3E}">
        <p14:creationId xmlns:p14="http://schemas.microsoft.com/office/powerpoint/2010/main" val="366633727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CC00"/>
                </a:solidFill>
              </a:rPr>
              <a:t>GOLD STANDARD</a:t>
            </a:r>
            <a:endParaRPr lang="en-US" dirty="0">
              <a:solidFill>
                <a:srgbClr val="FFCC00"/>
              </a:solidFill>
            </a:endParaRPr>
          </a:p>
        </p:txBody>
      </p:sp>
      <p:sp>
        <p:nvSpPr>
          <p:cNvPr id="3" name="Content Placeholder 2"/>
          <p:cNvSpPr>
            <a:spLocks noGrp="1"/>
          </p:cNvSpPr>
          <p:nvPr>
            <p:ph sz="quarter" idx="1"/>
          </p:nvPr>
        </p:nvSpPr>
        <p:spPr/>
        <p:txBody>
          <a:bodyPr>
            <a:normAutofit fontScale="77500" lnSpcReduction="20000"/>
          </a:bodyPr>
          <a:lstStyle/>
          <a:p>
            <a:pPr marL="0" indent="0" algn="ctr">
              <a:buNone/>
            </a:pPr>
            <a:r>
              <a:rPr lang="en-US" sz="3100" dirty="0"/>
              <a:t>Go for the Gold! Be proactive with </a:t>
            </a:r>
            <a:r>
              <a:rPr lang="en-US" sz="3100" dirty="0" smtClean="0"/>
              <a:t>your Personal </a:t>
            </a:r>
            <a:r>
              <a:rPr lang="en-US" sz="3100" dirty="0"/>
              <a:t>Finance and follow the </a:t>
            </a:r>
            <a:r>
              <a:rPr lang="en-US" sz="3100" dirty="0">
                <a:solidFill>
                  <a:srgbClr val="FFCC00"/>
                </a:solidFill>
              </a:rPr>
              <a:t>Gold Standard </a:t>
            </a:r>
          </a:p>
          <a:p>
            <a:r>
              <a:rPr lang="en-US" dirty="0" smtClean="0"/>
              <a:t>Create </a:t>
            </a:r>
            <a:r>
              <a:rPr lang="en-US" dirty="0"/>
              <a:t>a personal budget/spending </a:t>
            </a:r>
            <a:r>
              <a:rPr lang="en-US" dirty="0" smtClean="0"/>
              <a:t>limitations</a:t>
            </a:r>
            <a:endParaRPr lang="en-US" dirty="0"/>
          </a:p>
          <a:p>
            <a:r>
              <a:rPr lang="en-US" dirty="0" smtClean="0"/>
              <a:t>Creating </a:t>
            </a:r>
            <a:r>
              <a:rPr lang="en-US" dirty="0"/>
              <a:t>an account with your student loan servicer</a:t>
            </a:r>
          </a:p>
          <a:p>
            <a:r>
              <a:rPr lang="en-US" dirty="0" smtClean="0"/>
              <a:t>Knowing </a:t>
            </a:r>
            <a:r>
              <a:rPr lang="en-US" dirty="0"/>
              <a:t>your total loan amount </a:t>
            </a:r>
            <a:r>
              <a:rPr lang="en-US" dirty="0" smtClean="0"/>
              <a:t>and estimated </a:t>
            </a:r>
            <a:r>
              <a:rPr lang="en-US" dirty="0"/>
              <a:t>standard and extended monthly payments</a:t>
            </a:r>
          </a:p>
          <a:p>
            <a:r>
              <a:rPr lang="en-US" dirty="0" smtClean="0"/>
              <a:t>Understanding </a:t>
            </a:r>
            <a:r>
              <a:rPr lang="en-US" dirty="0"/>
              <a:t>the Federal Public Service Loan Forgiveness Program</a:t>
            </a:r>
          </a:p>
          <a:p>
            <a:r>
              <a:rPr lang="en-US" dirty="0" smtClean="0"/>
              <a:t>Understanding </a:t>
            </a:r>
            <a:r>
              <a:rPr lang="en-US" dirty="0"/>
              <a:t>income base repayment plans</a:t>
            </a:r>
          </a:p>
          <a:p>
            <a:r>
              <a:rPr lang="en-US" dirty="0" smtClean="0"/>
              <a:t>Attending </a:t>
            </a:r>
            <a:r>
              <a:rPr lang="en-US" dirty="0"/>
              <a:t>at least one FLIGHT presentation each school year</a:t>
            </a:r>
          </a:p>
          <a:p>
            <a:r>
              <a:rPr lang="en-US" dirty="0" smtClean="0"/>
              <a:t>Reading </a:t>
            </a:r>
            <a:r>
              <a:rPr lang="en-US" dirty="0"/>
              <a:t>an article related to personal finance every </a:t>
            </a:r>
            <a:r>
              <a:rPr lang="en-US" dirty="0" smtClean="0"/>
              <a:t>week (newsletter)</a:t>
            </a:r>
            <a:endParaRPr lang="en-US" dirty="0"/>
          </a:p>
          <a:p>
            <a:r>
              <a:rPr lang="en-US" dirty="0" smtClean="0"/>
              <a:t>Pulling </a:t>
            </a:r>
            <a:r>
              <a:rPr lang="en-US" dirty="0"/>
              <a:t>a copy of your credit report each school year at </a:t>
            </a:r>
            <a:r>
              <a:rPr lang="en-US" u="sng" dirty="0" smtClean="0">
                <a:hlinkClick r:id="rId2"/>
              </a:rPr>
              <a:t>www.annualcreditreport.com</a:t>
            </a:r>
            <a:endParaRPr lang="en-US" dirty="0"/>
          </a:p>
          <a:p>
            <a:r>
              <a:rPr lang="en-US" dirty="0" smtClean="0"/>
              <a:t>Filing </a:t>
            </a:r>
            <a:r>
              <a:rPr lang="en-US" dirty="0"/>
              <a:t>your FAFSA by March 15th each school year</a:t>
            </a:r>
          </a:p>
          <a:p>
            <a:r>
              <a:rPr lang="en-US" dirty="0" smtClean="0"/>
              <a:t>Liking </a:t>
            </a:r>
            <a:r>
              <a:rPr lang="en-US" dirty="0"/>
              <a:t>the FLIGHT Facebook </a:t>
            </a:r>
            <a:r>
              <a:rPr lang="en-US" dirty="0" smtClean="0"/>
              <a:t>page</a:t>
            </a:r>
            <a:endParaRPr lang="en-US" dirty="0"/>
          </a:p>
          <a:p>
            <a:pPr marL="0" indent="0">
              <a:buNone/>
            </a:pPr>
            <a:endParaRPr lang="en-US" dirty="0"/>
          </a:p>
        </p:txBody>
      </p:sp>
    </p:spTree>
    <p:extLst>
      <p:ext uri="{BB962C8B-B14F-4D97-AF65-F5344CB8AC3E}">
        <p14:creationId xmlns:p14="http://schemas.microsoft.com/office/powerpoint/2010/main" val="66129082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Financial Literacy Overview</a:t>
            </a:r>
            <a:endParaRPr lang="en-US" u="sng"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u="sng" dirty="0"/>
              <a:t>Part </a:t>
            </a:r>
            <a:r>
              <a:rPr lang="en-US" u="sng" dirty="0" smtClean="0"/>
              <a:t>I – Personal Finances</a:t>
            </a:r>
            <a:endParaRPr lang="en-US" u="sng" dirty="0"/>
          </a:p>
          <a:p>
            <a:r>
              <a:rPr lang="en-US" dirty="0" smtClean="0"/>
              <a:t>Budgeting</a:t>
            </a:r>
          </a:p>
          <a:p>
            <a:r>
              <a:rPr lang="en-US" dirty="0" smtClean="0"/>
              <a:t>Banking</a:t>
            </a:r>
          </a:p>
          <a:p>
            <a:r>
              <a:rPr lang="en-US" dirty="0" smtClean="0"/>
              <a:t>Keep Records</a:t>
            </a:r>
          </a:p>
          <a:p>
            <a:r>
              <a:rPr lang="en-US" dirty="0" smtClean="0"/>
              <a:t>Credit</a:t>
            </a:r>
          </a:p>
          <a:p>
            <a:pPr marL="0" indent="0">
              <a:buNone/>
            </a:pPr>
            <a:r>
              <a:rPr lang="en-US" u="sng" dirty="0" smtClean="0"/>
              <a:t>Part II –Student Loan Borrowing</a:t>
            </a:r>
          </a:p>
          <a:p>
            <a:r>
              <a:rPr lang="en-US" dirty="0" smtClean="0"/>
              <a:t>Master Promissory Note</a:t>
            </a:r>
          </a:p>
          <a:p>
            <a:r>
              <a:rPr lang="en-US" dirty="0" smtClean="0"/>
              <a:t>National Student Loan Database System</a:t>
            </a:r>
          </a:p>
          <a:p>
            <a:r>
              <a:rPr lang="en-US" dirty="0" smtClean="0"/>
              <a:t>Federal Loan Servicers</a:t>
            </a:r>
          </a:p>
          <a:p>
            <a:r>
              <a:rPr lang="en-US" dirty="0" smtClean="0"/>
              <a:t>Loan Repayment Options</a:t>
            </a:r>
          </a:p>
          <a:p>
            <a:r>
              <a:rPr lang="en-US" dirty="0" smtClean="0"/>
              <a:t>Postpone Payment</a:t>
            </a:r>
          </a:p>
          <a:p>
            <a:r>
              <a:rPr lang="en-US" dirty="0" smtClean="0"/>
              <a:t>Loan Exit Counseling</a:t>
            </a:r>
          </a:p>
          <a:p>
            <a:endParaRPr lang="en-US" dirty="0"/>
          </a:p>
        </p:txBody>
      </p:sp>
    </p:spTree>
    <p:extLst>
      <p:ext uri="{BB962C8B-B14F-4D97-AF65-F5344CB8AC3E}">
        <p14:creationId xmlns:p14="http://schemas.microsoft.com/office/powerpoint/2010/main" val="394511822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304800"/>
            <a:ext cx="8382000" cy="6339686"/>
          </a:xfrm>
        </p:spPr>
      </p:pic>
    </p:spTree>
    <p:extLst>
      <p:ext uri="{BB962C8B-B14F-4D97-AF65-F5344CB8AC3E}">
        <p14:creationId xmlns:p14="http://schemas.microsoft.com/office/powerpoint/2010/main" val="70401407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Budgeting</a:t>
            </a:r>
            <a:endParaRPr lang="en-US" u="sng" dirty="0"/>
          </a:p>
        </p:txBody>
      </p:sp>
      <p:sp>
        <p:nvSpPr>
          <p:cNvPr id="3" name="Content Placeholder 2"/>
          <p:cNvSpPr>
            <a:spLocks noGrp="1"/>
          </p:cNvSpPr>
          <p:nvPr>
            <p:ph sz="quarter" idx="1"/>
          </p:nvPr>
        </p:nvSpPr>
        <p:spPr/>
        <p:txBody>
          <a:bodyPr>
            <a:normAutofit/>
          </a:bodyPr>
          <a:lstStyle/>
          <a:p>
            <a:r>
              <a:rPr lang="en-US" sz="2200" dirty="0"/>
              <a:t>A budget is a plan for your future income and expenditures that you can use as a guideline for spending and saving. Although many Americans already use a budget to plan their spending, the majority of Americans also routinely spend more than they can afford. The key to spending within your means is to know your expenses and to spend less than you make. A good monthly budget can help ensure you pay your bills on time, have funds to cover unexpected emergencies, and reach your financial goals.</a:t>
            </a:r>
            <a:r>
              <a:rPr lang="en-US" sz="2200" b="1" dirty="0"/>
              <a:t> </a:t>
            </a:r>
            <a:endParaRPr lang="en-US" sz="2200" dirty="0" smtClean="0"/>
          </a:p>
          <a:p>
            <a:r>
              <a:rPr lang="en-US" sz="2200" dirty="0"/>
              <a:t>Establishing a budget and sticking to it isn’t easy, but it’s the best way to be in control of your finances and make sure your money is going toward the expenses that matter most to you. </a:t>
            </a:r>
          </a:p>
          <a:p>
            <a:endParaRPr lang="en-US" dirty="0" smtClean="0"/>
          </a:p>
          <a:p>
            <a:pPr marL="0" indent="0">
              <a:buNone/>
            </a:pPr>
            <a:endParaRPr lang="en-US" dirty="0"/>
          </a:p>
          <a:p>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81000"/>
            <a:ext cx="1828800" cy="10096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11418"/>
            <a:ext cx="1905000" cy="1148811"/>
          </a:xfrm>
          <a:prstGeom prst="rect">
            <a:avLst/>
          </a:prstGeom>
        </p:spPr>
      </p:pic>
    </p:spTree>
    <p:extLst>
      <p:ext uri="{BB962C8B-B14F-4D97-AF65-F5344CB8AC3E}">
        <p14:creationId xmlns:p14="http://schemas.microsoft.com/office/powerpoint/2010/main" val="48754259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Financial Aid at UTHSC</a:t>
            </a:r>
            <a:endParaRPr lang="en-US" u="sng" dirty="0"/>
          </a:p>
        </p:txBody>
      </p:sp>
      <p:sp>
        <p:nvSpPr>
          <p:cNvPr id="3" name="Content Placeholder 2"/>
          <p:cNvSpPr>
            <a:spLocks noGrp="1"/>
          </p:cNvSpPr>
          <p:nvPr>
            <p:ph sz="quarter" idx="1"/>
          </p:nvPr>
        </p:nvSpPr>
        <p:spPr/>
        <p:txBody>
          <a:bodyPr>
            <a:normAutofit fontScale="92500" lnSpcReduction="10000"/>
          </a:bodyPr>
          <a:lstStyle/>
          <a:p>
            <a:r>
              <a:rPr lang="en-US" dirty="0" smtClean="0"/>
              <a:t>How do I apply for financial aid?</a:t>
            </a:r>
          </a:p>
          <a:p>
            <a:pPr marL="342900" indent="-234950">
              <a:buFont typeface="Courier New" panose="02070309020205020404" pitchFamily="49" charset="0"/>
              <a:buChar char="o"/>
            </a:pPr>
            <a:r>
              <a:rPr lang="en-US" sz="2400" dirty="0" smtClean="0"/>
              <a:t>Step One: Apply for a PIN code: </a:t>
            </a:r>
            <a:r>
              <a:rPr lang="en-US" sz="2400" dirty="0" smtClean="0">
                <a:hlinkClick r:id="rId2"/>
              </a:rPr>
              <a:t>www.pin.ed.gov</a:t>
            </a:r>
            <a:r>
              <a:rPr lang="en-US" sz="2400" dirty="0" smtClean="0"/>
              <a:t> </a:t>
            </a:r>
          </a:p>
          <a:p>
            <a:pPr marL="342900" indent="-234950">
              <a:buFont typeface="Courier New" panose="02070309020205020404" pitchFamily="49" charset="0"/>
              <a:buChar char="o"/>
            </a:pPr>
            <a:r>
              <a:rPr lang="en-US" sz="2400" dirty="0" smtClean="0"/>
              <a:t>Step Two: Complete the Free Application for Federal Student Aid </a:t>
            </a:r>
          </a:p>
          <a:p>
            <a:pPr marL="682625" indent="-220663">
              <a:buFont typeface="Arial" panose="020B0604020202020204" pitchFamily="34" charset="0"/>
              <a:buChar char="•"/>
            </a:pPr>
            <a:r>
              <a:rPr lang="en-US" sz="2400" dirty="0" smtClean="0"/>
              <a:t>Complete </a:t>
            </a:r>
            <a:r>
              <a:rPr lang="en-US" sz="2400" dirty="0"/>
              <a:t>the FAFSA at </a:t>
            </a:r>
            <a:r>
              <a:rPr lang="en-US" sz="2400" dirty="0">
                <a:hlinkClick r:id="rId3"/>
              </a:rPr>
              <a:t>www.fafsa.gov</a:t>
            </a:r>
            <a:r>
              <a:rPr lang="en-US" sz="2400" dirty="0"/>
              <a:t> (School Code: 006725</a:t>
            </a:r>
            <a:r>
              <a:rPr lang="en-US" sz="2400" dirty="0" smtClean="0"/>
              <a:t>) </a:t>
            </a:r>
            <a:r>
              <a:rPr lang="en-US" sz="2400" b="1" u="sng" dirty="0" smtClean="0"/>
              <a:t>each year</a:t>
            </a:r>
            <a:r>
              <a:rPr lang="en-US" sz="2400" dirty="0" smtClean="0"/>
              <a:t> by </a:t>
            </a:r>
            <a:r>
              <a:rPr lang="en-US" sz="2400" b="1" dirty="0" smtClean="0"/>
              <a:t>March 15</a:t>
            </a:r>
            <a:r>
              <a:rPr lang="en-US" sz="2400" b="1" baseline="30000" dirty="0" smtClean="0"/>
              <a:t>th</a:t>
            </a:r>
            <a:r>
              <a:rPr lang="en-US" sz="2400" b="1" dirty="0" smtClean="0"/>
              <a:t> </a:t>
            </a:r>
            <a:r>
              <a:rPr lang="en-US" sz="2400" dirty="0" smtClean="0"/>
              <a:t>for timely processing.</a:t>
            </a:r>
          </a:p>
          <a:p>
            <a:pPr marL="682625" indent="-220663">
              <a:buFont typeface="Arial" panose="020B0604020202020204" pitchFamily="34" charset="0"/>
              <a:buChar char="•"/>
            </a:pPr>
            <a:r>
              <a:rPr lang="en-US" sz="2400" dirty="0" smtClean="0"/>
              <a:t>Use the IRS Data Retrieval Tool to minimize error and federal verification)</a:t>
            </a:r>
            <a:endParaRPr lang="en-US" sz="2400" dirty="0"/>
          </a:p>
          <a:p>
            <a:pPr marL="342900" indent="-234950">
              <a:buFont typeface="Courier New" panose="02070309020205020404" pitchFamily="49" charset="0"/>
              <a:buChar char="o"/>
            </a:pPr>
            <a:r>
              <a:rPr lang="en-US" sz="2400" dirty="0"/>
              <a:t>Step Three: Provide additional information if </a:t>
            </a:r>
            <a:r>
              <a:rPr lang="en-US" sz="2400" dirty="0" smtClean="0"/>
              <a:t>requested</a:t>
            </a:r>
          </a:p>
          <a:p>
            <a:pPr marL="682625" indent="-220663">
              <a:buFont typeface="Arial" panose="020B0604020202020204" pitchFamily="34" charset="0"/>
              <a:buChar char="•"/>
            </a:pPr>
            <a:r>
              <a:rPr lang="en-US" sz="2400" dirty="0"/>
              <a:t>If you are selected for Verification, you must complete the verification process before any awards will be finalized. Our office will contact you about submitting additional required documents. The Financial Aid Office will submit any and all changes required as a result of Verification.</a:t>
            </a:r>
          </a:p>
          <a:p>
            <a:pPr marL="342900" indent="-234950">
              <a:buFont typeface="Courier New" panose="02070309020205020404" pitchFamily="49" charset="0"/>
              <a:buChar char="o"/>
            </a:pPr>
            <a:endParaRPr lang="en-US" sz="2400" dirty="0"/>
          </a:p>
          <a:p>
            <a:pPr marL="696913" indent="-457200">
              <a:buFont typeface="Courier New" panose="02070309020205020404" pitchFamily="49" charset="0"/>
              <a:buChar char="o"/>
            </a:pPr>
            <a:endParaRPr lang="en-US" sz="2000" dirty="0"/>
          </a:p>
        </p:txBody>
      </p:sp>
    </p:spTree>
    <p:extLst>
      <p:ext uri="{BB962C8B-B14F-4D97-AF65-F5344CB8AC3E}">
        <p14:creationId xmlns:p14="http://schemas.microsoft.com/office/powerpoint/2010/main" val="66316686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to the students…..</a:t>
            </a:r>
            <a:endParaRPr lang="en-US" b="1" dirty="0"/>
          </a:p>
        </p:txBody>
      </p:sp>
      <p:sp>
        <p:nvSpPr>
          <p:cNvPr id="3" name="Content Placeholder 2"/>
          <p:cNvSpPr>
            <a:spLocks noGrp="1"/>
          </p:cNvSpPr>
          <p:nvPr>
            <p:ph sz="quarter" idx="1"/>
          </p:nvPr>
        </p:nvSpPr>
        <p:spPr/>
        <p:txBody>
          <a:bodyPr/>
          <a:lstStyle/>
          <a:p>
            <a:r>
              <a:rPr lang="en-US" dirty="0" smtClean="0"/>
              <a:t>What are some of your practices that you have found works when it comes to restricting your spending?</a:t>
            </a:r>
          </a:p>
          <a:p>
            <a:r>
              <a:rPr lang="en-US" dirty="0" smtClean="0"/>
              <a:t>How do you proactively monitor your spending?</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124200"/>
            <a:ext cx="6038850" cy="2362200"/>
          </a:xfrm>
          <a:prstGeom prst="rect">
            <a:avLst/>
          </a:prstGeom>
        </p:spPr>
      </p:pic>
    </p:spTree>
    <p:extLst>
      <p:ext uri="{BB962C8B-B14F-4D97-AF65-F5344CB8AC3E}">
        <p14:creationId xmlns:p14="http://schemas.microsoft.com/office/powerpoint/2010/main" val="391185205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Creating A Budget</a:t>
            </a:r>
            <a:endParaRPr lang="en-US" u="sng" dirty="0"/>
          </a:p>
        </p:txBody>
      </p:sp>
      <p:sp>
        <p:nvSpPr>
          <p:cNvPr id="3" name="Content Placeholder 2"/>
          <p:cNvSpPr>
            <a:spLocks noGrp="1"/>
          </p:cNvSpPr>
          <p:nvPr>
            <p:ph sz="quarter" idx="1"/>
          </p:nvPr>
        </p:nvSpPr>
        <p:spPr/>
        <p:txBody>
          <a:bodyPr/>
          <a:lstStyle/>
          <a:p>
            <a:r>
              <a:rPr lang="en-US" dirty="0" smtClean="0"/>
              <a:t>First, document all of your incoming funds. If you are married, calculate your spouses income as well.  Any incoming funds, such as your refund check from financial aid, should be included in your income calculations.</a:t>
            </a:r>
          </a:p>
          <a:p>
            <a:r>
              <a:rPr lang="en-US" dirty="0" smtClean="0"/>
              <a:t>Secondly, identify all of your monthly expenses or monies that are outgoing. Classify your expenses as either fixed or variable. See examples…</a:t>
            </a:r>
          </a:p>
          <a:p>
            <a:pPr marL="0" indent="0" algn="ct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70686303"/>
              </p:ext>
            </p:extLst>
          </p:nvPr>
        </p:nvGraphicFramePr>
        <p:xfrm>
          <a:off x="2667000" y="4343400"/>
          <a:ext cx="4343400" cy="2360022"/>
        </p:xfrm>
        <a:graphic>
          <a:graphicData uri="http://schemas.openxmlformats.org/drawingml/2006/table">
            <a:tbl>
              <a:tblPr firstRow="1" bandRow="1">
                <a:tableStyleId>{5C22544A-7EE6-4342-B048-85BDC9FD1C3A}</a:tableStyleId>
              </a:tblPr>
              <a:tblGrid>
                <a:gridCol w="2171700"/>
                <a:gridCol w="2171700"/>
              </a:tblGrid>
              <a:tr h="332377">
                <a:tc gridSpan="2">
                  <a:txBody>
                    <a:bodyPr/>
                    <a:lstStyle/>
                    <a:p>
                      <a:pPr algn="ctr"/>
                      <a:r>
                        <a:rPr lang="en-US" dirty="0" smtClean="0"/>
                        <a:t>Expenses</a:t>
                      </a:r>
                      <a:endParaRPr lang="en-US" dirty="0"/>
                    </a:p>
                  </a:txBody>
                  <a:tcPr/>
                </a:tc>
                <a:tc hMerge="1">
                  <a:txBody>
                    <a:bodyPr/>
                    <a:lstStyle/>
                    <a:p>
                      <a:endParaRPr lang="en-US" dirty="0"/>
                    </a:p>
                  </a:txBody>
                  <a:tcPr/>
                </a:tc>
              </a:tr>
              <a:tr h="332377">
                <a:tc>
                  <a:txBody>
                    <a:bodyPr/>
                    <a:lstStyle/>
                    <a:p>
                      <a:pPr algn="ctr"/>
                      <a:r>
                        <a:rPr lang="en-US" sz="1400" u="sng" dirty="0" smtClean="0"/>
                        <a:t>Fixed</a:t>
                      </a:r>
                      <a:endParaRPr lang="en-US" sz="1400" u="sng" dirty="0"/>
                    </a:p>
                  </a:txBody>
                  <a:tcPr/>
                </a:tc>
                <a:tc>
                  <a:txBody>
                    <a:bodyPr/>
                    <a:lstStyle/>
                    <a:p>
                      <a:pPr marL="0" algn="ctr" rtl="0" eaLnBrk="1" latinLnBrk="0" hangingPunct="1"/>
                      <a:r>
                        <a:rPr kumimoji="0" lang="en-US" sz="1400" u="sng" kern="1200" dirty="0" smtClean="0">
                          <a:solidFill>
                            <a:schemeClr val="dk1"/>
                          </a:solidFill>
                          <a:latin typeface="+mn-lt"/>
                          <a:ea typeface="+mn-ea"/>
                          <a:cs typeface="+mn-cs"/>
                        </a:rPr>
                        <a:t>Variable</a:t>
                      </a:r>
                      <a:endParaRPr kumimoji="0" lang="en-US" sz="1400" u="sng" kern="1200" dirty="0">
                        <a:solidFill>
                          <a:schemeClr val="dk1"/>
                        </a:solidFill>
                        <a:latin typeface="+mn-lt"/>
                        <a:ea typeface="+mn-ea"/>
                        <a:cs typeface="+mn-cs"/>
                      </a:endParaRPr>
                    </a:p>
                  </a:txBody>
                  <a:tcPr/>
                </a:tc>
              </a:tr>
              <a:tr h="332377">
                <a:tc>
                  <a:txBody>
                    <a:bodyPr/>
                    <a:lstStyle/>
                    <a:p>
                      <a:r>
                        <a:rPr lang="en-US" sz="1400" dirty="0" smtClean="0"/>
                        <a:t>Rent</a:t>
                      </a:r>
                    </a:p>
                  </a:txBody>
                  <a:tcPr/>
                </a:tc>
                <a:tc>
                  <a:txBody>
                    <a:bodyPr/>
                    <a:lstStyle/>
                    <a:p>
                      <a:r>
                        <a:rPr lang="en-US" sz="1400" dirty="0" smtClean="0"/>
                        <a:t>Groceries</a:t>
                      </a:r>
                      <a:endParaRPr lang="en-US" sz="1400" dirty="0"/>
                    </a:p>
                  </a:txBody>
                  <a:tcPr/>
                </a:tc>
              </a:tr>
              <a:tr h="332377">
                <a:tc>
                  <a:txBody>
                    <a:bodyPr/>
                    <a:lstStyle/>
                    <a:p>
                      <a:r>
                        <a:rPr lang="en-US" sz="1400" dirty="0" smtClean="0"/>
                        <a:t>Car Payment</a:t>
                      </a:r>
                      <a:endParaRPr lang="en-US" sz="1400" dirty="0"/>
                    </a:p>
                  </a:txBody>
                  <a:tcPr/>
                </a:tc>
                <a:tc>
                  <a:txBody>
                    <a:bodyPr/>
                    <a:lstStyle/>
                    <a:p>
                      <a:r>
                        <a:rPr lang="en-US" sz="1400" dirty="0" smtClean="0"/>
                        <a:t>Entertainment</a:t>
                      </a:r>
                      <a:endParaRPr lang="en-US" sz="1400" dirty="0"/>
                    </a:p>
                  </a:txBody>
                  <a:tcPr/>
                </a:tc>
              </a:tr>
              <a:tr h="332377">
                <a:tc>
                  <a:txBody>
                    <a:bodyPr/>
                    <a:lstStyle/>
                    <a:p>
                      <a:r>
                        <a:rPr lang="en-US" sz="1400" dirty="0" smtClean="0"/>
                        <a:t>Insurance</a:t>
                      </a:r>
                      <a:endParaRPr lang="en-US" sz="1400" dirty="0"/>
                    </a:p>
                  </a:txBody>
                  <a:tcPr/>
                </a:tc>
                <a:tc>
                  <a:txBody>
                    <a:bodyPr/>
                    <a:lstStyle/>
                    <a:p>
                      <a:r>
                        <a:rPr lang="en-US" sz="1400" dirty="0" smtClean="0"/>
                        <a:t>Clothing</a:t>
                      </a:r>
                      <a:endParaRPr lang="en-US" sz="1400" dirty="0"/>
                    </a:p>
                  </a:txBody>
                  <a:tcPr/>
                </a:tc>
              </a:tr>
              <a:tr h="332377">
                <a:tc>
                  <a:txBody>
                    <a:bodyPr/>
                    <a:lstStyle/>
                    <a:p>
                      <a:r>
                        <a:rPr lang="en-US" sz="1400" dirty="0" smtClean="0"/>
                        <a:t>Student loan payment</a:t>
                      </a:r>
                      <a:endParaRPr lang="en-US" sz="1400" dirty="0"/>
                    </a:p>
                  </a:txBody>
                  <a:tcPr/>
                </a:tc>
                <a:tc>
                  <a:txBody>
                    <a:bodyPr/>
                    <a:lstStyle/>
                    <a:p>
                      <a:r>
                        <a:rPr lang="en-US" sz="1400" dirty="0" smtClean="0"/>
                        <a:t>Dining Out</a:t>
                      </a:r>
                      <a:endParaRPr lang="en-US" sz="1400" dirty="0"/>
                    </a:p>
                  </a:txBody>
                  <a:tcPr/>
                </a:tc>
              </a:tr>
              <a:tr h="332377">
                <a:tc>
                  <a:txBody>
                    <a:bodyPr/>
                    <a:lstStyle/>
                    <a:p>
                      <a:endParaRPr lang="en-US" sz="1400" dirty="0"/>
                    </a:p>
                  </a:txBody>
                  <a:tcPr/>
                </a:tc>
                <a:tc>
                  <a:txBody>
                    <a:bodyPr/>
                    <a:lstStyle/>
                    <a:p>
                      <a:r>
                        <a:rPr lang="en-US" sz="1400" dirty="0" smtClean="0"/>
                        <a:t>Credit Cards (debt)</a:t>
                      </a:r>
                      <a:endParaRPr lang="en-US" sz="1400" dirty="0"/>
                    </a:p>
                  </a:txBody>
                  <a:tcPr/>
                </a:tc>
              </a:tr>
            </a:tbl>
          </a:graphicData>
        </a:graphic>
      </p:graphicFrame>
      <p:pic>
        <p:nvPicPr>
          <p:cNvPr id="6146" name="Picture 2" descr="http://www.washington.edu/students/osfa/images/calcul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909" y="4495800"/>
            <a:ext cx="207229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b2b.cbsimg.net/blogs/07012011figure_b.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495800"/>
            <a:ext cx="191221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72315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Budgeting (continued)</a:t>
            </a:r>
            <a:endParaRPr lang="en-US" u="sng" dirty="0"/>
          </a:p>
        </p:txBody>
      </p:sp>
      <p:sp>
        <p:nvSpPr>
          <p:cNvPr id="3" name="Content Placeholder 2"/>
          <p:cNvSpPr>
            <a:spLocks noGrp="1"/>
          </p:cNvSpPr>
          <p:nvPr>
            <p:ph sz="quarter" idx="1"/>
          </p:nvPr>
        </p:nvSpPr>
        <p:spPr/>
        <p:txBody>
          <a:bodyPr/>
          <a:lstStyle/>
          <a:p>
            <a:r>
              <a:rPr lang="en-US" dirty="0" smtClean="0"/>
              <a:t>Lastly, once all income and expenses have been </a:t>
            </a:r>
            <a:r>
              <a:rPr lang="en-US" b="1" i="1" dirty="0" smtClean="0"/>
              <a:t>honestly</a:t>
            </a:r>
            <a:r>
              <a:rPr lang="en-US" dirty="0" smtClean="0"/>
              <a:t> accounted for and properly subtracted, the remaining number is your bottom line, also known as discretionary income. If you’re being completely honest in your planning, you may find that your discretionary income is a negative number. If so, go back and adjust accordingly until you break even. </a:t>
            </a:r>
          </a:p>
          <a:p>
            <a:r>
              <a:rPr lang="en-US" dirty="0" smtClean="0"/>
              <a:t>TIP: Choose to live like a student when you are a student, so you don’t have to live like a student later.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7307" y="4800600"/>
            <a:ext cx="2628093" cy="1893832"/>
          </a:xfrm>
          <a:prstGeom prst="rect">
            <a:avLst/>
          </a:prstGeom>
        </p:spPr>
      </p:pic>
    </p:spTree>
    <p:extLst>
      <p:ext uri="{BB962C8B-B14F-4D97-AF65-F5344CB8AC3E}">
        <p14:creationId xmlns:p14="http://schemas.microsoft.com/office/powerpoint/2010/main" val="36669874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Banking</a:t>
            </a:r>
            <a:endParaRPr lang="en-US" u="sng" dirty="0"/>
          </a:p>
        </p:txBody>
      </p:sp>
      <p:sp>
        <p:nvSpPr>
          <p:cNvPr id="3" name="Content Placeholder 2"/>
          <p:cNvSpPr>
            <a:spLocks noGrp="1"/>
          </p:cNvSpPr>
          <p:nvPr>
            <p:ph sz="quarter" idx="1"/>
          </p:nvPr>
        </p:nvSpPr>
        <p:spPr/>
        <p:txBody>
          <a:bodyPr/>
          <a:lstStyle/>
          <a:p>
            <a:r>
              <a:rPr lang="en-US" dirty="0" smtClean="0"/>
              <a:t>Managing your bank accounts, whether savings or checking, by reconciling them to your bank records is a responsibility – and one of the best money management habits you can keep.</a:t>
            </a:r>
          </a:p>
          <a:p>
            <a:r>
              <a:rPr lang="en-US" dirty="0" smtClean="0"/>
              <a:t>Types of Accounts include</a:t>
            </a:r>
          </a:p>
          <a:p>
            <a:pPr marL="628650" indent="-273050"/>
            <a:r>
              <a:rPr lang="en-US" dirty="0" smtClean="0"/>
              <a:t>Student Checking Account w/ Debit Card 		(checks needed for expenses)</a:t>
            </a:r>
          </a:p>
          <a:p>
            <a:pPr marL="628650" indent="-273050"/>
            <a:r>
              <a:rPr lang="en-US" dirty="0" smtClean="0"/>
              <a:t>Savings Accounts – Deposit student financial aid refunds</a:t>
            </a:r>
          </a:p>
          <a:p>
            <a:pPr marL="273050" indent="-273050"/>
            <a:r>
              <a:rPr lang="en-US" dirty="0" smtClean="0"/>
              <a:t>**Transferring funds between accounts, you can reduce utilizing all your funds before the semester is over. </a:t>
            </a:r>
            <a:endParaRPr lang="en-US" dirty="0"/>
          </a:p>
          <a:p>
            <a:pPr marL="628650" indent="-273050"/>
            <a:endParaRPr lang="en-US" dirty="0" smtClean="0"/>
          </a:p>
        </p:txBody>
      </p:sp>
    </p:spTree>
    <p:extLst>
      <p:ext uri="{BB962C8B-B14F-4D97-AF65-F5344CB8AC3E}">
        <p14:creationId xmlns:p14="http://schemas.microsoft.com/office/powerpoint/2010/main" val="154059574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Record Keeping</a:t>
            </a:r>
            <a:endParaRPr lang="en-US" u="sng" dirty="0"/>
          </a:p>
        </p:txBody>
      </p:sp>
      <p:sp>
        <p:nvSpPr>
          <p:cNvPr id="3" name="Content Placeholder 2"/>
          <p:cNvSpPr>
            <a:spLocks noGrp="1"/>
          </p:cNvSpPr>
          <p:nvPr>
            <p:ph sz="quarter" idx="1"/>
          </p:nvPr>
        </p:nvSpPr>
        <p:spPr/>
        <p:txBody>
          <a:bodyPr/>
          <a:lstStyle/>
          <a:p>
            <a:r>
              <a:rPr lang="en-US" dirty="0" smtClean="0"/>
              <a:t>Even if you have online banking access, you should keep your own records of account activity. </a:t>
            </a:r>
          </a:p>
          <a:p>
            <a:r>
              <a:rPr lang="en-US" dirty="0" smtClean="0"/>
              <a:t>Using a checkbook register (or bank book), you should keep track of all additions in your accounts (direct deposit of wages/ refunds etc.)</a:t>
            </a:r>
          </a:p>
          <a:p>
            <a:r>
              <a:rPr lang="en-US" dirty="0" smtClean="0"/>
              <a:t>Log withdrawals from your accounts (purchases on a debit card, automatic bill payments, ATM withdrawals, transfers, etc.)</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4800600"/>
            <a:ext cx="2678600" cy="1752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572000"/>
            <a:ext cx="3429000" cy="2114550"/>
          </a:xfrm>
          <a:prstGeom prst="rect">
            <a:avLst/>
          </a:prstGeom>
        </p:spPr>
      </p:pic>
    </p:spTree>
    <p:extLst>
      <p:ext uri="{BB962C8B-B14F-4D97-AF65-F5344CB8AC3E}">
        <p14:creationId xmlns:p14="http://schemas.microsoft.com/office/powerpoint/2010/main" val="4246856434"/>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1111" y="1905000"/>
            <a:ext cx="3518089" cy="4267199"/>
          </a:xfrm>
          <a:prstGeom prst="rect">
            <a:avLst/>
          </a:prstGeom>
        </p:spPr>
      </p:pic>
      <p:sp>
        <p:nvSpPr>
          <p:cNvPr id="2" name="Title 1"/>
          <p:cNvSpPr>
            <a:spLocks noGrp="1"/>
          </p:cNvSpPr>
          <p:nvPr>
            <p:ph type="title"/>
          </p:nvPr>
        </p:nvSpPr>
        <p:spPr/>
        <p:txBody>
          <a:bodyPr/>
          <a:lstStyle/>
          <a:p>
            <a:pPr algn="ctr"/>
            <a:r>
              <a:rPr lang="en-US" u="sng" dirty="0" smtClean="0"/>
              <a:t>Credit</a:t>
            </a:r>
            <a:endParaRPr lang="en-US" u="sng" dirty="0"/>
          </a:p>
        </p:txBody>
      </p:sp>
      <p:sp>
        <p:nvSpPr>
          <p:cNvPr id="3" name="Content Placeholder 2"/>
          <p:cNvSpPr>
            <a:spLocks noGrp="1"/>
          </p:cNvSpPr>
          <p:nvPr>
            <p:ph sz="quarter" idx="1"/>
          </p:nvPr>
        </p:nvSpPr>
        <p:spPr/>
        <p:txBody>
          <a:bodyPr>
            <a:normAutofit lnSpcReduction="10000"/>
          </a:bodyPr>
          <a:lstStyle/>
          <a:p>
            <a:pPr marL="0" indent="0" algn="ctr">
              <a:buNone/>
            </a:pPr>
            <a:r>
              <a:rPr lang="en-US" dirty="0" smtClean="0"/>
              <a:t>Your Credit Scores – It Matters!!!!!</a:t>
            </a:r>
          </a:p>
          <a:p>
            <a:r>
              <a:rPr lang="en-US" dirty="0" smtClean="0"/>
              <a:t>Payment history – 35%</a:t>
            </a:r>
          </a:p>
          <a:p>
            <a:pPr marL="0" indent="0">
              <a:buNone/>
            </a:pPr>
            <a:r>
              <a:rPr lang="en-US" dirty="0" smtClean="0"/>
              <a:t>	(Accounts paid on time)</a:t>
            </a:r>
          </a:p>
          <a:p>
            <a:r>
              <a:rPr lang="en-US" dirty="0" smtClean="0"/>
              <a:t>Amount owed – 30%</a:t>
            </a:r>
          </a:p>
          <a:p>
            <a:pPr marL="0" indent="0">
              <a:buNone/>
            </a:pPr>
            <a:r>
              <a:rPr lang="en-US" dirty="0" smtClean="0"/>
              <a:t>	(# of accounts w/ balances)</a:t>
            </a:r>
          </a:p>
          <a:p>
            <a:r>
              <a:rPr lang="en-US" dirty="0" smtClean="0"/>
              <a:t>Length of credit history – 15%</a:t>
            </a:r>
          </a:p>
          <a:p>
            <a:pPr marL="0" indent="0">
              <a:buNone/>
            </a:pPr>
            <a:r>
              <a:rPr lang="en-US" dirty="0" smtClean="0"/>
              <a:t>	(The lengthier the better)</a:t>
            </a:r>
          </a:p>
          <a:p>
            <a:r>
              <a:rPr lang="en-US" dirty="0" smtClean="0"/>
              <a:t>New Credit – 10%</a:t>
            </a:r>
          </a:p>
          <a:p>
            <a:r>
              <a:rPr lang="en-US" dirty="0" smtClean="0"/>
              <a:t>Types of credit used – 10%</a:t>
            </a:r>
          </a:p>
          <a:p>
            <a:pPr marL="0" indent="0">
              <a:buNone/>
            </a:pPr>
            <a:r>
              <a:rPr lang="en-US" dirty="0" smtClean="0"/>
              <a:t>	(Variety is better)</a:t>
            </a:r>
            <a:endParaRPr lang="en-US" dirty="0"/>
          </a:p>
        </p:txBody>
      </p:sp>
    </p:spTree>
    <p:extLst>
      <p:ext uri="{BB962C8B-B14F-4D97-AF65-F5344CB8AC3E}">
        <p14:creationId xmlns:p14="http://schemas.microsoft.com/office/powerpoint/2010/main" val="3611289250"/>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Impact of Bad Credit</a:t>
            </a:r>
            <a:endParaRPr lang="en-US" u="sng" dirty="0"/>
          </a:p>
        </p:txBody>
      </p:sp>
      <p:sp>
        <p:nvSpPr>
          <p:cNvPr id="3" name="Content Placeholder 2"/>
          <p:cNvSpPr>
            <a:spLocks noGrp="1"/>
          </p:cNvSpPr>
          <p:nvPr>
            <p:ph sz="quarter" idx="1"/>
          </p:nvPr>
        </p:nvSpPr>
        <p:spPr/>
        <p:txBody>
          <a:bodyPr>
            <a:normAutofit fontScale="92500" lnSpcReduction="10000"/>
          </a:bodyPr>
          <a:lstStyle/>
          <a:p>
            <a:pPr marL="0" indent="0" algn="ctr">
              <a:buNone/>
            </a:pPr>
            <a:r>
              <a:rPr lang="en-US" dirty="0" smtClean="0"/>
              <a:t>The 10 Side Effects of Bad Credit (credit.about.com) </a:t>
            </a:r>
          </a:p>
          <a:p>
            <a:r>
              <a:rPr lang="en-US" dirty="0" smtClean="0"/>
              <a:t>High Interest rates on your credit cards and loans</a:t>
            </a:r>
          </a:p>
          <a:p>
            <a:r>
              <a:rPr lang="en-US" dirty="0" smtClean="0"/>
              <a:t>Credit and loan applications may not be approved</a:t>
            </a:r>
          </a:p>
          <a:p>
            <a:r>
              <a:rPr lang="en-US" dirty="0" smtClean="0"/>
              <a:t>Difficulty getting approved for an apartment</a:t>
            </a:r>
          </a:p>
          <a:p>
            <a:r>
              <a:rPr lang="en-US" dirty="0" smtClean="0"/>
              <a:t>Security deposits on utilities</a:t>
            </a:r>
          </a:p>
          <a:p>
            <a:r>
              <a:rPr lang="en-US" dirty="0" smtClean="0"/>
              <a:t>You can’t get a cell phone contract</a:t>
            </a:r>
          </a:p>
          <a:p>
            <a:r>
              <a:rPr lang="en-US" dirty="0" smtClean="0"/>
              <a:t>You might get denied for employment</a:t>
            </a:r>
          </a:p>
          <a:p>
            <a:r>
              <a:rPr lang="en-US" dirty="0" smtClean="0"/>
              <a:t>Higher Insurance Premiums </a:t>
            </a:r>
          </a:p>
          <a:p>
            <a:r>
              <a:rPr lang="en-US" dirty="0" smtClean="0"/>
              <a:t>Calls from debt collectors</a:t>
            </a:r>
          </a:p>
          <a:p>
            <a:r>
              <a:rPr lang="en-US" dirty="0" smtClean="0"/>
              <a:t>Difficulty starting your own business/practice</a:t>
            </a:r>
          </a:p>
          <a:p>
            <a:r>
              <a:rPr lang="en-US" dirty="0" smtClean="0"/>
              <a:t>Difficulty purchasing a car</a:t>
            </a:r>
            <a:endParaRPr lang="en-US" dirty="0"/>
          </a:p>
        </p:txBody>
      </p:sp>
    </p:spTree>
    <p:extLst>
      <p:ext uri="{BB962C8B-B14F-4D97-AF65-F5344CB8AC3E}">
        <p14:creationId xmlns:p14="http://schemas.microsoft.com/office/powerpoint/2010/main" val="395090522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Protect Against Identity Theft</a:t>
            </a:r>
            <a:endParaRPr lang="en-US" u="sng" dirty="0"/>
          </a:p>
        </p:txBody>
      </p:sp>
      <p:sp>
        <p:nvSpPr>
          <p:cNvPr id="3" name="Content Placeholder 2"/>
          <p:cNvSpPr>
            <a:spLocks noGrp="1"/>
          </p:cNvSpPr>
          <p:nvPr>
            <p:ph sz="quarter" idx="1"/>
          </p:nvPr>
        </p:nvSpPr>
        <p:spPr/>
        <p:txBody>
          <a:bodyPr>
            <a:normAutofit fontScale="92500" lnSpcReduction="10000"/>
          </a:bodyPr>
          <a:lstStyle/>
          <a:p>
            <a:r>
              <a:rPr lang="en-US" dirty="0"/>
              <a:t>Guard your Social Security Number (SS#)</a:t>
            </a:r>
          </a:p>
          <a:p>
            <a:pPr marL="109728" indent="0">
              <a:buNone/>
            </a:pPr>
            <a:r>
              <a:rPr lang="en-US" dirty="0"/>
              <a:t>      </a:t>
            </a:r>
            <a:r>
              <a:rPr lang="en-US" i="1" u="sng" dirty="0"/>
              <a:t>Keep in a secure place</a:t>
            </a:r>
          </a:p>
          <a:p>
            <a:pPr marL="109728" indent="0">
              <a:buNone/>
            </a:pPr>
            <a:endParaRPr lang="en-US" i="1" u="sng" dirty="0"/>
          </a:p>
          <a:p>
            <a:r>
              <a:rPr lang="en-US" dirty="0"/>
              <a:t>Check your credit report ANNUALLY</a:t>
            </a:r>
          </a:p>
          <a:p>
            <a:pPr marL="109728" indent="0">
              <a:buNone/>
            </a:pPr>
            <a:r>
              <a:rPr lang="en-US" dirty="0"/>
              <a:t>      </a:t>
            </a:r>
            <a:r>
              <a:rPr lang="en-US" i="1" u="sng" dirty="0"/>
              <a:t>Verify for accounts</a:t>
            </a:r>
          </a:p>
          <a:p>
            <a:pPr marL="109728" indent="0">
              <a:buNone/>
            </a:pPr>
            <a:endParaRPr lang="en-US" i="1" u="sng" dirty="0"/>
          </a:p>
          <a:p>
            <a:r>
              <a:rPr lang="en-US" dirty="0"/>
              <a:t>Password  - difficult to guess</a:t>
            </a:r>
          </a:p>
          <a:p>
            <a:pPr marL="109728" indent="0">
              <a:buNone/>
            </a:pPr>
            <a:r>
              <a:rPr lang="en-US" dirty="0"/>
              <a:t>      </a:t>
            </a:r>
            <a:r>
              <a:rPr lang="en-US" i="1" u="sng" dirty="0"/>
              <a:t>Don’t use birthdays or mother’s name</a:t>
            </a:r>
          </a:p>
          <a:p>
            <a:pPr marL="109728" indent="0">
              <a:buNone/>
            </a:pPr>
            <a:endParaRPr lang="en-US" i="1" u="sng" dirty="0"/>
          </a:p>
          <a:p>
            <a:r>
              <a:rPr lang="en-US" dirty="0"/>
              <a:t>Be alert to sign of Identity Theft</a:t>
            </a:r>
          </a:p>
          <a:p>
            <a:pPr marL="109728" indent="0">
              <a:buNone/>
            </a:pPr>
            <a:r>
              <a:rPr lang="en-US" dirty="0"/>
              <a:t>      </a:t>
            </a:r>
            <a:r>
              <a:rPr lang="en-US" i="1" u="sng" dirty="0"/>
              <a:t>Being denied or contacted by debt collectors</a:t>
            </a:r>
          </a:p>
          <a:p>
            <a:endParaRPr lang="en-US" dirty="0"/>
          </a:p>
        </p:txBody>
      </p:sp>
    </p:spTree>
    <p:extLst>
      <p:ext uri="{BB962C8B-B14F-4D97-AF65-F5344CB8AC3E}">
        <p14:creationId xmlns:p14="http://schemas.microsoft.com/office/powerpoint/2010/main" val="369346559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Credit Bureaus </a:t>
            </a:r>
            <a:endParaRPr lang="en-US" u="sng" dirty="0"/>
          </a:p>
        </p:txBody>
      </p:sp>
      <p:sp>
        <p:nvSpPr>
          <p:cNvPr id="3" name="Content Placeholder 2"/>
          <p:cNvSpPr>
            <a:spLocks noGrp="1"/>
          </p:cNvSpPr>
          <p:nvPr>
            <p:ph sz="quarter" idx="1"/>
          </p:nvPr>
        </p:nvSpPr>
        <p:spPr/>
        <p:txBody>
          <a:bodyPr/>
          <a:lstStyle/>
          <a:p>
            <a:r>
              <a:rPr lang="en-US" dirty="0" smtClean="0"/>
              <a:t>Equifax	</a:t>
            </a:r>
            <a:r>
              <a:rPr lang="en-US" dirty="0" smtClean="0">
                <a:hlinkClick r:id="rId2"/>
              </a:rPr>
              <a:t>www.equifax.com</a:t>
            </a:r>
            <a:endParaRPr lang="en-US" dirty="0" smtClean="0"/>
          </a:p>
          <a:p>
            <a:pPr marL="0" indent="0">
              <a:buNone/>
            </a:pPr>
            <a:r>
              <a:rPr lang="en-US" dirty="0"/>
              <a:t>	</a:t>
            </a:r>
            <a:r>
              <a:rPr lang="en-US" dirty="0" smtClean="0"/>
              <a:t>	1-800-685-1111</a:t>
            </a:r>
          </a:p>
          <a:p>
            <a:r>
              <a:rPr lang="en-US" dirty="0" smtClean="0"/>
              <a:t>Experian	</a:t>
            </a:r>
            <a:r>
              <a:rPr lang="en-US" dirty="0" smtClean="0">
                <a:hlinkClick r:id="rId3"/>
              </a:rPr>
              <a:t>www.experian.com</a:t>
            </a:r>
            <a:endParaRPr lang="en-US" dirty="0" smtClean="0"/>
          </a:p>
          <a:p>
            <a:pPr marL="0" indent="0">
              <a:buNone/>
            </a:pPr>
            <a:r>
              <a:rPr lang="en-US" dirty="0"/>
              <a:t>	</a:t>
            </a:r>
            <a:r>
              <a:rPr lang="en-US" dirty="0" smtClean="0"/>
              <a:t>	1-888-397-3742</a:t>
            </a:r>
          </a:p>
          <a:p>
            <a:r>
              <a:rPr lang="en-US" dirty="0" smtClean="0"/>
              <a:t>Transunion	</a:t>
            </a:r>
            <a:r>
              <a:rPr lang="en-US" dirty="0" smtClean="0">
                <a:hlinkClick r:id="rId4"/>
              </a:rPr>
              <a:t>www.transunion.com</a:t>
            </a:r>
            <a:endParaRPr lang="en-US" dirty="0" smtClean="0"/>
          </a:p>
          <a:p>
            <a:pPr marL="0" indent="0">
              <a:buNone/>
            </a:pPr>
            <a:r>
              <a:rPr lang="en-US" dirty="0" smtClean="0"/>
              <a:t>		1-800-888-4213</a:t>
            </a:r>
            <a:endParaRPr lang="en-US" dirty="0"/>
          </a:p>
          <a:p>
            <a:endParaRPr lang="en-US" dirty="0" smtClean="0"/>
          </a:p>
          <a:p>
            <a:pPr marL="0" indent="0">
              <a:buNone/>
            </a:pPr>
            <a:r>
              <a:rPr lang="en-US" dirty="0" smtClean="0"/>
              <a:t>**Free credit report authorized by the Federal Trade Commission: </a:t>
            </a:r>
            <a:r>
              <a:rPr lang="en-US" dirty="0" smtClean="0">
                <a:hlinkClick r:id="rId5"/>
              </a:rPr>
              <a:t>www.annualcreditreport.com</a:t>
            </a:r>
            <a:endParaRPr lang="en-US" dirty="0" smtClean="0"/>
          </a:p>
          <a:p>
            <a:pPr marL="0" indent="0">
              <a:buNone/>
            </a:pPr>
            <a:endParaRPr lang="en-US" dirty="0"/>
          </a:p>
        </p:txBody>
      </p:sp>
    </p:spTree>
    <p:extLst>
      <p:ext uri="{BB962C8B-B14F-4D97-AF65-F5344CB8AC3E}">
        <p14:creationId xmlns:p14="http://schemas.microsoft.com/office/powerpoint/2010/main" val="14494836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Part II – Student Loan Borrowing</a:t>
            </a:r>
            <a:endParaRPr lang="en-US" u="sng"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040841" y="1447800"/>
            <a:ext cx="5519517" cy="4572000"/>
          </a:xfrm>
        </p:spPr>
      </p:pic>
    </p:spTree>
    <p:extLst>
      <p:ext uri="{BB962C8B-B14F-4D97-AF65-F5344CB8AC3E}">
        <p14:creationId xmlns:p14="http://schemas.microsoft.com/office/powerpoint/2010/main" val="140483947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Aid at UTHSC</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Applying for Financial Aid at </a:t>
            </a:r>
            <a:r>
              <a:rPr lang="en-US" dirty="0" smtClean="0"/>
              <a:t>UTHSC</a:t>
            </a:r>
          </a:p>
          <a:p>
            <a:pPr marL="342900" indent="-234950">
              <a:buFont typeface="Courier New" panose="02070309020205020404" pitchFamily="49" charset="0"/>
              <a:buChar char="o"/>
            </a:pPr>
            <a:r>
              <a:rPr lang="en-US" sz="2800" dirty="0"/>
              <a:t>Step Four: Review Your Award Offer </a:t>
            </a:r>
          </a:p>
          <a:p>
            <a:pPr marL="511175" indent="-227013"/>
            <a:r>
              <a:rPr lang="en-US" sz="2800" dirty="0" smtClean="0"/>
              <a:t>Go </a:t>
            </a:r>
            <a:r>
              <a:rPr lang="en-US" sz="2800" dirty="0"/>
              <a:t>to </a:t>
            </a:r>
            <a:r>
              <a:rPr lang="en-US" sz="2800" u="sng" dirty="0">
                <a:hlinkClick r:id="rId2"/>
              </a:rPr>
              <a:t>www.uthsc.edu</a:t>
            </a:r>
            <a:endParaRPr lang="en-US" sz="2800" dirty="0"/>
          </a:p>
          <a:p>
            <a:pPr marL="511175" indent="-227013"/>
            <a:r>
              <a:rPr lang="en-US" sz="2800" dirty="0"/>
              <a:t>Click on the Banner link</a:t>
            </a:r>
          </a:p>
          <a:p>
            <a:pPr marL="511175" indent="-227013"/>
            <a:r>
              <a:rPr lang="en-US" sz="2800" dirty="0"/>
              <a:t>Click on the Financial Aid tab</a:t>
            </a:r>
          </a:p>
          <a:p>
            <a:pPr marL="511175" indent="-227013"/>
            <a:r>
              <a:rPr lang="en-US" sz="2800" dirty="0"/>
              <a:t>Click on the Financial Aid Status link</a:t>
            </a:r>
          </a:p>
          <a:p>
            <a:pPr marL="511175" indent="-227013"/>
            <a:r>
              <a:rPr lang="en-US" sz="2800" dirty="0"/>
              <a:t>Click on the </a:t>
            </a:r>
            <a:r>
              <a:rPr lang="en-US" sz="2800" dirty="0" smtClean="0"/>
              <a:t>Award </a:t>
            </a:r>
            <a:r>
              <a:rPr lang="en-US" sz="2800" dirty="0"/>
              <a:t>link</a:t>
            </a:r>
          </a:p>
          <a:p>
            <a:pPr marL="511175" indent="-227013"/>
            <a:r>
              <a:rPr lang="en-US" sz="2800" dirty="0"/>
              <a:t>Click on the Terms and Conditions tab</a:t>
            </a:r>
          </a:p>
          <a:p>
            <a:pPr marL="681038" indent="-244475">
              <a:buFont typeface="Arial" panose="020B0604020202020204" pitchFamily="34" charset="0"/>
              <a:buChar char="•"/>
            </a:pPr>
            <a:r>
              <a:rPr lang="en-US" sz="2800" dirty="0"/>
              <a:t>You will then need to review the Terms and Conditions of your financial aid and click the accept button on that </a:t>
            </a:r>
            <a:r>
              <a:rPr lang="en-US" sz="2800" dirty="0" smtClean="0"/>
              <a:t>page. Once </a:t>
            </a:r>
            <a:r>
              <a:rPr lang="en-US" sz="2800" dirty="0"/>
              <a:t>you do so, this requirement will be satisfied.</a:t>
            </a:r>
          </a:p>
          <a:p>
            <a:pPr marL="0" indent="0">
              <a:buNone/>
            </a:pPr>
            <a:endParaRPr lang="en-US" dirty="0"/>
          </a:p>
          <a:p>
            <a:endParaRPr lang="en-US" dirty="0"/>
          </a:p>
        </p:txBody>
      </p:sp>
    </p:spTree>
    <p:extLst>
      <p:ext uri="{BB962C8B-B14F-4D97-AF65-F5344CB8AC3E}">
        <p14:creationId xmlns:p14="http://schemas.microsoft.com/office/powerpoint/2010/main" val="1141713384"/>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3200400" cy="6202362"/>
          </a:xfrm>
        </p:spPr>
        <p:txBody>
          <a:bodyPr/>
          <a:lstStyle/>
          <a:p>
            <a:r>
              <a:rPr lang="en-US" dirty="0">
                <a:solidFill>
                  <a:srgbClr val="323232"/>
                </a:solidFill>
              </a:rPr>
              <a:t>Master Promissory Note</a:t>
            </a:r>
            <a:br>
              <a:rPr lang="en-US" dirty="0">
                <a:solidFill>
                  <a:srgbClr val="323232"/>
                </a:solidFill>
              </a:rPr>
            </a:br>
            <a:r>
              <a:rPr lang="en-US" dirty="0">
                <a:solidFill>
                  <a:srgbClr val="323232"/>
                </a:solidFill>
              </a:rPr>
              <a:t>(MPN)</a:t>
            </a:r>
            <a:br>
              <a:rPr lang="en-US" dirty="0">
                <a:solidFill>
                  <a:srgbClr val="323232"/>
                </a:solidFill>
              </a:rPr>
            </a:br>
            <a:r>
              <a:rPr lang="en-US" sz="2000" dirty="0">
                <a:solidFill>
                  <a:srgbClr val="323232"/>
                </a:solidFill>
              </a:rPr>
              <a:t>The MPN includes important language about rights and responsibilities as a borrower and applies to both subsidized and unsubsidized Stafford Loans. </a:t>
            </a:r>
            <a:r>
              <a:rPr lang="en-US" dirty="0">
                <a:solidFill>
                  <a:srgbClr val="323232"/>
                </a:solidFill>
              </a:rPr>
              <a:t/>
            </a:r>
            <a:br>
              <a:rPr lang="en-US" dirty="0">
                <a:solidFill>
                  <a:srgbClr val="323232"/>
                </a:solidFill>
              </a:rPr>
            </a:b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152400"/>
            <a:ext cx="5562600" cy="631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63485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u="sng" dirty="0" smtClean="0"/>
              <a:t>Completing the Master Promissory Note</a:t>
            </a:r>
            <a:endParaRPr lang="en-US" sz="3200" u="sng" dirty="0"/>
          </a:p>
        </p:txBody>
      </p:sp>
      <p:sp>
        <p:nvSpPr>
          <p:cNvPr id="3" name="Content Placeholder 2"/>
          <p:cNvSpPr>
            <a:spLocks noGrp="1"/>
          </p:cNvSpPr>
          <p:nvPr>
            <p:ph sz="quarter" idx="1"/>
          </p:nvPr>
        </p:nvSpPr>
        <p:spPr/>
        <p:txBody>
          <a:bodyPr>
            <a:normAutofit lnSpcReduction="10000"/>
          </a:bodyPr>
          <a:lstStyle/>
          <a:p>
            <a:r>
              <a:rPr lang="en-US" dirty="0"/>
              <a:t>When you accept all or part of the loan offered in your financial aid award package your school will send your loan request to a state guarantee agency for approval.</a:t>
            </a:r>
          </a:p>
          <a:p>
            <a:r>
              <a:rPr lang="en-US" b="1" dirty="0"/>
              <a:t>Today most MPNs are digitally signed online at </a:t>
            </a:r>
            <a:r>
              <a:rPr lang="en-US" b="1" u="sng" dirty="0"/>
              <a:t>StudentLoans.gov</a:t>
            </a:r>
            <a:r>
              <a:rPr lang="en-US" dirty="0"/>
              <a:t>. Reminder: You will need your FAFSA PIN in order to sign! To request a duplicate PIN, visit </a:t>
            </a:r>
            <a:r>
              <a:rPr lang="en-US" b="1" u="sng" dirty="0" smtClean="0"/>
              <a:t>PIN.ed.gov.</a:t>
            </a:r>
            <a:endParaRPr lang="en-US" b="1" u="sng" dirty="0"/>
          </a:p>
          <a:p>
            <a:r>
              <a:rPr lang="en-US" dirty="0"/>
              <a:t>In addition to signing your Master Promissory Note, first-time borrowers will be scheduled for an entrance counseling interview when starting school. Entrance counseling </a:t>
            </a:r>
            <a:r>
              <a:rPr lang="en-US" i="1" dirty="0"/>
              <a:t>must be completed</a:t>
            </a:r>
            <a:r>
              <a:rPr lang="en-US" dirty="0"/>
              <a:t> before loan is disbursed.</a:t>
            </a:r>
          </a:p>
          <a:p>
            <a:endParaRPr lang="en-US" dirty="0"/>
          </a:p>
        </p:txBody>
      </p:sp>
    </p:spTree>
    <p:extLst>
      <p:ext uri="{BB962C8B-B14F-4D97-AF65-F5344CB8AC3E}">
        <p14:creationId xmlns:p14="http://schemas.microsoft.com/office/powerpoint/2010/main" val="385126395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National Student Loan Database System (NSLDS)</a:t>
            </a:r>
            <a:endParaRPr lang="en-US" u="sng" dirty="0"/>
          </a:p>
        </p:txBody>
      </p:sp>
      <p:sp>
        <p:nvSpPr>
          <p:cNvPr id="3" name="Content Placeholder 2"/>
          <p:cNvSpPr>
            <a:spLocks noGrp="1"/>
          </p:cNvSpPr>
          <p:nvPr>
            <p:ph sz="quarter" idx="1"/>
          </p:nvPr>
        </p:nvSpPr>
        <p:spPr/>
        <p:txBody>
          <a:bodyPr/>
          <a:lstStyle/>
          <a:p>
            <a:r>
              <a:rPr lang="en-US" dirty="0"/>
              <a:t>The National Student Loan Data System (NSLDS) is the U.S. Department of Education's (ED's) central database for student aid. NSLDS receives data from schools, guaranty agencies, the Direct Loan program, and other Department of ED programs. NSLDS Student Access provides a centralized, integrated view of Title IV loans and grants so that recipients of Title IV Aid can access and inquire about their Title IV loans and/or grant data.</a:t>
            </a:r>
          </a:p>
          <a:p>
            <a:endParaRPr lang="en-US" dirty="0"/>
          </a:p>
        </p:txBody>
      </p:sp>
    </p:spTree>
    <p:extLst>
      <p:ext uri="{BB962C8B-B14F-4D97-AF65-F5344CB8AC3E}">
        <p14:creationId xmlns:p14="http://schemas.microsoft.com/office/powerpoint/2010/main" val="307050584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20762"/>
          </a:xfrm>
        </p:spPr>
        <p:txBody>
          <a:bodyPr/>
          <a:lstStyle/>
          <a:p>
            <a:pPr algn="ctr"/>
            <a:r>
              <a:rPr lang="en-US" u="sng" dirty="0" smtClean="0"/>
              <a:t>Federal Loan Servicers</a:t>
            </a:r>
            <a:endParaRPr lang="en-US" u="sng" dirty="0"/>
          </a:p>
        </p:txBody>
      </p:sp>
      <p:sp>
        <p:nvSpPr>
          <p:cNvPr id="3" name="Content Placeholder 2"/>
          <p:cNvSpPr>
            <a:spLocks noGrp="1"/>
          </p:cNvSpPr>
          <p:nvPr>
            <p:ph sz="quarter" idx="1"/>
          </p:nvPr>
        </p:nvSpPr>
        <p:spPr>
          <a:xfrm>
            <a:off x="914400" y="1295400"/>
            <a:ext cx="7772400" cy="5105400"/>
          </a:xfrm>
        </p:spPr>
        <p:txBody>
          <a:bodyPr>
            <a:normAutofit/>
          </a:bodyPr>
          <a:lstStyle/>
          <a:p>
            <a:pPr marL="0" indent="0" algn="ctr">
              <a:buNone/>
            </a:pPr>
            <a:r>
              <a:rPr lang="en-US" sz="1400" dirty="0"/>
              <a:t>A loan servicer is a company that handles the billing and other services on your federal student loan. The loan servicer will work with you on repayment plans and loan consolidation and will assist you with other tasks related to your federal student loan. If you are unsure of your loan servicer, please visit the National Student Loan Data System website at: </a:t>
            </a:r>
            <a:r>
              <a:rPr lang="en-US" sz="1400" u="sng" dirty="0">
                <a:hlinkClick r:id="rId2"/>
              </a:rPr>
              <a:t>www.nslds.ed.gov</a:t>
            </a:r>
            <a:r>
              <a:rPr lang="en-US" sz="1400" b="1" dirty="0"/>
              <a:t>. </a:t>
            </a:r>
            <a:r>
              <a:rPr lang="en-US" sz="1400" dirty="0"/>
              <a:t>To obtain your loan servicer’s website and to establish an online account, please visit: </a:t>
            </a:r>
            <a:r>
              <a:rPr lang="en-US" sz="1400" u="sng" dirty="0">
                <a:hlinkClick r:id="rId3"/>
              </a:rPr>
              <a:t>www.studentaid.ed.gov/repay-loans/understand/servicers</a:t>
            </a:r>
            <a:r>
              <a:rPr lang="en-US" sz="1400" dirty="0"/>
              <a:t>. </a:t>
            </a:r>
            <a:r>
              <a:rPr lang="en-US" sz="1400" b="1" dirty="0"/>
              <a:t> </a:t>
            </a:r>
            <a:r>
              <a:rPr lang="en-US" sz="1400" dirty="0"/>
              <a:t>We encourage all students to create/establish an online account with their servicer for better management of their student loans. </a:t>
            </a:r>
            <a:endParaRPr lang="en-US" sz="1400" dirty="0" smtClean="0"/>
          </a:p>
          <a:p>
            <a:pPr marL="0" indent="0" algn="ctr">
              <a:buNone/>
            </a:pPr>
            <a:endParaRPr lang="en-US" sz="1400" dirty="0"/>
          </a:p>
          <a:p>
            <a:pPr marL="0" indent="0" algn="ctr">
              <a:buNone/>
            </a:pPr>
            <a:endParaRPr lang="en-US" sz="1400"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13974381"/>
              </p:ext>
            </p:extLst>
          </p:nvPr>
        </p:nvGraphicFramePr>
        <p:xfrm>
          <a:off x="1600200" y="2667000"/>
          <a:ext cx="6096000" cy="366268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n-US" dirty="0" smtClean="0"/>
                        <a:t>Federal Student Loan Servicers</a:t>
                      </a:r>
                      <a:endParaRPr lang="en-US" dirty="0"/>
                    </a:p>
                  </a:txBody>
                  <a:tcPr/>
                </a:tc>
                <a:tc hMerge="1">
                  <a:txBody>
                    <a:bodyPr/>
                    <a:lstStyle/>
                    <a:p>
                      <a:endParaRPr lang="en-US" dirty="0"/>
                    </a:p>
                  </a:txBody>
                  <a:tcPr/>
                </a:tc>
              </a:tr>
              <a:tr h="370840">
                <a:tc>
                  <a:txBody>
                    <a:bodyPr/>
                    <a:lstStyle/>
                    <a:p>
                      <a:r>
                        <a:rPr lang="en-US" sz="1000" b="1" dirty="0" smtClean="0"/>
                        <a:t>America</a:t>
                      </a:r>
                      <a:r>
                        <a:rPr lang="en-US" sz="1000" b="1" baseline="0" dirty="0" smtClean="0"/>
                        <a:t>n Education Services</a:t>
                      </a:r>
                    </a:p>
                    <a:p>
                      <a:pPr marL="0" algn="l" rtl="0" eaLnBrk="1" latinLnBrk="0" hangingPunct="1"/>
                      <a:r>
                        <a:rPr kumimoji="0" lang="en-US" sz="1000" kern="1200" baseline="0" dirty="0" smtClean="0">
                          <a:solidFill>
                            <a:schemeClr val="dk1"/>
                          </a:solidFill>
                          <a:latin typeface="+mn-lt"/>
                          <a:ea typeface="+mn-ea"/>
                          <a:cs typeface="+mn-cs"/>
                        </a:rPr>
                        <a:t>1-800-233-0557</a:t>
                      </a:r>
                    </a:p>
                    <a:p>
                      <a:r>
                        <a:rPr lang="en-US" sz="1000" dirty="0" smtClean="0">
                          <a:hlinkClick r:id="rId4"/>
                        </a:rPr>
                        <a:t>www.aessuccess.org</a:t>
                      </a:r>
                      <a:r>
                        <a:rPr lang="en-US" sz="1000" dirty="0" smtClean="0"/>
                        <a:t> </a:t>
                      </a:r>
                      <a:endParaRPr lang="en-US" sz="1000" dirty="0"/>
                    </a:p>
                  </a:txBody>
                  <a:tcPr/>
                </a:tc>
                <a:tc>
                  <a:txBody>
                    <a:bodyPr/>
                    <a:lstStyle/>
                    <a:p>
                      <a:pPr marL="0" algn="l" rtl="0" eaLnBrk="1" latinLnBrk="0" hangingPunct="1"/>
                      <a:r>
                        <a:rPr kumimoji="0" lang="en-US" sz="1000" b="1" kern="1200" dirty="0" smtClean="0">
                          <a:solidFill>
                            <a:schemeClr val="dk1"/>
                          </a:solidFill>
                          <a:latin typeface="+mn-lt"/>
                          <a:ea typeface="+mn-ea"/>
                          <a:cs typeface="+mn-cs"/>
                        </a:rPr>
                        <a:t>Great Lakes Educational Loan Services, Inc.</a:t>
                      </a:r>
                    </a:p>
                    <a:p>
                      <a:r>
                        <a:rPr kumimoji="0" lang="en-US" sz="1000" b="0" i="0" kern="1200" dirty="0" smtClean="0">
                          <a:solidFill>
                            <a:schemeClr val="dk1"/>
                          </a:solidFill>
                          <a:effectLst/>
                          <a:latin typeface="+mn-lt"/>
                          <a:ea typeface="+mn-ea"/>
                          <a:cs typeface="+mn-cs"/>
                        </a:rPr>
                        <a:t>1-800-236-4300</a:t>
                      </a:r>
                    </a:p>
                    <a:p>
                      <a:r>
                        <a:rPr lang="en-US" sz="1000" dirty="0" smtClean="0">
                          <a:hlinkClick r:id="rId5"/>
                        </a:rPr>
                        <a:t>www.mygreatlakes.org</a:t>
                      </a:r>
                      <a:r>
                        <a:rPr lang="en-US" sz="1000" dirty="0" smtClean="0"/>
                        <a:t> </a:t>
                      </a:r>
                      <a:endParaRPr lang="en-US" sz="1000" dirty="0"/>
                    </a:p>
                  </a:txBody>
                  <a:tcPr/>
                </a:tc>
              </a:tr>
              <a:tr h="370840">
                <a:tc>
                  <a:txBody>
                    <a:bodyPr/>
                    <a:lstStyle/>
                    <a:p>
                      <a:pPr marL="0" algn="l" rtl="0" eaLnBrk="1" latinLnBrk="0" hangingPunct="1"/>
                      <a:r>
                        <a:rPr kumimoji="0" lang="en-US" sz="1000" b="1" kern="1200" dirty="0" smtClean="0">
                          <a:solidFill>
                            <a:schemeClr val="dk1"/>
                          </a:solidFill>
                          <a:latin typeface="+mn-lt"/>
                          <a:ea typeface="+mn-ea"/>
                          <a:cs typeface="+mn-cs"/>
                        </a:rPr>
                        <a:t>Aspire Resources Inc.</a:t>
                      </a:r>
                    </a:p>
                    <a:p>
                      <a:r>
                        <a:rPr lang="en-US" sz="1000" baseline="0" dirty="0" smtClean="0"/>
                        <a:t>1-855-475-3335</a:t>
                      </a:r>
                    </a:p>
                    <a:p>
                      <a:r>
                        <a:rPr lang="en-US" sz="1000" dirty="0" smtClean="0">
                          <a:hlinkClick r:id="rId6"/>
                        </a:rPr>
                        <a:t>www.aspireresourcesinc.com</a:t>
                      </a:r>
                      <a:endParaRPr lang="en-US" sz="1000" dirty="0"/>
                    </a:p>
                  </a:txBody>
                  <a:tcPr/>
                </a:tc>
                <a:tc>
                  <a:txBody>
                    <a:bodyPr/>
                    <a:lstStyle/>
                    <a:p>
                      <a:pPr marL="0" algn="l" rtl="0" eaLnBrk="1" latinLnBrk="0" hangingPunct="1"/>
                      <a:r>
                        <a:rPr kumimoji="0" lang="en-US" sz="1000" b="1" kern="1200" dirty="0" smtClean="0">
                          <a:solidFill>
                            <a:schemeClr val="dk1"/>
                          </a:solidFill>
                          <a:latin typeface="+mn-lt"/>
                          <a:ea typeface="+mn-ea"/>
                          <a:cs typeface="+mn-cs"/>
                        </a:rPr>
                        <a:t>MOHELA</a:t>
                      </a:r>
                    </a:p>
                    <a:p>
                      <a:r>
                        <a:rPr lang="en-US" sz="1000" dirty="0" smtClean="0"/>
                        <a:t>1-888-866-4352</a:t>
                      </a:r>
                    </a:p>
                    <a:p>
                      <a:r>
                        <a:rPr lang="en-US" sz="1000" dirty="0" smtClean="0"/>
                        <a:t>www.mohela.com</a:t>
                      </a:r>
                      <a:endParaRPr lang="en-US" sz="1000" dirty="0"/>
                    </a:p>
                  </a:txBody>
                  <a:tcPr/>
                </a:tc>
              </a:tr>
              <a:tr h="370840">
                <a:tc>
                  <a:txBody>
                    <a:bodyPr/>
                    <a:lstStyle/>
                    <a:p>
                      <a:pPr marL="0" algn="l" rtl="0" eaLnBrk="1" latinLnBrk="0" hangingPunct="1"/>
                      <a:r>
                        <a:rPr kumimoji="0" lang="en-US" sz="1000" b="1" kern="1200" dirty="0" err="1" smtClean="0">
                          <a:solidFill>
                            <a:schemeClr val="dk1"/>
                          </a:solidFill>
                          <a:latin typeface="+mn-lt"/>
                          <a:ea typeface="+mn-ea"/>
                          <a:cs typeface="+mn-cs"/>
                        </a:rPr>
                        <a:t>CornerStone</a:t>
                      </a:r>
                      <a:r>
                        <a:rPr kumimoji="0" lang="en-US" sz="1000" b="1" kern="1200" dirty="0" smtClean="0">
                          <a:solidFill>
                            <a:schemeClr val="dk1"/>
                          </a:solidFill>
                          <a:latin typeface="+mn-lt"/>
                          <a:ea typeface="+mn-ea"/>
                          <a:cs typeface="+mn-cs"/>
                        </a:rPr>
                        <a:t> Education Loan Services</a:t>
                      </a:r>
                    </a:p>
                    <a:p>
                      <a:r>
                        <a:rPr lang="en-US" sz="1000" baseline="0" dirty="0" smtClean="0"/>
                        <a:t>1-800-663-1662</a:t>
                      </a:r>
                    </a:p>
                    <a:p>
                      <a:r>
                        <a:rPr lang="en-US" sz="1000" dirty="0" smtClean="0">
                          <a:hlinkClick r:id="rId7"/>
                        </a:rPr>
                        <a:t>www.mycornerstoneloan.org</a:t>
                      </a:r>
                      <a:endParaRPr lang="en-US" sz="1000" dirty="0"/>
                    </a:p>
                  </a:txBody>
                  <a:tcPr/>
                </a:tc>
                <a:tc>
                  <a:txBody>
                    <a:bodyPr/>
                    <a:lstStyle/>
                    <a:p>
                      <a:pPr marL="0" algn="l" rtl="0" eaLnBrk="1" latinLnBrk="0" hangingPunct="1"/>
                      <a:r>
                        <a:rPr kumimoji="0" lang="en-US" sz="1000" b="1" kern="1200" dirty="0" smtClean="0">
                          <a:solidFill>
                            <a:schemeClr val="dk1"/>
                          </a:solidFill>
                          <a:latin typeface="+mn-lt"/>
                          <a:ea typeface="+mn-ea"/>
                          <a:cs typeface="+mn-cs"/>
                        </a:rPr>
                        <a:t>Nelnet</a:t>
                      </a:r>
                    </a:p>
                    <a:p>
                      <a:r>
                        <a:rPr kumimoji="0" lang="en-US" sz="1000" b="0" i="0" kern="1200" dirty="0" smtClean="0">
                          <a:solidFill>
                            <a:schemeClr val="dk1"/>
                          </a:solidFill>
                          <a:effectLst/>
                          <a:latin typeface="+mn-lt"/>
                          <a:ea typeface="+mn-ea"/>
                          <a:cs typeface="+mn-cs"/>
                        </a:rPr>
                        <a:t>1-888-486-4722</a:t>
                      </a:r>
                    </a:p>
                    <a:p>
                      <a:r>
                        <a:rPr lang="en-US" sz="1000" dirty="0" smtClean="0">
                          <a:hlinkClick r:id="rId8"/>
                        </a:rPr>
                        <a:t>www.nelnet.com</a:t>
                      </a:r>
                      <a:r>
                        <a:rPr lang="en-US" sz="1000" dirty="0" smtClean="0"/>
                        <a:t> </a:t>
                      </a:r>
                      <a:endParaRPr lang="en-US" sz="1000" dirty="0"/>
                    </a:p>
                  </a:txBody>
                  <a:tcPr/>
                </a:tc>
              </a:tr>
              <a:tr h="370840">
                <a:tc>
                  <a:txBody>
                    <a:bodyPr/>
                    <a:lstStyle/>
                    <a:p>
                      <a:pPr marL="0" algn="l" rtl="0" eaLnBrk="1" latinLnBrk="0" hangingPunct="1"/>
                      <a:r>
                        <a:rPr kumimoji="0" lang="en-US" sz="1000" b="1" kern="1200" dirty="0" err="1" smtClean="0">
                          <a:solidFill>
                            <a:schemeClr val="dk1"/>
                          </a:solidFill>
                          <a:latin typeface="+mn-lt"/>
                          <a:ea typeface="+mn-ea"/>
                          <a:cs typeface="+mn-cs"/>
                        </a:rPr>
                        <a:t>EdFinancial</a:t>
                      </a:r>
                      <a:r>
                        <a:rPr kumimoji="0" lang="en-US" sz="1000" b="1" kern="1200" dirty="0" smtClean="0">
                          <a:solidFill>
                            <a:schemeClr val="dk1"/>
                          </a:solidFill>
                          <a:latin typeface="+mn-lt"/>
                          <a:ea typeface="+mn-ea"/>
                          <a:cs typeface="+mn-cs"/>
                        </a:rPr>
                        <a:t> Services</a:t>
                      </a:r>
                    </a:p>
                    <a:p>
                      <a:r>
                        <a:rPr lang="en-US" sz="1000" dirty="0" smtClean="0"/>
                        <a:t>1-855-337-6884</a:t>
                      </a:r>
                    </a:p>
                    <a:p>
                      <a:r>
                        <a:rPr lang="en-US" sz="1000" dirty="0" smtClean="0">
                          <a:hlinkClick r:id="rId9"/>
                        </a:rPr>
                        <a:t>www.edfinancial.com</a:t>
                      </a:r>
                      <a:r>
                        <a:rPr lang="en-US" sz="1000" baseline="0" dirty="0" smtClean="0"/>
                        <a:t> </a:t>
                      </a:r>
                      <a:endParaRPr lang="en-US" sz="1000" dirty="0"/>
                    </a:p>
                  </a:txBody>
                  <a:tcPr/>
                </a:tc>
                <a:tc>
                  <a:txBody>
                    <a:bodyPr/>
                    <a:lstStyle/>
                    <a:p>
                      <a:pPr marL="0" algn="l" rtl="0" eaLnBrk="1" latinLnBrk="0" hangingPunct="1"/>
                      <a:r>
                        <a:rPr kumimoji="0" lang="en-US" sz="1000" b="1" kern="1200" dirty="0" smtClean="0">
                          <a:solidFill>
                            <a:schemeClr val="dk1"/>
                          </a:solidFill>
                          <a:latin typeface="+mn-lt"/>
                          <a:ea typeface="+mn-ea"/>
                          <a:cs typeface="+mn-cs"/>
                        </a:rPr>
                        <a:t>OSLA Servicing </a:t>
                      </a:r>
                    </a:p>
                    <a:p>
                      <a:r>
                        <a:rPr lang="en-US" sz="1000" dirty="0" smtClean="0"/>
                        <a:t>1-866-264-9762</a:t>
                      </a:r>
                    </a:p>
                    <a:p>
                      <a:r>
                        <a:rPr lang="en-US" sz="1000" dirty="0" smtClean="0">
                          <a:hlinkClick r:id="rId10"/>
                        </a:rPr>
                        <a:t>www.osla.org</a:t>
                      </a:r>
                      <a:r>
                        <a:rPr lang="en-US" sz="1000" dirty="0" smtClean="0"/>
                        <a:t> </a:t>
                      </a:r>
                      <a:endParaRPr lang="en-US" sz="1000" dirty="0"/>
                    </a:p>
                  </a:txBody>
                  <a:tcPr/>
                </a:tc>
              </a:tr>
              <a:tr h="370840">
                <a:tc>
                  <a:txBody>
                    <a:bodyPr/>
                    <a:lstStyle/>
                    <a:p>
                      <a:pPr marL="0" algn="l" rtl="0" eaLnBrk="1" latinLnBrk="0" hangingPunct="1"/>
                      <a:r>
                        <a:rPr kumimoji="0" lang="en-US" sz="1000" b="1" kern="1200" dirty="0" err="1" smtClean="0">
                          <a:solidFill>
                            <a:schemeClr val="dk1"/>
                          </a:solidFill>
                          <a:latin typeface="+mn-lt"/>
                          <a:ea typeface="+mn-ea"/>
                          <a:cs typeface="+mn-cs"/>
                        </a:rPr>
                        <a:t>FedLoan</a:t>
                      </a:r>
                      <a:r>
                        <a:rPr kumimoji="0" lang="en-US" sz="1000" b="1" kern="1200" dirty="0" smtClean="0">
                          <a:solidFill>
                            <a:schemeClr val="dk1"/>
                          </a:solidFill>
                          <a:latin typeface="+mn-lt"/>
                          <a:ea typeface="+mn-ea"/>
                          <a:cs typeface="+mn-cs"/>
                        </a:rPr>
                        <a:t> Servicing (PHEAA)</a:t>
                      </a:r>
                    </a:p>
                    <a:p>
                      <a:r>
                        <a:rPr kumimoji="0" lang="en-US" sz="1000" b="0" i="0" kern="1200" dirty="0" smtClean="0">
                          <a:solidFill>
                            <a:schemeClr val="dk1"/>
                          </a:solidFill>
                          <a:effectLst/>
                          <a:latin typeface="+mn-lt"/>
                          <a:ea typeface="+mn-ea"/>
                          <a:cs typeface="+mn-cs"/>
                        </a:rPr>
                        <a:t>1-800-699-2908</a:t>
                      </a:r>
                    </a:p>
                    <a:p>
                      <a:r>
                        <a:rPr lang="en-US" sz="1000" dirty="0" smtClean="0">
                          <a:hlinkClick r:id="rId11"/>
                        </a:rPr>
                        <a:t>www.myfedloan.org</a:t>
                      </a:r>
                      <a:r>
                        <a:rPr lang="en-US" sz="1000" dirty="0" smtClean="0"/>
                        <a:t> </a:t>
                      </a:r>
                      <a:endParaRPr lang="en-US" sz="1000" dirty="0"/>
                    </a:p>
                  </a:txBody>
                  <a:tcPr/>
                </a:tc>
                <a:tc>
                  <a:txBody>
                    <a:bodyPr/>
                    <a:lstStyle/>
                    <a:p>
                      <a:pPr marL="0" algn="l" rtl="0" eaLnBrk="1" latinLnBrk="0" hangingPunct="1"/>
                      <a:r>
                        <a:rPr kumimoji="0" lang="en-US" sz="1000" b="1" kern="1200" dirty="0" smtClean="0">
                          <a:solidFill>
                            <a:schemeClr val="dk1"/>
                          </a:solidFill>
                          <a:latin typeface="+mn-lt"/>
                          <a:ea typeface="+mn-ea"/>
                          <a:cs typeface="+mn-cs"/>
                        </a:rPr>
                        <a:t>Sallie Mae</a:t>
                      </a:r>
                    </a:p>
                    <a:p>
                      <a:r>
                        <a:rPr lang="en-US" sz="1000" dirty="0" smtClean="0"/>
                        <a:t>1-800-722-1300</a:t>
                      </a:r>
                    </a:p>
                    <a:p>
                      <a:r>
                        <a:rPr lang="en-US" sz="1000" dirty="0" smtClean="0">
                          <a:hlinkClick r:id="rId12"/>
                        </a:rPr>
                        <a:t>www.salliemae.com</a:t>
                      </a:r>
                      <a:r>
                        <a:rPr lang="en-US" sz="1000" dirty="0" smtClean="0"/>
                        <a:t> </a:t>
                      </a:r>
                      <a:endParaRPr lang="en-US" sz="1000" dirty="0"/>
                    </a:p>
                  </a:txBody>
                  <a:tcPr/>
                </a:tc>
              </a:tr>
              <a:tr h="370840">
                <a:tc>
                  <a:txBody>
                    <a:bodyPr/>
                    <a:lstStyle/>
                    <a:p>
                      <a:pPr marL="0" algn="l" rtl="0" eaLnBrk="1" latinLnBrk="0" hangingPunct="1"/>
                      <a:r>
                        <a:rPr kumimoji="0" lang="en-US" sz="1000" b="1" kern="1200" dirty="0" smtClean="0">
                          <a:solidFill>
                            <a:schemeClr val="dk1"/>
                          </a:solidFill>
                          <a:latin typeface="+mn-lt"/>
                          <a:ea typeface="+mn-ea"/>
                          <a:cs typeface="+mn-cs"/>
                        </a:rPr>
                        <a:t>Granite State Management and Resources</a:t>
                      </a:r>
                    </a:p>
                    <a:p>
                      <a:r>
                        <a:rPr kumimoji="0" lang="en-US" sz="1000" b="0" i="0" kern="1200" dirty="0" smtClean="0">
                          <a:solidFill>
                            <a:schemeClr val="dk1"/>
                          </a:solidFill>
                          <a:effectLst/>
                          <a:latin typeface="+mn-lt"/>
                          <a:ea typeface="+mn-ea"/>
                          <a:cs typeface="+mn-cs"/>
                        </a:rPr>
                        <a:t>1-888-556-0022</a:t>
                      </a:r>
                    </a:p>
                    <a:p>
                      <a:r>
                        <a:rPr lang="en-US" sz="1000" dirty="0" smtClean="0">
                          <a:hlinkClick r:id="rId13"/>
                        </a:rPr>
                        <a:t>www.gsmr.org</a:t>
                      </a:r>
                      <a:r>
                        <a:rPr lang="en-US" sz="1000" dirty="0" smtClean="0"/>
                        <a:t> </a:t>
                      </a:r>
                      <a:endParaRPr lang="en-US" sz="1000" dirty="0"/>
                    </a:p>
                  </a:txBody>
                  <a:tcPr/>
                </a:tc>
                <a:tc>
                  <a:txBody>
                    <a:bodyPr/>
                    <a:lstStyle/>
                    <a:p>
                      <a:pPr marL="0" algn="l" rtl="0" eaLnBrk="1" latinLnBrk="0" hangingPunct="1"/>
                      <a:r>
                        <a:rPr kumimoji="0" lang="en-US" sz="1000" b="1" kern="1200" dirty="0" smtClean="0">
                          <a:solidFill>
                            <a:schemeClr val="dk1"/>
                          </a:solidFill>
                          <a:latin typeface="+mn-lt"/>
                          <a:ea typeface="+mn-ea"/>
                          <a:cs typeface="+mn-cs"/>
                        </a:rPr>
                        <a:t>VSAC (Vermont Student Assistance Corporation)</a:t>
                      </a:r>
                    </a:p>
                    <a:p>
                      <a:r>
                        <a:rPr lang="en-US" sz="1000" dirty="0" smtClean="0"/>
                        <a:t>1-888-932-5626</a:t>
                      </a:r>
                    </a:p>
                    <a:p>
                      <a:r>
                        <a:rPr kumimoji="0" lang="en-US" sz="1000" b="0" i="0" u="none" strike="noStrike" kern="1200" dirty="0" smtClean="0">
                          <a:solidFill>
                            <a:schemeClr val="dk1"/>
                          </a:solidFill>
                          <a:effectLst/>
                          <a:latin typeface="+mn-lt"/>
                          <a:ea typeface="+mn-ea"/>
                          <a:cs typeface="+mn-cs"/>
                          <a:hlinkClick r:id="rId14"/>
                        </a:rPr>
                        <a:t>www.vsacfederalloans.org</a:t>
                      </a:r>
                      <a:endParaRPr lang="en-US" sz="1000" dirty="0"/>
                    </a:p>
                  </a:txBody>
                  <a:tcPr/>
                </a:tc>
              </a:tr>
            </a:tbl>
          </a:graphicData>
        </a:graphic>
      </p:graphicFrame>
    </p:spTree>
    <p:extLst>
      <p:ext uri="{BB962C8B-B14F-4D97-AF65-F5344CB8AC3E}">
        <p14:creationId xmlns:p14="http://schemas.microsoft.com/office/powerpoint/2010/main" val="110203937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Loan Repayment Options</a:t>
            </a:r>
            <a:endParaRPr lang="en-US" u="sng"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304800" y="12954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74464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54011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666577"/>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Interest Rates for </a:t>
            </a:r>
            <a:br>
              <a:rPr lang="en-US" u="sng" dirty="0" smtClean="0"/>
            </a:br>
            <a:r>
              <a:rPr lang="en-US" u="sng" dirty="0" smtClean="0"/>
              <a:t>Federal Student Loans</a:t>
            </a:r>
            <a:endParaRPr lang="en-US" u="sng"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65570576"/>
              </p:ext>
            </p:extLst>
          </p:nvPr>
        </p:nvGraphicFramePr>
        <p:xfrm>
          <a:off x="990600" y="1371601"/>
          <a:ext cx="7772400" cy="4099559"/>
        </p:xfrm>
        <a:graphic>
          <a:graphicData uri="http://schemas.openxmlformats.org/drawingml/2006/table">
            <a:tbl>
              <a:tblPr firstRow="1" bandRow="1">
                <a:tableStyleId>{5C22544A-7EE6-4342-B048-85BDC9FD1C3A}</a:tableStyleId>
              </a:tblPr>
              <a:tblGrid>
                <a:gridCol w="1943100"/>
                <a:gridCol w="1943100"/>
                <a:gridCol w="1943100"/>
                <a:gridCol w="1943100"/>
              </a:tblGrid>
              <a:tr h="705375">
                <a:tc gridSpan="4">
                  <a:txBody>
                    <a:bodyPr/>
                    <a:lstStyle/>
                    <a:p>
                      <a:r>
                        <a:rPr lang="en-US" dirty="0" smtClean="0"/>
                        <a:t>Interest</a:t>
                      </a:r>
                      <a:r>
                        <a:rPr lang="en-US" baseline="0" dirty="0" smtClean="0"/>
                        <a:t> Rates for Direct Loans First Disbursed on or After July 1, 2013</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881211">
                <a:tc>
                  <a:txBody>
                    <a:bodyPr/>
                    <a:lstStyle/>
                    <a:p>
                      <a:r>
                        <a:rPr lang="en-US" dirty="0" smtClean="0"/>
                        <a:t>Loan Type</a:t>
                      </a:r>
                      <a:endParaRPr lang="en-US" dirty="0"/>
                    </a:p>
                  </a:txBody>
                  <a:tcPr/>
                </a:tc>
                <a:tc>
                  <a:txBody>
                    <a:bodyPr/>
                    <a:lstStyle/>
                    <a:p>
                      <a:r>
                        <a:rPr lang="en-US" dirty="0" smtClean="0"/>
                        <a:t>Borrower Type</a:t>
                      </a:r>
                      <a:endParaRPr lang="en-US" dirty="0"/>
                    </a:p>
                  </a:txBody>
                  <a:tcPr/>
                </a:tc>
                <a:tc>
                  <a:txBody>
                    <a:bodyPr/>
                    <a:lstStyle/>
                    <a:p>
                      <a:r>
                        <a:rPr lang="en-US" dirty="0" smtClean="0"/>
                        <a:t>Loans first disbursed on or after 7/1/13 and before 7/1/14</a:t>
                      </a:r>
                      <a:endParaRPr lang="en-US" dirty="0"/>
                    </a:p>
                  </a:txBody>
                  <a:tcPr/>
                </a:tc>
                <a:tc>
                  <a:txBody>
                    <a:bodyPr/>
                    <a:lstStyle/>
                    <a:p>
                      <a:r>
                        <a:rPr lang="en-US" dirty="0" smtClean="0"/>
                        <a:t>Loans first disbursed on or after 7/1/14 and before 7/1/15</a:t>
                      </a:r>
                    </a:p>
                  </a:txBody>
                  <a:tcPr/>
                </a:tc>
              </a:tr>
              <a:tr h="437624">
                <a:tc>
                  <a:txBody>
                    <a:bodyPr/>
                    <a:lstStyle/>
                    <a:p>
                      <a:r>
                        <a:rPr lang="en-US" sz="1600" dirty="0" smtClean="0"/>
                        <a:t>Direct Subsidized Loan</a:t>
                      </a:r>
                    </a:p>
                  </a:txBody>
                  <a:tcPr/>
                </a:tc>
                <a:tc>
                  <a:txBody>
                    <a:bodyPr/>
                    <a:lstStyle/>
                    <a:p>
                      <a:pPr marL="0" algn="ctr" rtl="0" eaLnBrk="1" latinLnBrk="0" hangingPunct="1"/>
                      <a:r>
                        <a:rPr kumimoji="0" lang="en-US" sz="1600" kern="1200" dirty="0" smtClean="0">
                          <a:solidFill>
                            <a:schemeClr val="dk1"/>
                          </a:solidFill>
                          <a:latin typeface="+mn-lt"/>
                          <a:ea typeface="+mn-ea"/>
                          <a:cs typeface="+mn-cs"/>
                        </a:rPr>
                        <a:t>Undergraduate</a:t>
                      </a:r>
                    </a:p>
                  </a:txBody>
                  <a:tcPr/>
                </a:tc>
                <a:tc>
                  <a:txBody>
                    <a:bodyPr/>
                    <a:lstStyle/>
                    <a:p>
                      <a:pPr algn="ctr"/>
                      <a:r>
                        <a:rPr lang="en-US" dirty="0" smtClean="0"/>
                        <a:t>3.86%</a:t>
                      </a:r>
                      <a:endParaRPr lang="en-US" dirty="0"/>
                    </a:p>
                  </a:txBody>
                  <a:tcPr/>
                </a:tc>
                <a:tc>
                  <a:txBody>
                    <a:bodyPr/>
                    <a:lstStyle/>
                    <a:p>
                      <a:pPr marL="0" algn="ctr" rtl="0" eaLnBrk="1" latinLnBrk="0" hangingPunct="1"/>
                      <a:r>
                        <a:rPr kumimoji="0" lang="en-US" kern="1200" dirty="0" smtClean="0">
                          <a:solidFill>
                            <a:schemeClr val="dk1"/>
                          </a:solidFill>
                          <a:latin typeface="+mn-lt"/>
                          <a:ea typeface="+mn-ea"/>
                          <a:cs typeface="+mn-cs"/>
                        </a:rPr>
                        <a:t>4.66%</a:t>
                      </a:r>
                      <a:endParaRPr kumimoji="0" lang="en-US" kern="1200" dirty="0">
                        <a:solidFill>
                          <a:schemeClr val="dk1"/>
                        </a:solidFill>
                        <a:latin typeface="+mn-lt"/>
                        <a:ea typeface="+mn-ea"/>
                        <a:cs typeface="+mn-cs"/>
                      </a:endParaRPr>
                    </a:p>
                  </a:txBody>
                  <a:tcPr/>
                </a:tc>
              </a:tr>
              <a:tr h="609600">
                <a:tc>
                  <a:txBody>
                    <a:bodyPr/>
                    <a:lstStyle/>
                    <a:p>
                      <a:pPr marL="0" algn="l" rtl="0" eaLnBrk="1" latinLnBrk="0" hangingPunct="1"/>
                      <a:r>
                        <a:rPr kumimoji="0" lang="en-US" sz="1600" kern="1200" dirty="0" smtClean="0">
                          <a:solidFill>
                            <a:schemeClr val="dk1"/>
                          </a:solidFill>
                          <a:latin typeface="+mn-lt"/>
                          <a:ea typeface="+mn-ea"/>
                          <a:cs typeface="+mn-cs"/>
                        </a:rPr>
                        <a:t>Direct Unsubsidized Loan</a:t>
                      </a:r>
                      <a:endParaRPr kumimoji="0" lang="en-US" sz="1600" kern="1200" dirty="0">
                        <a:solidFill>
                          <a:schemeClr val="dk1"/>
                        </a:solidFill>
                        <a:latin typeface="+mn-lt"/>
                        <a:ea typeface="+mn-ea"/>
                        <a:cs typeface="+mn-cs"/>
                      </a:endParaRPr>
                    </a:p>
                  </a:txBody>
                  <a:tcPr/>
                </a:tc>
                <a:tc>
                  <a:txBody>
                    <a:bodyPr/>
                    <a:lstStyle/>
                    <a:p>
                      <a:pPr marL="0" algn="ctr" rtl="0" eaLnBrk="1" latinLnBrk="0" hangingPunct="1"/>
                      <a:r>
                        <a:rPr kumimoji="0" lang="en-US" sz="1600" kern="1200" dirty="0" smtClean="0">
                          <a:solidFill>
                            <a:schemeClr val="dk1"/>
                          </a:solidFill>
                          <a:latin typeface="+mn-lt"/>
                          <a:ea typeface="+mn-ea"/>
                          <a:cs typeface="+mn-cs"/>
                        </a:rPr>
                        <a:t>Undergraduate</a:t>
                      </a:r>
                      <a:endParaRPr kumimoji="0" lang="en-US" sz="1600" kern="1200" dirty="0">
                        <a:solidFill>
                          <a:schemeClr val="dk1"/>
                        </a:solidFill>
                        <a:latin typeface="+mn-lt"/>
                        <a:ea typeface="+mn-ea"/>
                        <a:cs typeface="+mn-cs"/>
                      </a:endParaRPr>
                    </a:p>
                  </a:txBody>
                  <a:tcPr/>
                </a:tc>
                <a:tc>
                  <a:txBody>
                    <a:bodyPr/>
                    <a:lstStyle/>
                    <a:p>
                      <a:pPr algn="ctr"/>
                      <a:r>
                        <a:rPr lang="en-US" dirty="0" smtClean="0"/>
                        <a:t>3.86%</a:t>
                      </a:r>
                      <a:endParaRPr lang="en-US" dirty="0"/>
                    </a:p>
                  </a:txBody>
                  <a:tcPr/>
                </a:tc>
                <a:tc>
                  <a:txBody>
                    <a:bodyPr/>
                    <a:lstStyle/>
                    <a:p>
                      <a:pPr marL="0" algn="ctr" rtl="0" eaLnBrk="1" latinLnBrk="0" hangingPunct="1"/>
                      <a:r>
                        <a:rPr kumimoji="0" lang="en-US" kern="1200" dirty="0" smtClean="0">
                          <a:solidFill>
                            <a:schemeClr val="dk1"/>
                          </a:solidFill>
                          <a:latin typeface="+mn-lt"/>
                          <a:ea typeface="+mn-ea"/>
                          <a:cs typeface="+mn-cs"/>
                        </a:rPr>
                        <a:t>4.66%</a:t>
                      </a:r>
                      <a:endParaRPr kumimoji="0" lang="en-US" kern="1200" dirty="0">
                        <a:solidFill>
                          <a:schemeClr val="dk1"/>
                        </a:solidFill>
                        <a:latin typeface="+mn-lt"/>
                        <a:ea typeface="+mn-ea"/>
                        <a:cs typeface="+mn-cs"/>
                      </a:endParaRPr>
                    </a:p>
                  </a:txBody>
                  <a:tcPr/>
                </a:tc>
              </a:tr>
              <a:tr h="609600">
                <a:tc>
                  <a:txBody>
                    <a:bodyPr/>
                    <a:lstStyle/>
                    <a:p>
                      <a:pPr marL="0" algn="l" rtl="0" eaLnBrk="1" latinLnBrk="0" hangingPunct="1"/>
                      <a:r>
                        <a:rPr kumimoji="0" lang="en-US" sz="1600" kern="1200" dirty="0" smtClean="0">
                          <a:solidFill>
                            <a:schemeClr val="dk1"/>
                          </a:solidFill>
                          <a:latin typeface="+mn-lt"/>
                          <a:ea typeface="+mn-ea"/>
                          <a:cs typeface="+mn-cs"/>
                        </a:rPr>
                        <a:t>Direct Unsubsidized Loan</a:t>
                      </a:r>
                      <a:endParaRPr kumimoji="0" lang="en-US" sz="1600" kern="1200" dirty="0">
                        <a:solidFill>
                          <a:schemeClr val="dk1"/>
                        </a:solidFill>
                        <a:latin typeface="+mn-lt"/>
                        <a:ea typeface="+mn-ea"/>
                        <a:cs typeface="+mn-cs"/>
                      </a:endParaRPr>
                    </a:p>
                  </a:txBody>
                  <a:tcPr/>
                </a:tc>
                <a:tc>
                  <a:txBody>
                    <a:bodyPr/>
                    <a:lstStyle/>
                    <a:p>
                      <a:pPr marL="0" algn="ctr" rtl="0" eaLnBrk="1" latinLnBrk="0" hangingPunct="1"/>
                      <a:r>
                        <a:rPr kumimoji="0" lang="en-US" sz="1600" kern="1200" dirty="0" smtClean="0">
                          <a:solidFill>
                            <a:schemeClr val="dk1"/>
                          </a:solidFill>
                          <a:latin typeface="+mn-lt"/>
                          <a:ea typeface="+mn-ea"/>
                          <a:cs typeface="+mn-cs"/>
                        </a:rPr>
                        <a:t>Graduate or Professional</a:t>
                      </a:r>
                      <a:endParaRPr kumimoji="0" lang="en-US" sz="1600" kern="1200" dirty="0">
                        <a:solidFill>
                          <a:schemeClr val="dk1"/>
                        </a:solidFill>
                        <a:latin typeface="+mn-lt"/>
                        <a:ea typeface="+mn-ea"/>
                        <a:cs typeface="+mn-cs"/>
                      </a:endParaRPr>
                    </a:p>
                  </a:txBody>
                  <a:tcPr/>
                </a:tc>
                <a:tc>
                  <a:txBody>
                    <a:bodyPr/>
                    <a:lstStyle/>
                    <a:p>
                      <a:pPr algn="ctr"/>
                      <a:r>
                        <a:rPr lang="en-US" dirty="0" smtClean="0"/>
                        <a:t>5.41%</a:t>
                      </a:r>
                      <a:endParaRPr lang="en-US" dirty="0"/>
                    </a:p>
                  </a:txBody>
                  <a:tcPr/>
                </a:tc>
                <a:tc>
                  <a:txBody>
                    <a:bodyPr/>
                    <a:lstStyle/>
                    <a:p>
                      <a:pPr marL="0" algn="ctr" rtl="0" eaLnBrk="1" latinLnBrk="0" hangingPunct="1"/>
                      <a:r>
                        <a:rPr kumimoji="0" lang="en-US" kern="1200" dirty="0" smtClean="0">
                          <a:solidFill>
                            <a:schemeClr val="dk1"/>
                          </a:solidFill>
                          <a:latin typeface="+mn-lt"/>
                          <a:ea typeface="+mn-ea"/>
                          <a:cs typeface="+mn-cs"/>
                        </a:rPr>
                        <a:t>6.21%</a:t>
                      </a:r>
                      <a:endParaRPr kumimoji="0" lang="en-US" kern="1200" dirty="0">
                        <a:solidFill>
                          <a:schemeClr val="dk1"/>
                        </a:solidFill>
                        <a:latin typeface="+mn-lt"/>
                        <a:ea typeface="+mn-ea"/>
                        <a:cs typeface="+mn-cs"/>
                      </a:endParaRPr>
                    </a:p>
                  </a:txBody>
                  <a:tcPr/>
                </a:tc>
              </a:tr>
              <a:tr h="793090">
                <a:tc>
                  <a:txBody>
                    <a:bodyPr/>
                    <a:lstStyle/>
                    <a:p>
                      <a:pPr marL="0" algn="l" rtl="0" eaLnBrk="1" latinLnBrk="0" hangingPunct="1"/>
                      <a:r>
                        <a:rPr kumimoji="0" lang="en-US" sz="1600" kern="1200" dirty="0" smtClean="0">
                          <a:solidFill>
                            <a:schemeClr val="dk1"/>
                          </a:solidFill>
                          <a:latin typeface="+mn-lt"/>
                          <a:ea typeface="+mn-ea"/>
                          <a:cs typeface="+mn-cs"/>
                        </a:rPr>
                        <a:t>Direct PLUS Loan</a:t>
                      </a:r>
                      <a:endParaRPr kumimoji="0" lang="en-US" sz="1600" kern="1200" dirty="0">
                        <a:solidFill>
                          <a:schemeClr val="dk1"/>
                        </a:solidFill>
                        <a:latin typeface="+mn-lt"/>
                        <a:ea typeface="+mn-ea"/>
                        <a:cs typeface="+mn-cs"/>
                      </a:endParaRPr>
                    </a:p>
                  </a:txBody>
                  <a:tcPr/>
                </a:tc>
                <a:tc>
                  <a:txBody>
                    <a:bodyPr/>
                    <a:lstStyle/>
                    <a:p>
                      <a:pPr algn="ctr"/>
                      <a:r>
                        <a:rPr lang="en-US" sz="1600" dirty="0" smtClean="0"/>
                        <a:t>Parents and Graduate</a:t>
                      </a:r>
                      <a:r>
                        <a:rPr lang="en-US" sz="1600" baseline="0" dirty="0" smtClean="0"/>
                        <a:t> or Professional Students</a:t>
                      </a:r>
                      <a:endParaRPr lang="en-US" sz="1600" dirty="0"/>
                    </a:p>
                  </a:txBody>
                  <a:tcPr/>
                </a:tc>
                <a:tc>
                  <a:txBody>
                    <a:bodyPr/>
                    <a:lstStyle/>
                    <a:p>
                      <a:pPr algn="ctr"/>
                      <a:r>
                        <a:rPr lang="en-US" dirty="0" smtClean="0"/>
                        <a:t>6.41%</a:t>
                      </a:r>
                      <a:endParaRPr lang="en-US" dirty="0"/>
                    </a:p>
                  </a:txBody>
                  <a:tcPr/>
                </a:tc>
                <a:tc>
                  <a:txBody>
                    <a:bodyPr/>
                    <a:lstStyle/>
                    <a:p>
                      <a:pPr marL="0" algn="ctr" rtl="0" eaLnBrk="1" latinLnBrk="0" hangingPunct="1"/>
                      <a:r>
                        <a:rPr kumimoji="0" lang="en-US" kern="1200" dirty="0" smtClean="0">
                          <a:solidFill>
                            <a:schemeClr val="dk1"/>
                          </a:solidFill>
                          <a:latin typeface="+mn-lt"/>
                          <a:ea typeface="+mn-ea"/>
                          <a:cs typeface="+mn-cs"/>
                        </a:rPr>
                        <a:t>7.21%</a:t>
                      </a:r>
                      <a:endParaRPr kumimoji="0" lang="en-US" kern="1200" dirty="0">
                        <a:solidFill>
                          <a:schemeClr val="dk1"/>
                        </a:solidFill>
                        <a:latin typeface="+mn-lt"/>
                        <a:ea typeface="+mn-ea"/>
                        <a:cs typeface="+mn-cs"/>
                      </a:endParaRPr>
                    </a:p>
                  </a:txBody>
                  <a:tcPr/>
                </a:tc>
              </a:tr>
            </a:tbl>
          </a:graphicData>
        </a:graphic>
      </p:graphicFrame>
      <p:sp>
        <p:nvSpPr>
          <p:cNvPr id="5" name="TextBox 4"/>
          <p:cNvSpPr txBox="1"/>
          <p:nvPr/>
        </p:nvSpPr>
        <p:spPr>
          <a:xfrm>
            <a:off x="990600" y="5486400"/>
            <a:ext cx="7772400" cy="646331"/>
          </a:xfrm>
          <a:prstGeom prst="rect">
            <a:avLst/>
          </a:prstGeom>
          <a:noFill/>
        </p:spPr>
        <p:txBody>
          <a:bodyPr wrap="square" rtlCol="0">
            <a:spAutoFit/>
          </a:bodyPr>
          <a:lstStyle/>
          <a:p>
            <a:r>
              <a:rPr lang="en-US" dirty="0" smtClean="0"/>
              <a:t>It is important to </a:t>
            </a:r>
            <a:r>
              <a:rPr lang="en-US" dirty="0"/>
              <a:t>note that interest rates for federal student loans are determined by federal </a:t>
            </a:r>
            <a:r>
              <a:rPr lang="en-US" dirty="0" smtClean="0"/>
              <a:t>law and set by Congress.</a:t>
            </a:r>
            <a:endParaRPr lang="en-US" dirty="0"/>
          </a:p>
        </p:txBody>
      </p:sp>
    </p:spTree>
    <p:extLst>
      <p:ext uri="{BB962C8B-B14F-4D97-AF65-F5344CB8AC3E}">
        <p14:creationId xmlns:p14="http://schemas.microsoft.com/office/powerpoint/2010/main" val="144553385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Capitalization</a:t>
            </a:r>
            <a:endParaRPr lang="en-US" u="sng"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50954886"/>
              </p:ext>
            </p:extLst>
          </p:nvPr>
        </p:nvGraphicFramePr>
        <p:xfrm>
          <a:off x="914400" y="1447800"/>
          <a:ext cx="7772400" cy="4941570"/>
        </p:xfrm>
        <a:graphic>
          <a:graphicData uri="http://schemas.openxmlformats.org/drawingml/2006/table">
            <a:tbl>
              <a:tblPr firstRow="1" bandRow="1">
                <a:tableStyleId>{5C22544A-7EE6-4342-B048-85BDC9FD1C3A}</a:tableStyleId>
              </a:tblPr>
              <a:tblGrid>
                <a:gridCol w="2590800"/>
                <a:gridCol w="2590800"/>
                <a:gridCol w="2590800"/>
              </a:tblGrid>
              <a:tr h="438150">
                <a:tc>
                  <a:txBody>
                    <a:bodyPr/>
                    <a:lstStyle/>
                    <a:p>
                      <a:endParaRPr lang="en-US" dirty="0"/>
                    </a:p>
                  </a:txBody>
                  <a:tcPr/>
                </a:tc>
                <a:tc>
                  <a:txBody>
                    <a:bodyPr/>
                    <a:lstStyle/>
                    <a:p>
                      <a:r>
                        <a:rPr lang="en-US" dirty="0" smtClean="0"/>
                        <a:t>If you can’t or don’t pay</a:t>
                      </a:r>
                      <a:endParaRPr lang="en-US" dirty="0"/>
                    </a:p>
                  </a:txBody>
                  <a:tcPr/>
                </a:tc>
                <a:tc>
                  <a:txBody>
                    <a:bodyPr/>
                    <a:lstStyle/>
                    <a:p>
                      <a:r>
                        <a:rPr lang="en-US" dirty="0" smtClean="0"/>
                        <a:t>If you pay</a:t>
                      </a:r>
                      <a:endParaRPr lang="en-US" dirty="0"/>
                    </a:p>
                  </a:txBody>
                  <a:tcPr/>
                </a:tc>
              </a:tr>
              <a:tr h="438150">
                <a:tc>
                  <a:txBody>
                    <a:bodyPr/>
                    <a:lstStyle/>
                    <a:p>
                      <a:r>
                        <a:rPr lang="en-US" sz="1400" dirty="0" smtClean="0"/>
                        <a:t>Original Loan Balance</a:t>
                      </a:r>
                      <a:endParaRPr lang="en-US" sz="1400" dirty="0"/>
                    </a:p>
                  </a:txBody>
                  <a:tcPr/>
                </a:tc>
                <a:tc>
                  <a:txBody>
                    <a:bodyPr/>
                    <a:lstStyle/>
                    <a:p>
                      <a:r>
                        <a:rPr lang="en-US" dirty="0" smtClean="0"/>
                        <a:t>$20,000</a:t>
                      </a:r>
                      <a:endParaRPr lang="en-US" dirty="0"/>
                    </a:p>
                  </a:txBody>
                  <a:tcPr/>
                </a:tc>
                <a:tc>
                  <a:txBody>
                    <a:bodyPr/>
                    <a:lstStyle/>
                    <a:p>
                      <a:r>
                        <a:rPr lang="en-US" dirty="0" smtClean="0"/>
                        <a:t>$20,000</a:t>
                      </a:r>
                      <a:endParaRPr lang="en-US" dirty="0"/>
                    </a:p>
                  </a:txBody>
                  <a:tcPr/>
                </a:tc>
              </a:tr>
              <a:tr h="438150">
                <a:tc>
                  <a:txBody>
                    <a:bodyPr/>
                    <a:lstStyle/>
                    <a:p>
                      <a:r>
                        <a:rPr lang="en-US" sz="1400" dirty="0" smtClean="0"/>
                        <a:t>Capitalized</a:t>
                      </a:r>
                      <a:r>
                        <a:rPr lang="en-US" sz="1400" baseline="0" dirty="0" smtClean="0"/>
                        <a:t> Interest accrued while in school</a:t>
                      </a:r>
                      <a:endParaRPr lang="en-US" sz="1400" dirty="0"/>
                    </a:p>
                  </a:txBody>
                  <a:tcPr/>
                </a:tc>
                <a:tc>
                  <a:txBody>
                    <a:bodyPr/>
                    <a:lstStyle/>
                    <a:p>
                      <a:r>
                        <a:rPr lang="en-US" dirty="0" smtClean="0"/>
                        <a:t>$5,700</a:t>
                      </a:r>
                      <a:endParaRPr lang="en-US" dirty="0"/>
                    </a:p>
                  </a:txBody>
                  <a:tcPr/>
                </a:tc>
                <a:tc>
                  <a:txBody>
                    <a:bodyPr/>
                    <a:lstStyle/>
                    <a:p>
                      <a:r>
                        <a:rPr lang="en-US" dirty="0" smtClean="0"/>
                        <a:t>$0</a:t>
                      </a:r>
                      <a:endParaRPr lang="en-US" dirty="0"/>
                    </a:p>
                  </a:txBody>
                  <a:tcPr/>
                </a:tc>
              </a:tr>
              <a:tr h="438150">
                <a:tc>
                  <a:txBody>
                    <a:bodyPr/>
                    <a:lstStyle/>
                    <a:p>
                      <a:r>
                        <a:rPr lang="en-US" sz="1400" dirty="0" smtClean="0"/>
                        <a:t>Total Interest paid prior to repayment</a:t>
                      </a:r>
                      <a:endParaRPr lang="en-US" sz="1400" dirty="0"/>
                    </a:p>
                  </a:txBody>
                  <a:tcPr/>
                </a:tc>
                <a:tc>
                  <a:txBody>
                    <a:bodyPr/>
                    <a:lstStyle/>
                    <a:p>
                      <a:r>
                        <a:rPr lang="en-US" dirty="0" smtClean="0"/>
                        <a:t>$0</a:t>
                      </a:r>
                      <a:endParaRPr lang="en-US" dirty="0"/>
                    </a:p>
                  </a:txBody>
                  <a:tcPr/>
                </a:tc>
                <a:tc>
                  <a:txBody>
                    <a:bodyPr/>
                    <a:lstStyle/>
                    <a:p>
                      <a:r>
                        <a:rPr lang="en-US" dirty="0" smtClean="0"/>
                        <a:t>$5,700</a:t>
                      </a:r>
                    </a:p>
                  </a:txBody>
                  <a:tcPr/>
                </a:tc>
              </a:tr>
              <a:tr h="438150">
                <a:tc>
                  <a:txBody>
                    <a:bodyPr/>
                    <a:lstStyle/>
                    <a:p>
                      <a:r>
                        <a:rPr lang="en-US" sz="1400" dirty="0" smtClean="0"/>
                        <a:t>Loan</a:t>
                      </a:r>
                      <a:r>
                        <a:rPr lang="en-US" sz="1400" baseline="0" dirty="0" smtClean="0"/>
                        <a:t> Balance when entering repayment</a:t>
                      </a:r>
                      <a:endParaRPr lang="en-US" sz="1400" dirty="0"/>
                    </a:p>
                  </a:txBody>
                  <a:tcPr/>
                </a:tc>
                <a:tc>
                  <a:txBody>
                    <a:bodyPr/>
                    <a:lstStyle/>
                    <a:p>
                      <a:r>
                        <a:rPr lang="en-US" dirty="0" smtClean="0"/>
                        <a:t>$25,700</a:t>
                      </a:r>
                      <a:endParaRPr lang="en-US" dirty="0"/>
                    </a:p>
                  </a:txBody>
                  <a:tcPr/>
                </a:tc>
                <a:tc>
                  <a:txBody>
                    <a:bodyPr/>
                    <a:lstStyle/>
                    <a:p>
                      <a:r>
                        <a:rPr lang="en-US" dirty="0" smtClean="0"/>
                        <a:t>$20,000</a:t>
                      </a:r>
                      <a:endParaRPr lang="en-US" dirty="0"/>
                    </a:p>
                  </a:txBody>
                  <a:tcPr/>
                </a:tc>
              </a:tr>
              <a:tr h="438150">
                <a:tc>
                  <a:txBody>
                    <a:bodyPr/>
                    <a:lstStyle/>
                    <a:p>
                      <a:r>
                        <a:rPr lang="en-US" sz="1400" dirty="0" smtClean="0"/>
                        <a:t>Interest Rate</a:t>
                      </a:r>
                      <a:endParaRPr lang="en-US" sz="1400" dirty="0"/>
                    </a:p>
                  </a:txBody>
                  <a:tcPr/>
                </a:tc>
                <a:tc>
                  <a:txBody>
                    <a:bodyPr/>
                    <a:lstStyle/>
                    <a:p>
                      <a:r>
                        <a:rPr lang="en-US" dirty="0" smtClean="0"/>
                        <a:t>6.8%</a:t>
                      </a:r>
                      <a:endParaRPr lang="en-US" dirty="0"/>
                    </a:p>
                  </a:txBody>
                  <a:tcPr/>
                </a:tc>
                <a:tc>
                  <a:txBody>
                    <a:bodyPr/>
                    <a:lstStyle/>
                    <a:p>
                      <a:r>
                        <a:rPr lang="en-US" dirty="0" smtClean="0"/>
                        <a:t>6.8%</a:t>
                      </a:r>
                      <a:endParaRPr lang="en-US" dirty="0"/>
                    </a:p>
                  </a:txBody>
                  <a:tcPr/>
                </a:tc>
              </a:tr>
              <a:tr h="266700">
                <a:tc>
                  <a:txBody>
                    <a:bodyPr/>
                    <a:lstStyle/>
                    <a:p>
                      <a:r>
                        <a:rPr lang="en-US" sz="1400" dirty="0" smtClean="0"/>
                        <a:t>Monthly</a:t>
                      </a:r>
                      <a:r>
                        <a:rPr lang="en-US" sz="1400" baseline="0" dirty="0" smtClean="0"/>
                        <a:t> Payment</a:t>
                      </a:r>
                      <a:endParaRPr lang="en-US" sz="1400" dirty="0"/>
                    </a:p>
                  </a:txBody>
                  <a:tcPr/>
                </a:tc>
                <a:tc>
                  <a:txBody>
                    <a:bodyPr/>
                    <a:lstStyle/>
                    <a:p>
                      <a:r>
                        <a:rPr lang="en-US" dirty="0" smtClean="0"/>
                        <a:t>$295.76</a:t>
                      </a:r>
                      <a:endParaRPr lang="en-US" dirty="0"/>
                    </a:p>
                  </a:txBody>
                  <a:tcPr/>
                </a:tc>
                <a:tc>
                  <a:txBody>
                    <a:bodyPr/>
                    <a:lstStyle/>
                    <a:p>
                      <a:r>
                        <a:rPr lang="en-US" dirty="0" smtClean="0"/>
                        <a:t>$230.16</a:t>
                      </a:r>
                      <a:endParaRPr lang="en-US" dirty="0"/>
                    </a:p>
                  </a:txBody>
                  <a:tcPr/>
                </a:tc>
              </a:tr>
              <a:tr h="438150">
                <a:tc>
                  <a:txBody>
                    <a:bodyPr/>
                    <a:lstStyle/>
                    <a:p>
                      <a:r>
                        <a:rPr lang="en-US" sz="1400" dirty="0" smtClean="0"/>
                        <a:t>Total Repayment</a:t>
                      </a:r>
                      <a:endParaRPr lang="en-US" sz="1400" dirty="0"/>
                    </a:p>
                  </a:txBody>
                  <a:tcPr/>
                </a:tc>
                <a:tc>
                  <a:txBody>
                    <a:bodyPr/>
                    <a:lstStyle/>
                    <a:p>
                      <a:r>
                        <a:rPr lang="en-US" dirty="0" smtClean="0"/>
                        <a:t>$35,489.54</a:t>
                      </a:r>
                      <a:endParaRPr lang="en-US" dirty="0"/>
                    </a:p>
                  </a:txBody>
                  <a:tcPr/>
                </a:tc>
                <a:tc>
                  <a:txBody>
                    <a:bodyPr/>
                    <a:lstStyle/>
                    <a:p>
                      <a:r>
                        <a:rPr lang="en-US" dirty="0" smtClean="0"/>
                        <a:t>$33,318.29</a:t>
                      </a:r>
                    </a:p>
                    <a:p>
                      <a:endParaRPr lang="en-US" dirty="0" smtClean="0"/>
                    </a:p>
                    <a:p>
                      <a:r>
                        <a:rPr lang="en-US" dirty="0" smtClean="0"/>
                        <a:t>*Includes the $5,700 in interest you previously</a:t>
                      </a:r>
                      <a:r>
                        <a:rPr lang="en-US" baseline="0" dirty="0" smtClean="0"/>
                        <a:t> paid</a:t>
                      </a:r>
                      <a:endParaRPr lang="en-US" dirty="0"/>
                    </a:p>
                  </a:txBody>
                  <a:tcPr/>
                </a:tc>
              </a:tr>
              <a:tr h="438150">
                <a:tc gridSpan="3">
                  <a:txBody>
                    <a:bodyPr/>
                    <a:lstStyle/>
                    <a:p>
                      <a:r>
                        <a:rPr lang="en-US" sz="1400" dirty="0" smtClean="0"/>
                        <a:t>In the example above</a:t>
                      </a:r>
                      <a:r>
                        <a:rPr lang="en-US" sz="1400" baseline="0" dirty="0" smtClean="0"/>
                        <a:t> a student would save more than </a:t>
                      </a:r>
                      <a:r>
                        <a:rPr lang="en-US" sz="1400" b="1" baseline="0" dirty="0" smtClean="0"/>
                        <a:t>$65</a:t>
                      </a:r>
                      <a:r>
                        <a:rPr lang="en-US" sz="1400" baseline="0" dirty="0" smtClean="0"/>
                        <a:t> per month if they paid the outstanding interest before it capitalized (was added to the principal balance). </a:t>
                      </a:r>
                      <a:endParaRPr lang="en-US" sz="1400"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1499691793"/>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Postpone Payment</a:t>
            </a:r>
            <a:endParaRPr lang="en-US" u="sng" dirty="0"/>
          </a:p>
        </p:txBody>
      </p:sp>
      <p:sp>
        <p:nvSpPr>
          <p:cNvPr id="3" name="Content Placeholder 2"/>
          <p:cNvSpPr>
            <a:spLocks noGrp="1"/>
          </p:cNvSpPr>
          <p:nvPr>
            <p:ph sz="quarter" idx="1"/>
          </p:nvPr>
        </p:nvSpPr>
        <p:spPr/>
        <p:txBody>
          <a:bodyPr>
            <a:normAutofit fontScale="92500" lnSpcReduction="10000"/>
          </a:bodyPr>
          <a:lstStyle/>
          <a:p>
            <a:r>
              <a:rPr lang="en-US" sz="2400" dirty="0"/>
              <a:t>Under certain circumstances, you can receive a </a:t>
            </a:r>
            <a:r>
              <a:rPr lang="en-US" sz="2400" i="1" dirty="0">
                <a:solidFill>
                  <a:srgbClr val="FF0000"/>
                </a:solidFill>
              </a:rPr>
              <a:t>deferment</a:t>
            </a:r>
            <a:r>
              <a:rPr lang="en-US" sz="2400" dirty="0">
                <a:solidFill>
                  <a:srgbClr val="FF0000"/>
                </a:solidFill>
              </a:rPr>
              <a:t> </a:t>
            </a:r>
            <a:r>
              <a:rPr lang="en-US" sz="2400" dirty="0"/>
              <a:t>or </a:t>
            </a:r>
            <a:r>
              <a:rPr lang="en-US" sz="2400" i="1" dirty="0">
                <a:solidFill>
                  <a:srgbClr val="FF0000"/>
                </a:solidFill>
              </a:rPr>
              <a:t>forbearance</a:t>
            </a:r>
            <a:r>
              <a:rPr lang="en-US" sz="2400" dirty="0"/>
              <a:t> that allows you to temporarily postpone or reduce your </a:t>
            </a:r>
            <a:r>
              <a:rPr lang="en-US" sz="2400" i="1" dirty="0"/>
              <a:t>federal student loan</a:t>
            </a:r>
            <a:r>
              <a:rPr lang="en-US" sz="2400" dirty="0"/>
              <a:t> payments. Postponing or reducing your payments may help you avoid </a:t>
            </a:r>
            <a:r>
              <a:rPr lang="en-US" sz="2400" i="1" dirty="0"/>
              <a:t>default</a:t>
            </a:r>
            <a:r>
              <a:rPr lang="en-US" sz="2400" dirty="0"/>
              <a:t>.</a:t>
            </a:r>
          </a:p>
          <a:p>
            <a:pPr marL="109728" indent="0">
              <a:buNone/>
            </a:pPr>
            <a:endParaRPr lang="en-US" sz="2400" dirty="0"/>
          </a:p>
          <a:p>
            <a:r>
              <a:rPr lang="en-US" sz="2400" dirty="0"/>
              <a:t>During a deferment, you do not need to make payments. What’s more, depending on the type of loan you have, the federal government may pay the interest on your loan during a period of deferment.</a:t>
            </a:r>
          </a:p>
          <a:p>
            <a:endParaRPr lang="en-US" dirty="0"/>
          </a:p>
          <a:p>
            <a:r>
              <a:rPr lang="en-US" sz="2400" dirty="0"/>
              <a:t>With forbearance, you may be able to stop making payments or reduce your monthly payment for up to 12 months. Interest will continue to accrue on your subsidized and unsubsidized loans (including all PLUS loans). </a:t>
            </a:r>
          </a:p>
          <a:p>
            <a:endParaRPr lang="en-US" dirty="0"/>
          </a:p>
        </p:txBody>
      </p:sp>
    </p:spTree>
    <p:extLst>
      <p:ext uri="{BB962C8B-B14F-4D97-AF65-F5344CB8AC3E}">
        <p14:creationId xmlns:p14="http://schemas.microsoft.com/office/powerpoint/2010/main" val="7570171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u="sng" dirty="0" smtClean="0"/>
              <a:t>Postponing Loan Repayment During Residency </a:t>
            </a:r>
            <a:endParaRPr lang="en-US" sz="2800" u="sng" dirty="0"/>
          </a:p>
        </p:txBody>
      </p:sp>
      <p:sp>
        <p:nvSpPr>
          <p:cNvPr id="3" name="Content Placeholder 2"/>
          <p:cNvSpPr>
            <a:spLocks noGrp="1"/>
          </p:cNvSpPr>
          <p:nvPr>
            <p:ph sz="quarter" idx="1"/>
          </p:nvPr>
        </p:nvSpPr>
        <p:spPr/>
        <p:txBody>
          <a:bodyPr/>
          <a:lstStyle/>
          <a:p>
            <a:r>
              <a:rPr lang="en-US" dirty="0" smtClean="0"/>
              <a:t>As a medical resident, you are entitled to a mandatory residency forbearance, which is available in annual increments, and can be used to postpone payments throughout residency. It is important to clearly identify yourself as a medical resident in order to be approved for this forbearance from your servicer, and it is equally important to complete the proper forbearance paperwork in a timely manner.</a:t>
            </a:r>
          </a:p>
          <a:p>
            <a:r>
              <a:rPr lang="en-US" dirty="0" smtClean="0"/>
              <a:t>To request a deferment or forbearance, contact your loan servicer(s).</a:t>
            </a:r>
            <a:endParaRPr lang="en-US" dirty="0"/>
          </a:p>
        </p:txBody>
      </p:sp>
    </p:spTree>
    <p:extLst>
      <p:ext uri="{BB962C8B-B14F-4D97-AF65-F5344CB8AC3E}">
        <p14:creationId xmlns:p14="http://schemas.microsoft.com/office/powerpoint/2010/main" val="183831761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Types of Financial Aid for </a:t>
            </a:r>
            <a:br>
              <a:rPr lang="en-US" u="sng" dirty="0" smtClean="0"/>
            </a:br>
            <a:r>
              <a:rPr lang="en-US" u="sng" dirty="0" smtClean="0"/>
              <a:t>College of Medicine Students</a:t>
            </a:r>
            <a:endParaRPr lang="en-US" u="sng" dirty="0"/>
          </a:p>
        </p:txBody>
      </p:sp>
      <p:sp>
        <p:nvSpPr>
          <p:cNvPr id="3" name="Content Placeholder 2"/>
          <p:cNvSpPr>
            <a:spLocks noGrp="1"/>
          </p:cNvSpPr>
          <p:nvPr>
            <p:ph sz="quarter" idx="1"/>
          </p:nvPr>
        </p:nvSpPr>
        <p:spPr/>
        <p:txBody>
          <a:bodyPr/>
          <a:lstStyle/>
          <a:p>
            <a:r>
              <a:rPr lang="en-US" dirty="0" smtClean="0"/>
              <a:t>Scholarship (College of Medicine)</a:t>
            </a:r>
          </a:p>
          <a:p>
            <a:r>
              <a:rPr lang="en-US" dirty="0" smtClean="0"/>
              <a:t>Federal Work Study </a:t>
            </a:r>
            <a:r>
              <a:rPr lang="en-US" i="1" dirty="0" smtClean="0"/>
              <a:t>(no slide)</a:t>
            </a:r>
          </a:p>
          <a:p>
            <a:r>
              <a:rPr lang="en-US" dirty="0" smtClean="0"/>
              <a:t>Stafford Loan – Unsubsidized </a:t>
            </a:r>
          </a:p>
          <a:p>
            <a:r>
              <a:rPr lang="en-US" dirty="0" smtClean="0"/>
              <a:t>Perkins Loan</a:t>
            </a:r>
          </a:p>
          <a:p>
            <a:r>
              <a:rPr lang="en-US" dirty="0" smtClean="0"/>
              <a:t>Title VII Funds</a:t>
            </a:r>
          </a:p>
          <a:p>
            <a:r>
              <a:rPr lang="en-US" dirty="0" smtClean="0"/>
              <a:t>Graduate PLUS Loan</a:t>
            </a:r>
          </a:p>
          <a:p>
            <a:pPr marL="0" indent="0">
              <a:buNone/>
            </a:pPr>
            <a:endParaRPr lang="en-US" dirty="0"/>
          </a:p>
        </p:txBody>
      </p:sp>
    </p:spTree>
    <p:extLst>
      <p:ext uri="{BB962C8B-B14F-4D97-AF65-F5344CB8AC3E}">
        <p14:creationId xmlns:p14="http://schemas.microsoft.com/office/powerpoint/2010/main" val="734595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Residency and Relocation Loans</a:t>
            </a:r>
            <a:endParaRPr lang="en-US" u="sng" dirty="0"/>
          </a:p>
        </p:txBody>
      </p:sp>
      <p:sp>
        <p:nvSpPr>
          <p:cNvPr id="3" name="Content Placeholder 2"/>
          <p:cNvSpPr>
            <a:spLocks noGrp="1"/>
          </p:cNvSpPr>
          <p:nvPr>
            <p:ph sz="quarter" idx="1"/>
          </p:nvPr>
        </p:nvSpPr>
        <p:spPr/>
        <p:txBody>
          <a:bodyPr>
            <a:normAutofit fontScale="92500" lnSpcReduction="10000"/>
          </a:bodyPr>
          <a:lstStyle/>
          <a:p>
            <a:r>
              <a:rPr lang="en-US" dirty="0"/>
              <a:t>Unlike federal student loans, Residency and Relocation Loans are referred to as private (or alternative) loans. Taking out this loan is strictly between you (the borrower) and the lender. Your medical school’s financial aid office is not involved and will not certify your eligibility for this loan</a:t>
            </a:r>
            <a:r>
              <a:rPr lang="en-US" dirty="0" smtClean="0"/>
              <a:t>.</a:t>
            </a:r>
          </a:p>
          <a:p>
            <a:r>
              <a:rPr lang="en-US" dirty="0"/>
              <a:t>The fees and interest rate you will pay will be based on your credit-worthiness, or the creditworthiness of you and your co-signer</a:t>
            </a:r>
            <a:r>
              <a:rPr lang="en-US" dirty="0" smtClean="0"/>
              <a:t>.</a:t>
            </a:r>
          </a:p>
          <a:p>
            <a:r>
              <a:rPr lang="en-US" dirty="0"/>
              <a:t>Be discriminating when you choose these loans and compare all information before making a decision. It’s important to know what you’re getting into – remember this is money that you will have to pay back, and typically, private loans can cost you more than other loans.</a:t>
            </a:r>
          </a:p>
        </p:txBody>
      </p:sp>
    </p:spTree>
    <p:extLst>
      <p:ext uri="{BB962C8B-B14F-4D97-AF65-F5344CB8AC3E}">
        <p14:creationId xmlns:p14="http://schemas.microsoft.com/office/powerpoint/2010/main" val="2887680397"/>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Loan Exit Counseling</a:t>
            </a:r>
            <a:br>
              <a:rPr lang="en-US" u="sng" dirty="0" smtClean="0"/>
            </a:br>
            <a:r>
              <a:rPr lang="en-US" u="sng" dirty="0" smtClean="0"/>
              <a:t> (Federal Student Loans)</a:t>
            </a:r>
            <a:endParaRPr lang="en-US" u="sng" dirty="0"/>
          </a:p>
        </p:txBody>
      </p:sp>
      <p:sp>
        <p:nvSpPr>
          <p:cNvPr id="3" name="Content Placeholder 2"/>
          <p:cNvSpPr>
            <a:spLocks noGrp="1"/>
          </p:cNvSpPr>
          <p:nvPr>
            <p:ph sz="quarter" idx="1"/>
          </p:nvPr>
        </p:nvSpPr>
        <p:spPr/>
        <p:txBody>
          <a:bodyPr/>
          <a:lstStyle/>
          <a:p>
            <a:r>
              <a:rPr lang="en-US" dirty="0"/>
              <a:t>Is required before you withdraw, graduate, or drop below </a:t>
            </a:r>
            <a:r>
              <a:rPr lang="en-US" dirty="0" smtClean="0"/>
              <a:t>half-time attendance </a:t>
            </a:r>
            <a:r>
              <a:rPr lang="en-US" dirty="0"/>
              <a:t>(even if you plan to transfer to another school)</a:t>
            </a:r>
          </a:p>
          <a:p>
            <a:r>
              <a:rPr lang="en-US" dirty="0" smtClean="0"/>
              <a:t>Helps </a:t>
            </a:r>
            <a:r>
              <a:rPr lang="en-US" dirty="0"/>
              <a:t>you understand your rights and responsibilities as a </a:t>
            </a:r>
            <a:r>
              <a:rPr lang="en-US" dirty="0" smtClean="0"/>
              <a:t>student loan </a:t>
            </a:r>
            <a:r>
              <a:rPr lang="en-US" dirty="0"/>
              <a:t>borrower</a:t>
            </a:r>
          </a:p>
          <a:p>
            <a:r>
              <a:rPr lang="en-US" dirty="0" smtClean="0"/>
              <a:t>Provides </a:t>
            </a:r>
            <a:r>
              <a:rPr lang="en-US" dirty="0"/>
              <a:t>useful tips and information to help you manage your </a:t>
            </a:r>
            <a:r>
              <a:rPr lang="en-US" dirty="0" smtClean="0"/>
              <a:t>loans</a:t>
            </a:r>
          </a:p>
          <a:p>
            <a:r>
              <a:rPr lang="en-US" dirty="0" smtClean="0"/>
              <a:t>Can be completed online at: </a:t>
            </a:r>
            <a:r>
              <a:rPr lang="en-US" dirty="0" smtClean="0">
                <a:hlinkClick r:id="rId2"/>
              </a:rPr>
              <a:t>www.studentloans.gov</a:t>
            </a:r>
            <a:endParaRPr lang="en-US" dirty="0" smtClean="0"/>
          </a:p>
          <a:p>
            <a:pPr marL="0" indent="0">
              <a:buNone/>
            </a:pPr>
            <a:endParaRPr lang="en-US" dirty="0"/>
          </a:p>
        </p:txBody>
      </p:sp>
    </p:spTree>
    <p:extLst>
      <p:ext uri="{BB962C8B-B14F-4D97-AF65-F5344CB8AC3E}">
        <p14:creationId xmlns:p14="http://schemas.microsoft.com/office/powerpoint/2010/main" val="304926013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Loan Exit Counseling (Perkins Loans)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Students who have Perkins loans may complete the Perkins exit counseling online at (ECSI) Educational Computer System, Inc</a:t>
            </a:r>
            <a:r>
              <a:rPr lang="en-US" dirty="0" smtClean="0"/>
              <a:t>. </a:t>
            </a:r>
            <a:r>
              <a:rPr lang="en-US" dirty="0"/>
              <a:t>- </a:t>
            </a:r>
            <a:r>
              <a:rPr lang="en-US" dirty="0">
                <a:hlinkClick r:id="rId2"/>
              </a:rPr>
              <a:t>http://www.heartlandecsi.com</a:t>
            </a:r>
            <a:r>
              <a:rPr lang="en-US" dirty="0" smtClean="0">
                <a:hlinkClick r:id="rId2"/>
              </a:rPr>
              <a:t>/</a:t>
            </a:r>
            <a:r>
              <a:rPr lang="en-US" dirty="0" smtClean="0"/>
              <a:t>. Perkins </a:t>
            </a:r>
            <a:r>
              <a:rPr lang="en-US" dirty="0"/>
              <a:t>loans must be repaid to UTHSC. Each student must contact the Bursars Office at </a:t>
            </a:r>
            <a:r>
              <a:rPr lang="en-US" dirty="0">
                <a:hlinkClick r:id="rId3"/>
              </a:rPr>
              <a:t>http://www.uthsc.edu/finance/bursar </a:t>
            </a:r>
            <a:r>
              <a:rPr lang="en-US" dirty="0" smtClean="0">
                <a:hlinkClick r:id="rId3"/>
              </a:rPr>
              <a:t>/</a:t>
            </a:r>
            <a:r>
              <a:rPr lang="en-US" dirty="0" smtClean="0"/>
              <a:t>  </a:t>
            </a:r>
            <a:r>
              <a:rPr lang="en-US" dirty="0"/>
              <a:t>or 901- 448-5550 to discuss repayment options. </a:t>
            </a:r>
          </a:p>
          <a:p>
            <a:r>
              <a:rPr lang="en-US" dirty="0"/>
              <a:t>Students are notified by paper mail and email from Educational Computer System, Inc. regarding completing exit loan counseling. Once the students receive the notification, the student must follow the instructions listed. The exit is completed online with instructions that are very simple to follow. A student can make Perkins loan payments online with ECSI. </a:t>
            </a:r>
          </a:p>
          <a:p>
            <a:r>
              <a:rPr lang="en-US" dirty="0"/>
              <a:t>Students will first have to login to their account and profile, using their school code, account number, and self-selected password/pin. </a:t>
            </a:r>
          </a:p>
          <a:p>
            <a:pPr lvl="1"/>
            <a:r>
              <a:rPr lang="en-US" dirty="0"/>
              <a:t>Each institution that ECSI services are assigned a unique school </a:t>
            </a:r>
            <a:r>
              <a:rPr lang="en-US" dirty="0" smtClean="0"/>
              <a:t>code – received from ECSI once Exit Counseling is required. </a:t>
            </a:r>
            <a:endParaRPr lang="en-US" dirty="0"/>
          </a:p>
        </p:txBody>
      </p:sp>
    </p:spTree>
    <p:extLst>
      <p:ext uri="{BB962C8B-B14F-4D97-AF65-F5344CB8AC3E}">
        <p14:creationId xmlns:p14="http://schemas.microsoft.com/office/powerpoint/2010/main" val="194083143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Additional Resources</a:t>
            </a:r>
            <a:endParaRPr lang="en-US" u="sng" dirty="0"/>
          </a:p>
        </p:txBody>
      </p:sp>
      <p:sp>
        <p:nvSpPr>
          <p:cNvPr id="3" name="Content Placeholder 2"/>
          <p:cNvSpPr>
            <a:spLocks noGrp="1"/>
          </p:cNvSpPr>
          <p:nvPr>
            <p:ph sz="quarter" idx="1"/>
          </p:nvPr>
        </p:nvSpPr>
        <p:spPr/>
        <p:txBody>
          <a:bodyPr/>
          <a:lstStyle/>
          <a:p>
            <a:r>
              <a:rPr lang="en-US" dirty="0" smtClean="0"/>
              <a:t>Association of American Medical Colleges (AAMC)</a:t>
            </a:r>
          </a:p>
          <a:p>
            <a:pPr marL="750888" indent="-457200">
              <a:buFont typeface="Courier New" panose="02070309020205020404" pitchFamily="49" charset="0"/>
              <a:buChar char="o"/>
            </a:pPr>
            <a:r>
              <a:rPr lang="en-US" dirty="0" smtClean="0">
                <a:hlinkClick r:id="rId2"/>
              </a:rPr>
              <a:t>www.aamc.org</a:t>
            </a:r>
            <a:r>
              <a:rPr lang="en-US" dirty="0" smtClean="0"/>
              <a:t> </a:t>
            </a:r>
          </a:p>
          <a:p>
            <a:r>
              <a:rPr lang="en-US" dirty="0" smtClean="0"/>
              <a:t>FIRST (Financial Information, Resources, Services, &amp; Tools) for Medical Education designed to help students navigate the complexities of student debt. </a:t>
            </a:r>
          </a:p>
          <a:p>
            <a:pPr marL="750888" indent="-457200">
              <a:buFont typeface="Courier New" panose="02070309020205020404" pitchFamily="49" charset="0"/>
              <a:buChar char="o"/>
            </a:pPr>
            <a:r>
              <a:rPr lang="en-US" dirty="0" smtClean="0">
                <a:hlinkClick r:id="rId3"/>
              </a:rPr>
              <a:t>www.aamc.org/FIRST</a:t>
            </a:r>
            <a:r>
              <a:rPr lang="en-US" dirty="0" smtClean="0"/>
              <a:t> </a:t>
            </a:r>
          </a:p>
          <a:p>
            <a:pPr marL="750888" indent="-457200">
              <a:buFont typeface="Courier New" panose="02070309020205020404" pitchFamily="49" charset="0"/>
              <a:buChar char="o"/>
            </a:pPr>
            <a:r>
              <a:rPr lang="en-US" dirty="0" smtClean="0"/>
              <a:t>Transitioning to Medical School</a:t>
            </a:r>
          </a:p>
          <a:p>
            <a:r>
              <a:rPr lang="en-US" dirty="0"/>
              <a:t>Mandatory One-on-One Counseling Session with your Financial Aid Counselor</a:t>
            </a:r>
            <a:endParaRPr lang="en-US" dirty="0"/>
          </a:p>
        </p:txBody>
      </p:sp>
    </p:spTree>
    <p:extLst>
      <p:ext uri="{BB962C8B-B14F-4D97-AF65-F5344CB8AC3E}">
        <p14:creationId xmlns:p14="http://schemas.microsoft.com/office/powerpoint/2010/main" val="138429050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sz="quarter" idx="1"/>
          </p:nvPr>
        </p:nvSpPr>
        <p:spPr/>
        <p:txBody>
          <a:bodyPr>
            <a:normAutofit/>
          </a:bodyPr>
          <a:lstStyle/>
          <a:p>
            <a:pPr marL="0" indent="0">
              <a:buNone/>
            </a:pPr>
            <a:endParaRPr lang="en-US" dirty="0" smtClean="0"/>
          </a:p>
          <a:p>
            <a:pPr marL="0" indent="0" algn="ctr">
              <a:buNone/>
            </a:pPr>
            <a:r>
              <a:rPr lang="en-US" dirty="0" smtClean="0"/>
              <a:t>Christopher </a:t>
            </a:r>
            <a:r>
              <a:rPr lang="en-US" dirty="0"/>
              <a:t>M. Pollard, MS</a:t>
            </a:r>
          </a:p>
          <a:p>
            <a:pPr marL="0" indent="0" algn="ctr">
              <a:buNone/>
            </a:pPr>
            <a:r>
              <a:rPr lang="en-US" dirty="0" smtClean="0"/>
              <a:t>Financial </a:t>
            </a:r>
            <a:r>
              <a:rPr lang="en-US" dirty="0"/>
              <a:t>Literacy </a:t>
            </a:r>
            <a:r>
              <a:rPr lang="en-US" dirty="0" smtClean="0"/>
              <a:t>Coordinator</a:t>
            </a:r>
          </a:p>
          <a:p>
            <a:pPr marL="0" indent="0" algn="ctr">
              <a:buNone/>
            </a:pPr>
            <a:r>
              <a:rPr lang="en-US" dirty="0" smtClean="0"/>
              <a:t>Financial </a:t>
            </a:r>
            <a:r>
              <a:rPr lang="en-US" dirty="0" smtClean="0"/>
              <a:t>Aid Counselor – College of Medicine</a:t>
            </a:r>
            <a:endParaRPr lang="en-US" dirty="0"/>
          </a:p>
          <a:p>
            <a:pPr marL="0" indent="0" algn="ctr">
              <a:buNone/>
            </a:pPr>
            <a:r>
              <a:rPr lang="en-US" dirty="0" smtClean="0"/>
              <a:t>910 </a:t>
            </a:r>
            <a:r>
              <a:rPr lang="en-US" dirty="0"/>
              <a:t>Madison Avenue, </a:t>
            </a:r>
            <a:r>
              <a:rPr lang="en-US" dirty="0" smtClean="0"/>
              <a:t>One Stop Shop</a:t>
            </a:r>
            <a:endParaRPr lang="en-US" dirty="0"/>
          </a:p>
          <a:p>
            <a:pPr marL="0" indent="0" algn="ctr">
              <a:buNone/>
            </a:pPr>
            <a:r>
              <a:rPr lang="en-US" dirty="0" smtClean="0"/>
              <a:t>Memphis</a:t>
            </a:r>
            <a:r>
              <a:rPr lang="en-US" dirty="0"/>
              <a:t>, TN 38163</a:t>
            </a:r>
          </a:p>
          <a:p>
            <a:pPr marL="0" indent="0" algn="ctr">
              <a:buNone/>
            </a:pPr>
            <a:r>
              <a:rPr lang="en-US" dirty="0" smtClean="0"/>
              <a:t>(</a:t>
            </a:r>
            <a:r>
              <a:rPr lang="en-US" dirty="0"/>
              <a:t>901) 448-2190</a:t>
            </a:r>
          </a:p>
          <a:p>
            <a:pPr marL="0" indent="0" algn="ctr">
              <a:buNone/>
            </a:pPr>
            <a:r>
              <a:rPr lang="en-US" dirty="0" smtClean="0"/>
              <a:t>Email</a:t>
            </a:r>
            <a:r>
              <a:rPr lang="en-US" dirty="0"/>
              <a:t>: </a:t>
            </a:r>
            <a:r>
              <a:rPr lang="en-US" u="sng" dirty="0">
                <a:hlinkClick r:id="rId2"/>
              </a:rPr>
              <a:t>cmpllard@uthsc.edu</a:t>
            </a:r>
            <a:r>
              <a:rPr lang="en-US" dirty="0"/>
              <a:t> </a:t>
            </a:r>
          </a:p>
          <a:p>
            <a:pPr marL="0" indent="0">
              <a:buNone/>
            </a:pPr>
            <a:endParaRPr lang="en-US" dirty="0"/>
          </a:p>
        </p:txBody>
      </p:sp>
    </p:spTree>
    <p:extLst>
      <p:ext uri="{BB962C8B-B14F-4D97-AF65-F5344CB8AC3E}">
        <p14:creationId xmlns:p14="http://schemas.microsoft.com/office/powerpoint/2010/main" val="338307213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Federal Work Study</a:t>
            </a:r>
            <a:endParaRPr lang="en-US" u="sng" dirty="0"/>
          </a:p>
        </p:txBody>
      </p:sp>
      <p:sp>
        <p:nvSpPr>
          <p:cNvPr id="3" name="Content Placeholder 2"/>
          <p:cNvSpPr>
            <a:spLocks noGrp="1"/>
          </p:cNvSpPr>
          <p:nvPr>
            <p:ph sz="quarter" idx="1"/>
          </p:nvPr>
        </p:nvSpPr>
        <p:spPr/>
        <p:txBody>
          <a:bodyPr>
            <a:normAutofit fontScale="85000" lnSpcReduction="10000"/>
          </a:bodyPr>
          <a:lstStyle/>
          <a:p>
            <a:r>
              <a:rPr lang="en-US" dirty="0"/>
              <a:t>The </a:t>
            </a:r>
            <a:r>
              <a:rPr lang="en-US" dirty="0" smtClean="0"/>
              <a:t>Federal Work-Study (FWS) </a:t>
            </a:r>
            <a:r>
              <a:rPr lang="en-US" dirty="0"/>
              <a:t>Program provides funds for part-time employment to help needy students to finance the costs of postsecondary education. </a:t>
            </a:r>
            <a:endParaRPr lang="en-US" dirty="0" smtClean="0"/>
          </a:p>
          <a:p>
            <a:r>
              <a:rPr lang="en-US" dirty="0"/>
              <a:t>Every academic year each student must complete the </a:t>
            </a:r>
            <a:r>
              <a:rPr lang="en-US" dirty="0">
                <a:hlinkClick r:id="rId2"/>
              </a:rPr>
              <a:t>Free Application for Federal Student Aid</a:t>
            </a:r>
            <a:r>
              <a:rPr lang="en-US" dirty="0"/>
              <a:t> (FAFSA) to determine eligibility for </a:t>
            </a:r>
            <a:r>
              <a:rPr lang="en-US" dirty="0" smtClean="0"/>
              <a:t>FWS.</a:t>
            </a:r>
          </a:p>
          <a:p>
            <a:r>
              <a:rPr lang="en-US" dirty="0"/>
              <a:t>A Federal Work-Study award CANNOT be used to meet registration fees because this money is not paid "upfront." </a:t>
            </a:r>
            <a:endParaRPr lang="en-US" dirty="0" smtClean="0"/>
          </a:p>
          <a:p>
            <a:r>
              <a:rPr lang="en-US" dirty="0" smtClean="0"/>
              <a:t>Students </a:t>
            </a:r>
            <a:r>
              <a:rPr lang="en-US" dirty="0"/>
              <a:t>are paid for the number of </a:t>
            </a:r>
            <a:r>
              <a:rPr lang="en-US" dirty="0" smtClean="0"/>
              <a:t>hours (up to 20 per week) </a:t>
            </a:r>
            <a:r>
              <a:rPr lang="en-US" dirty="0"/>
              <a:t>they work based on timesheets submitted by the appropriate department to the University payroll </a:t>
            </a:r>
            <a:r>
              <a:rPr lang="en-US" dirty="0" smtClean="0"/>
              <a:t>system (bi-weekly).</a:t>
            </a:r>
          </a:p>
          <a:p>
            <a:endParaRPr lang="en-US" dirty="0"/>
          </a:p>
          <a:p>
            <a:pPr marL="0" indent="0">
              <a:buNone/>
            </a:pPr>
            <a:endParaRPr lang="en-US" dirty="0" smtClean="0"/>
          </a:p>
          <a:p>
            <a:r>
              <a:rPr lang="en-US" dirty="0">
                <a:hlinkClick r:id="rId3"/>
              </a:rPr>
              <a:t>http://</a:t>
            </a:r>
            <a:r>
              <a:rPr lang="en-US" dirty="0" smtClean="0">
                <a:hlinkClick r:id="rId3"/>
              </a:rPr>
              <a:t>www.uthsc.edu/finaid/cost/federal-work-study-program.php</a:t>
            </a:r>
            <a:r>
              <a:rPr lang="en-US" dirty="0" smtClean="0"/>
              <a:t> </a:t>
            </a:r>
            <a:endParaRPr lang="en-US" dirty="0"/>
          </a:p>
        </p:txBody>
      </p:sp>
    </p:spTree>
    <p:extLst>
      <p:ext uri="{BB962C8B-B14F-4D97-AF65-F5344CB8AC3E}">
        <p14:creationId xmlns:p14="http://schemas.microsoft.com/office/powerpoint/2010/main" val="30977800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Scholarships</a:t>
            </a:r>
            <a:endParaRPr lang="en-US" u="sng" dirty="0"/>
          </a:p>
        </p:txBody>
      </p:sp>
      <p:sp>
        <p:nvSpPr>
          <p:cNvPr id="3" name="Content Placeholder 2"/>
          <p:cNvSpPr>
            <a:spLocks noGrp="1"/>
          </p:cNvSpPr>
          <p:nvPr>
            <p:ph sz="quarter" idx="1"/>
          </p:nvPr>
        </p:nvSpPr>
        <p:spPr>
          <a:xfrm>
            <a:off x="914400" y="1371600"/>
            <a:ext cx="7772400" cy="4648200"/>
          </a:xfrm>
        </p:spPr>
        <p:txBody>
          <a:bodyPr>
            <a:normAutofit fontScale="92500" lnSpcReduction="10000"/>
          </a:bodyPr>
          <a:lstStyle/>
          <a:p>
            <a:r>
              <a:rPr lang="en-US" dirty="0" smtClean="0"/>
              <a:t>Incoming Merit Scholarships</a:t>
            </a:r>
          </a:p>
          <a:p>
            <a:endParaRPr lang="en-US" dirty="0" smtClean="0"/>
          </a:p>
          <a:p>
            <a:endParaRPr lang="en-US" dirty="0"/>
          </a:p>
          <a:p>
            <a:endParaRPr lang="en-US" dirty="0" smtClean="0"/>
          </a:p>
          <a:p>
            <a:endParaRPr lang="en-US" dirty="0" smtClean="0"/>
          </a:p>
          <a:p>
            <a:endParaRPr lang="en-US" dirty="0"/>
          </a:p>
          <a:p>
            <a:endParaRPr lang="en-US" dirty="0" smtClean="0"/>
          </a:p>
          <a:p>
            <a:r>
              <a:rPr lang="en-US" dirty="0" smtClean="0"/>
              <a:t>Matriculated Merit Scholarships</a:t>
            </a:r>
          </a:p>
          <a:p>
            <a:r>
              <a:rPr lang="en-US" dirty="0" smtClean="0"/>
              <a:t>Non-Medical Student Scholarship Opportunities</a:t>
            </a:r>
          </a:p>
          <a:p>
            <a:endParaRPr lang="en-US" dirty="0"/>
          </a:p>
          <a:p>
            <a:pPr marL="0" indent="0" algn="ctr">
              <a:buNone/>
            </a:pPr>
            <a:r>
              <a:rPr lang="en-US" sz="2200" dirty="0">
                <a:hlinkClick r:id="rId2"/>
              </a:rPr>
              <a:t>https://</a:t>
            </a:r>
            <a:r>
              <a:rPr lang="en-US" sz="2200" dirty="0" smtClean="0">
                <a:hlinkClick r:id="rId2"/>
              </a:rPr>
              <a:t>www.uthsc.edu/Medicine/students/policies/scholarships.php</a:t>
            </a:r>
            <a:r>
              <a:rPr lang="en-US" sz="2200" dirty="0" smtClean="0"/>
              <a:t> </a:t>
            </a:r>
            <a:endParaRPr lang="en-US" sz="22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05001"/>
            <a:ext cx="7467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71466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Federal Direct Unsubsidized </a:t>
            </a:r>
            <a:br>
              <a:rPr lang="en-US" dirty="0" smtClean="0"/>
            </a:br>
            <a:r>
              <a:rPr lang="en-US" dirty="0" smtClean="0"/>
              <a:t>Stafford Loan</a:t>
            </a:r>
            <a:endParaRPr lang="en-US" dirty="0"/>
          </a:p>
        </p:txBody>
      </p:sp>
      <p:sp>
        <p:nvSpPr>
          <p:cNvPr id="3" name="Content Placeholder 2"/>
          <p:cNvSpPr>
            <a:spLocks noGrp="1"/>
          </p:cNvSpPr>
          <p:nvPr>
            <p:ph sz="quarter" idx="1"/>
          </p:nvPr>
        </p:nvSpPr>
        <p:spPr/>
        <p:txBody>
          <a:bodyPr>
            <a:normAutofit/>
          </a:bodyPr>
          <a:lstStyle/>
          <a:p>
            <a:pPr fontAlgn="base"/>
            <a:r>
              <a:rPr lang="en-US" sz="1600" dirty="0"/>
              <a:t>Direct Unsubsidized Loans are available </a:t>
            </a:r>
            <a:r>
              <a:rPr lang="en-US" sz="1600" dirty="0" smtClean="0"/>
              <a:t>to College of Medicine </a:t>
            </a:r>
            <a:r>
              <a:rPr lang="en-US" sz="1600" dirty="0"/>
              <a:t>students; there is no requirement to demonstrate financial need.</a:t>
            </a:r>
          </a:p>
          <a:p>
            <a:pPr fontAlgn="base"/>
            <a:r>
              <a:rPr lang="en-US" sz="1600" dirty="0" smtClean="0"/>
              <a:t>You </a:t>
            </a:r>
            <a:r>
              <a:rPr lang="en-US" sz="1600" dirty="0"/>
              <a:t>are responsible for paying the interest on a Direct Unsubsidized Loan during all periods. </a:t>
            </a:r>
          </a:p>
          <a:p>
            <a:pPr fontAlgn="base"/>
            <a:r>
              <a:rPr lang="en-US" sz="1600" dirty="0"/>
              <a:t>If you choose not to pay the interest while you are in school and during grace periods and deferment </a:t>
            </a:r>
            <a:r>
              <a:rPr lang="en-US" sz="1600" dirty="0" smtClean="0"/>
              <a:t>or </a:t>
            </a:r>
            <a:r>
              <a:rPr lang="en-US" sz="1600" b="1" i="1" dirty="0" smtClean="0"/>
              <a:t>forbearance</a:t>
            </a:r>
            <a:r>
              <a:rPr lang="en-US" sz="1600" dirty="0"/>
              <a:t> periods, your interest will accrue (accumulate) and be capitalized (that is, your interest will be added to the principal amount of your loan</a:t>
            </a:r>
            <a:r>
              <a:rPr lang="en-US" sz="1600" dirty="0" smtClean="0"/>
              <a:t>).</a:t>
            </a:r>
          </a:p>
          <a:p>
            <a:pPr fontAlgn="base"/>
            <a:r>
              <a:rPr lang="en-US" sz="1600" dirty="0" smtClean="0"/>
              <a:t>Payments begin six months after graduation (Residency Forbearance)</a:t>
            </a:r>
          </a:p>
          <a:p>
            <a:pPr fontAlgn="base"/>
            <a:r>
              <a:rPr lang="en-US" sz="1600" dirty="0"/>
              <a:t>6.21% Interest</a:t>
            </a:r>
          </a:p>
          <a:p>
            <a:pPr fontAlgn="base"/>
            <a:r>
              <a:rPr lang="en-US" sz="1600" dirty="0" smtClean="0"/>
              <a:t>Aggregate Limit is $224,000</a:t>
            </a:r>
          </a:p>
          <a:p>
            <a:pPr fontAlgn="base"/>
            <a:endParaRPr lang="en-US" sz="2000" dirty="0" smtClean="0"/>
          </a:p>
          <a:p>
            <a:pPr fontAlgn="base"/>
            <a:endParaRPr lang="en-US" sz="2000"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267200"/>
            <a:ext cx="5791200"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49784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Perkins Loan</a:t>
            </a:r>
            <a:endParaRPr lang="en-US" u="sng" dirty="0"/>
          </a:p>
        </p:txBody>
      </p:sp>
      <p:sp>
        <p:nvSpPr>
          <p:cNvPr id="3" name="Content Placeholder 2"/>
          <p:cNvSpPr>
            <a:spLocks noGrp="1"/>
          </p:cNvSpPr>
          <p:nvPr>
            <p:ph sz="quarter" idx="1"/>
          </p:nvPr>
        </p:nvSpPr>
        <p:spPr/>
        <p:txBody>
          <a:bodyPr/>
          <a:lstStyle/>
          <a:p>
            <a:r>
              <a:rPr lang="en-US" dirty="0" smtClean="0"/>
              <a:t>Available to students with exceptional financial need.</a:t>
            </a:r>
          </a:p>
          <a:p>
            <a:r>
              <a:rPr lang="en-US" dirty="0" smtClean="0"/>
              <a:t>Interest rate for this loan is 5%</a:t>
            </a:r>
          </a:p>
          <a:p>
            <a:r>
              <a:rPr lang="en-US" dirty="0" smtClean="0"/>
              <a:t>No payments while in school</a:t>
            </a:r>
          </a:p>
          <a:p>
            <a:r>
              <a:rPr lang="en-US" dirty="0" smtClean="0"/>
              <a:t>Payments begin nine months after graduation</a:t>
            </a:r>
          </a:p>
          <a:p>
            <a:r>
              <a:rPr lang="en-US" dirty="0" smtClean="0"/>
              <a:t>Based on financial need and availability of funds</a:t>
            </a:r>
          </a:p>
          <a:p>
            <a:r>
              <a:rPr lang="en-US" dirty="0" smtClean="0"/>
              <a:t>$4,000 per aid year ($2000 per semester)</a:t>
            </a:r>
            <a:endParaRPr lang="en-US" dirty="0"/>
          </a:p>
        </p:txBody>
      </p:sp>
    </p:spTree>
    <p:extLst>
      <p:ext uri="{BB962C8B-B14F-4D97-AF65-F5344CB8AC3E}">
        <p14:creationId xmlns:p14="http://schemas.microsoft.com/office/powerpoint/2010/main" val="857532323"/>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Title VII Funding</a:t>
            </a:r>
            <a:endParaRPr lang="en-US" u="sng" dirty="0"/>
          </a:p>
        </p:txBody>
      </p:sp>
      <p:sp>
        <p:nvSpPr>
          <p:cNvPr id="3" name="Content Placeholder 2"/>
          <p:cNvSpPr>
            <a:spLocks noGrp="1"/>
          </p:cNvSpPr>
          <p:nvPr>
            <p:ph sz="quarter" idx="1"/>
          </p:nvPr>
        </p:nvSpPr>
        <p:spPr/>
        <p:txBody>
          <a:bodyPr>
            <a:normAutofit fontScale="92500" lnSpcReduction="20000"/>
          </a:bodyPr>
          <a:lstStyle/>
          <a:p>
            <a:r>
              <a:rPr lang="en-US" dirty="0" smtClean="0"/>
              <a:t>Loans for Disadvantaged Students (LDS)</a:t>
            </a:r>
          </a:p>
          <a:p>
            <a:pPr marL="696913" indent="-349250">
              <a:buFont typeface="Courier New" panose="02070309020205020404" pitchFamily="49" charset="0"/>
              <a:buChar char="o"/>
            </a:pPr>
            <a:r>
              <a:rPr lang="en-US" dirty="0"/>
              <a:t>The </a:t>
            </a:r>
            <a:r>
              <a:rPr lang="en-US" dirty="0" smtClean="0"/>
              <a:t>Loan for Disadvantaged Students Program is </a:t>
            </a:r>
            <a:r>
              <a:rPr lang="en-US" dirty="0"/>
              <a:t>a long-term, low-interest (5 percent) loan to assist students who are undertaking the course of study in </a:t>
            </a:r>
            <a:r>
              <a:rPr lang="en-US" dirty="0" smtClean="0"/>
              <a:t>Medicine. </a:t>
            </a:r>
            <a:r>
              <a:rPr lang="en-US" dirty="0"/>
              <a:t>These loans are made by the University from funds provided by the federal government. The amount of the loan is based on the student's need and availability of funds. Eligibility and award amounts are determined by the Financial Aid Office</a:t>
            </a:r>
            <a:r>
              <a:rPr lang="en-US" dirty="0" smtClean="0"/>
              <a:t>.</a:t>
            </a:r>
          </a:p>
          <a:p>
            <a:pPr marL="273050" indent="-273050"/>
            <a:r>
              <a:rPr lang="en-US" dirty="0" smtClean="0"/>
              <a:t>Parent information must be entered into FAFSA for consideration of Title VII funding. </a:t>
            </a:r>
          </a:p>
          <a:p>
            <a:pPr marL="696913" indent="-409575">
              <a:buFont typeface="Courier New" panose="02070309020205020404" pitchFamily="49" charset="0"/>
              <a:buChar char="o"/>
            </a:pPr>
            <a:r>
              <a:rPr lang="en-US" dirty="0"/>
              <a:t>LDS requires parents' contribution for all students without regard to age, tax, marital or independent status</a:t>
            </a:r>
            <a:r>
              <a:rPr lang="en-US" dirty="0" smtClean="0"/>
              <a:t>.</a:t>
            </a:r>
          </a:p>
          <a:p>
            <a:pPr marL="287338" indent="0">
              <a:buNone/>
            </a:pPr>
            <a:endParaRPr lang="en-US" dirty="0"/>
          </a:p>
          <a:p>
            <a:pPr marL="273050" indent="-273050"/>
            <a:r>
              <a:rPr lang="en-US" sz="1900" b="1" dirty="0">
                <a:hlinkClick r:id="rId2"/>
              </a:rPr>
              <a:t>http://</a:t>
            </a:r>
            <a:r>
              <a:rPr lang="en-US" sz="1900" b="1" dirty="0" smtClean="0">
                <a:hlinkClick r:id="rId2"/>
              </a:rPr>
              <a:t>bhpr.hrsa.gov/scholarshipsloans/tools/guidelines/lds.pdf</a:t>
            </a:r>
            <a:r>
              <a:rPr lang="en-US" sz="1900" b="1" dirty="0" smtClean="0"/>
              <a:t> </a:t>
            </a:r>
            <a:endParaRPr lang="en-US" sz="1900" b="1" dirty="0"/>
          </a:p>
        </p:txBody>
      </p:sp>
    </p:spTree>
    <p:extLst>
      <p:ext uri="{BB962C8B-B14F-4D97-AF65-F5344CB8AC3E}">
        <p14:creationId xmlns:p14="http://schemas.microsoft.com/office/powerpoint/2010/main" val="202937094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Title VII Funds Eligibility Requirements</a:t>
            </a:r>
            <a:endParaRPr lang="en-US" u="sng"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An individual from a disadvantaged background is defined as someone who:</a:t>
            </a:r>
          </a:p>
          <a:p>
            <a:r>
              <a:rPr lang="en-US" dirty="0" smtClean="0"/>
              <a:t>comes </a:t>
            </a:r>
            <a:r>
              <a:rPr lang="en-US" dirty="0"/>
              <a:t>from an environment that has inhibited the individual from obtaining </a:t>
            </a:r>
            <a:r>
              <a:rPr lang="en-US" dirty="0" smtClean="0"/>
              <a:t>the knowledge</a:t>
            </a:r>
            <a:r>
              <a:rPr lang="en-US" dirty="0"/>
              <a:t>, skill and abilities required to enroll in and graduate from a school; or </a:t>
            </a:r>
          </a:p>
          <a:p>
            <a:r>
              <a:rPr lang="en-US" dirty="0" smtClean="0"/>
              <a:t>comes </a:t>
            </a:r>
            <a:r>
              <a:rPr lang="en-US" dirty="0"/>
              <a:t>from a family with an annual income below a level based on </a:t>
            </a:r>
            <a:r>
              <a:rPr lang="en-US" dirty="0" smtClean="0"/>
              <a:t>low-income thresholds </a:t>
            </a:r>
            <a:r>
              <a:rPr lang="en-US" dirty="0"/>
              <a:t>according to family size published by the U.S. Bureau of the Census, </a:t>
            </a:r>
            <a:r>
              <a:rPr lang="en-US" dirty="0" smtClean="0"/>
              <a:t>adjusted annually </a:t>
            </a:r>
            <a:r>
              <a:rPr lang="en-US" dirty="0"/>
              <a:t>for changes in the Consumer Price Index, and adjusted by the Secretary </a:t>
            </a:r>
            <a:r>
              <a:rPr lang="en-US" dirty="0" smtClean="0"/>
              <a:t>of Health </a:t>
            </a:r>
            <a:r>
              <a:rPr lang="en-US" dirty="0"/>
              <a:t>and Human Services for adaptation to this program. </a:t>
            </a:r>
          </a:p>
        </p:txBody>
      </p:sp>
    </p:spTree>
    <p:extLst>
      <p:ext uri="{BB962C8B-B14F-4D97-AF65-F5344CB8AC3E}">
        <p14:creationId xmlns:p14="http://schemas.microsoft.com/office/powerpoint/2010/main" val="422081551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4927</TotalTime>
  <Words>2732</Words>
  <Application>Microsoft Office PowerPoint</Application>
  <PresentationFormat>On-screen Show (4:3)</PresentationFormat>
  <Paragraphs>364</Paragraphs>
  <Slides>45</Slides>
  <Notes>0</Notes>
  <HiddenSlides>1</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Equity</vt:lpstr>
      <vt:lpstr>Financial Aid &amp; Financial Literacy for   The University of Tennessee  Health Science Center College of Medicine</vt:lpstr>
      <vt:lpstr>Financial Aid at UTHSC</vt:lpstr>
      <vt:lpstr>Financial Aid at UTHSC</vt:lpstr>
      <vt:lpstr>Types of Financial Aid for  College of Medicine Students</vt:lpstr>
      <vt:lpstr>Scholarships</vt:lpstr>
      <vt:lpstr>Federal Direct Unsubsidized  Stafford Loan</vt:lpstr>
      <vt:lpstr>Perkins Loan</vt:lpstr>
      <vt:lpstr>Title VII Funding</vt:lpstr>
      <vt:lpstr>Title VII Funds Eligibility Requirements</vt:lpstr>
      <vt:lpstr>Graduate PLUS Loan</vt:lpstr>
      <vt:lpstr>Additional Loan Funds Request Form</vt:lpstr>
      <vt:lpstr>                          2014-2015 In-State Cost of Attendance ESTIMATE</vt:lpstr>
      <vt:lpstr>2014-2015 Out-of-State Cost of Attendance ESTIMATE</vt:lpstr>
      <vt:lpstr>Excess Financial Aid Estimate (Refund)</vt:lpstr>
      <vt:lpstr>F.L.I.G.H.T.  Financial Literacy Information for Graduate/Professional Health Science Students of Today</vt:lpstr>
      <vt:lpstr>GOLD STANDARD</vt:lpstr>
      <vt:lpstr>Financial Literacy Overview</vt:lpstr>
      <vt:lpstr>PowerPoint Presentation</vt:lpstr>
      <vt:lpstr>Budgeting</vt:lpstr>
      <vt:lpstr>Questions to the students…..</vt:lpstr>
      <vt:lpstr>Creating A Budget</vt:lpstr>
      <vt:lpstr>Budgeting (continued)</vt:lpstr>
      <vt:lpstr>Banking</vt:lpstr>
      <vt:lpstr>Record Keeping</vt:lpstr>
      <vt:lpstr>Credit</vt:lpstr>
      <vt:lpstr>Impact of Bad Credit</vt:lpstr>
      <vt:lpstr>Protect Against Identity Theft</vt:lpstr>
      <vt:lpstr>Credit Bureaus </vt:lpstr>
      <vt:lpstr>Part II – Student Loan Borrowing</vt:lpstr>
      <vt:lpstr>Master Promissory Note (MPN) The MPN includes important language about rights and responsibilities as a borrower and applies to both subsidized and unsubsidized Stafford Loans.  </vt:lpstr>
      <vt:lpstr>Completing the Master Promissory Note</vt:lpstr>
      <vt:lpstr>National Student Loan Database System (NSLDS)</vt:lpstr>
      <vt:lpstr>Federal Loan Servicers</vt:lpstr>
      <vt:lpstr>Loan Repayment Options</vt:lpstr>
      <vt:lpstr>PowerPoint Presentation</vt:lpstr>
      <vt:lpstr>Interest Rates for  Federal Student Loans</vt:lpstr>
      <vt:lpstr>Capitalization</vt:lpstr>
      <vt:lpstr>Postpone Payment</vt:lpstr>
      <vt:lpstr>Postponing Loan Repayment During Residency </vt:lpstr>
      <vt:lpstr>Residency and Relocation Loans</vt:lpstr>
      <vt:lpstr>Loan Exit Counseling  (Federal Student Loans)</vt:lpstr>
      <vt:lpstr>Loan Exit Counseling (Perkins Loans)</vt:lpstr>
      <vt:lpstr>Additional Resources</vt:lpstr>
      <vt:lpstr>Contact Information</vt:lpstr>
      <vt:lpstr>Federal Work Study</vt:lpstr>
    </vt:vector>
  </TitlesOfParts>
  <Company>University of Tennessee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Literacy for the UTHSC College of Health Professions</dc:title>
  <dc:creator>Christopher M Pollard</dc:creator>
  <cp:lastModifiedBy>Christopher M Pollard</cp:lastModifiedBy>
  <cp:revision>120</cp:revision>
  <cp:lastPrinted>2014-05-12T15:31:21Z</cp:lastPrinted>
  <dcterms:created xsi:type="dcterms:W3CDTF">2014-05-02T13:29:55Z</dcterms:created>
  <dcterms:modified xsi:type="dcterms:W3CDTF">2014-08-11T14:20:12Z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