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34" autoAdjust="0"/>
    <p:restoredTop sz="94704" autoAdjust="0"/>
  </p:normalViewPr>
  <p:slideViewPr>
    <p:cSldViewPr snapToGrid="0">
      <p:cViewPr varScale="1">
        <p:scale>
          <a:sx n="128" d="100"/>
          <a:sy n="128" d="100"/>
        </p:scale>
        <p:origin x="2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3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C2751-278C-4682-9C3F-0FF7B4FCFAE7}" type="datetimeFigureOut">
              <a:rPr lang="en-US" smtClean="0"/>
              <a:t>5/25/21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86890-466E-41CD-A28A-B1EBDF22C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94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F0845-D09E-4AF9-9623-EA7EA0297EF3}" type="datetimeFigureOut">
              <a:rPr lang="en-US" smtClean="0"/>
              <a:t>5/25/21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CD11A-EED3-40CE-98A3-28FEE8486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16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inv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693A-2307-4FDC-9539-08DC9083DDED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0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1EA7-B10E-4739-92FE-8993461CC0B7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4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91661"/>
            <a:ext cx="2628900" cy="49090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91661"/>
            <a:ext cx="7734300" cy="49090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C13F-2D2A-49BA-966D-6530A12E7C15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E1C1-C26F-4479-A8BD-144B4C139DA5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4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738"/>
            <a:ext cx="10515600" cy="2862262"/>
          </a:xfrm>
        </p:spPr>
        <p:txBody>
          <a:bodyPr anchor="b"/>
          <a:lstStyle>
            <a:lvl1pPr>
              <a:lnSpc>
                <a:spcPct val="100000"/>
              </a:lnSpc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9E61-C2D6-49AB-83F2-8FC9FEFBDAFD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7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baseline="0" noProof="0" dirty="0" smtClean="0">
                <a:solidFill>
                  <a:schemeClr val="bg1"/>
                </a:solidFill>
              </a:defRPr>
            </a:lvl1pPr>
            <a:lvl2pPr>
              <a:defRPr lang="en-US" baseline="0" noProof="0" dirty="0" smtClean="0">
                <a:solidFill>
                  <a:schemeClr val="bg1"/>
                </a:solidFill>
              </a:defRPr>
            </a:lvl2pPr>
            <a:lvl3pPr>
              <a:defRPr lang="en-US" baseline="0" noProof="0" dirty="0" smtClean="0">
                <a:solidFill>
                  <a:schemeClr val="bg1"/>
                </a:solidFill>
              </a:defRPr>
            </a:lvl3pPr>
            <a:lvl4pPr>
              <a:defRPr lang="en-US" baseline="0" noProof="0" dirty="0" smtClean="0">
                <a:solidFill>
                  <a:schemeClr val="bg1"/>
                </a:solidFill>
              </a:defRPr>
            </a:lvl4pPr>
            <a:lvl5pPr>
              <a:defRPr lang="en-US" baseline="0" noProof="0" dirty="0" smtClean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650524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E74F-367A-4D3C-8AA7-FA60CCA05EAE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3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9150"/>
            <a:ext cx="10094976" cy="11521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89204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753" y="1828800"/>
            <a:ext cx="489204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656753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3F9C-6465-4987-8E4E-615CFD4753AA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6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EFD6-3C20-43C6-9E75-1A9D48D9576F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5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3D5A-A484-46EE-9DC8-9A16BFF8327E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0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00600" y="987425"/>
            <a:ext cx="5753100" cy="4613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7BC8-78D1-4FEB-9D4F-E22E45CC04F7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800600" y="987425"/>
            <a:ext cx="5753100" cy="4613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8210-870C-4A62-9D1B-4B25162550AB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57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9793"/>
            <a:ext cx="10096500" cy="1150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096500" cy="3778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0CABDA2-EB00-4A4D-86B7-63E286A484E5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8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000" b="1" kern="1200" cap="none" spc="0">
          <a:ln w="12700" cmpd="sng">
            <a:noFill/>
            <a:prstDash val="solid"/>
          </a:ln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6648" userDrawn="1">
          <p15:clr>
            <a:srgbClr val="F26B43"/>
          </p15:clr>
        </p15:guide>
        <p15:guide id="4" orient="horz" pos="3528" userDrawn="1">
          <p15:clr>
            <a:srgbClr val="F26B43"/>
          </p15:clr>
        </p15:guide>
        <p15:guide id="5" orient="horz" pos="1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ybenefts@uthsc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3757" y="-75680"/>
            <a:ext cx="9144000" cy="125895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b="0" dirty="0">
                <a:latin typeface="Andada" panose="02000000000000000000" pitchFamily="2" charset="77"/>
              </a:rPr>
              <a:t>CAMPUS-WIDE BUSINESS MANAGERS MEETING</a:t>
            </a:r>
            <a:br>
              <a:rPr lang="en-US" dirty="0">
                <a:latin typeface="Andada" panose="02000000000000000000" pitchFamily="2" charset="77"/>
              </a:rPr>
            </a:br>
            <a:r>
              <a:rPr lang="en-US" sz="2000" dirty="0">
                <a:latin typeface="Andada" panose="02000000000000000000" pitchFamily="2" charset="77"/>
              </a:rPr>
              <a:t>Thursday, May 27, 2021</a:t>
            </a:r>
            <a:br>
              <a:rPr lang="en-US" sz="1800" b="0" dirty="0">
                <a:latin typeface="Andada" panose="02000000000000000000" pitchFamily="2" charset="77"/>
              </a:rPr>
            </a:br>
            <a:r>
              <a:rPr lang="en-US" sz="1800" b="0" dirty="0">
                <a:latin typeface="Andada" panose="02000000000000000000" pitchFamily="2" charset="77"/>
              </a:rPr>
              <a:t>11:00 AM – 12:30 PM | Zoom</a:t>
            </a:r>
            <a:endParaRPr lang="en-US" b="0" dirty="0">
              <a:latin typeface="Andada" panose="02000000000000000000" pitchFamily="2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44937"/>
            <a:ext cx="9144000" cy="514043"/>
          </a:xfrm>
        </p:spPr>
        <p:txBody>
          <a:bodyPr>
            <a:normAutofit/>
          </a:bodyPr>
          <a:lstStyle/>
          <a:p>
            <a:r>
              <a:rPr lang="en-US" sz="2000" b="1" spc="800" dirty="0">
                <a:latin typeface="Andada" panose="02000000000000000000" pitchFamily="2" charset="77"/>
              </a:rPr>
              <a:t>AGENDA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CF315B7-E1C5-C54E-8A21-64C61C5A6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055699"/>
              </p:ext>
            </p:extLst>
          </p:nvPr>
        </p:nvGraphicFramePr>
        <p:xfrm>
          <a:off x="1939834" y="1930381"/>
          <a:ext cx="8315211" cy="4312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35540">
                  <a:extLst>
                    <a:ext uri="{9D8B030D-6E8A-4147-A177-3AD203B41FA5}">
                      <a16:colId xmlns:a16="http://schemas.microsoft.com/office/drawing/2014/main" val="1740311720"/>
                    </a:ext>
                  </a:extLst>
                </a:gridCol>
                <a:gridCol w="1879671">
                  <a:extLst>
                    <a:ext uri="{9D8B030D-6E8A-4147-A177-3AD203B41FA5}">
                      <a16:colId xmlns:a16="http://schemas.microsoft.com/office/drawing/2014/main" val="886970921"/>
                    </a:ext>
                  </a:extLst>
                </a:gridCol>
              </a:tblGrid>
              <a:tr h="286957">
                <a:tc>
                  <a:txBody>
                    <a:bodyPr/>
                    <a:lstStyle/>
                    <a:p>
                      <a:r>
                        <a:rPr lang="en-US" sz="1400" b="1" i="0" dirty="0">
                          <a:latin typeface="Andada" panose="02000000000000000000" pitchFamily="2" charset="77"/>
                        </a:rPr>
                        <a:t>Topic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dirty="0">
                          <a:latin typeface="Andada" panose="02000000000000000000" pitchFamily="2" charset="77"/>
                        </a:rPr>
                        <a:t>Presenter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56192860"/>
                  </a:ext>
                </a:extLst>
              </a:tr>
              <a:tr h="390451">
                <a:tc>
                  <a:txBody>
                    <a:bodyPr/>
                    <a:lstStyle/>
                    <a:p>
                      <a:r>
                        <a:rPr lang="en-US" sz="1300" b="1" i="0" dirty="0">
                          <a:latin typeface="Andada" panose="02000000000000000000" pitchFamily="2" charset="77"/>
                        </a:rPr>
                        <a:t>HUMAN RESOURCES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b="0" i="0" dirty="0">
                          <a:latin typeface="Andada" panose="02000000000000000000" pitchFamily="2" charset="77"/>
                        </a:rPr>
                        <a:t>Postdoc transfer to regular employee status July 1, 2021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b="0" i="0" dirty="0">
                          <a:latin typeface="Andada" panose="02000000000000000000" pitchFamily="2" charset="77"/>
                        </a:rPr>
                        <a:t>Performance evaluation update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b="0" i="0" dirty="0">
                          <a:latin typeface="Andada" panose="02000000000000000000" pitchFamily="2" charset="77"/>
                        </a:rPr>
                        <a:t>Sick Leave Bank Open Enrollment now through June 30, 2021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b="0" i="0" dirty="0">
                          <a:latin typeface="Andada" panose="02000000000000000000" pitchFamily="2" charset="77"/>
                        </a:rPr>
                        <a:t>Review and approval process for posting positions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b="0" i="0" dirty="0">
                          <a:latin typeface="Andada" panose="02000000000000000000" pitchFamily="2" charset="77"/>
                        </a:rPr>
                        <a:t>Launch of the new Buddy Program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b="0" i="0" dirty="0">
                          <a:latin typeface="Andada" panose="02000000000000000000" pitchFamily="2" charset="77"/>
                        </a:rPr>
                        <a:t>Health Insurance Premium-Free Holiday for the month of May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b="0" i="0" dirty="0">
                          <a:latin typeface="Andada" panose="02000000000000000000" pitchFamily="2" charset="77"/>
                        </a:rPr>
                        <a:t>Changes to FSA/L-FSA and Dependent Care Benefits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b="0" i="0" dirty="0">
                          <a:latin typeface="Andada" panose="02000000000000000000" pitchFamily="2" charset="77"/>
                        </a:rPr>
                        <a:t>Compliance Training via K@TE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b="0" i="0" dirty="0">
                          <a:latin typeface="Andada" panose="02000000000000000000" pitchFamily="2" charset="77"/>
                        </a:rPr>
                        <a:t>New Temporary Employment Report must be completed every 12 months for employees who are working post-retirement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b="0" i="0" dirty="0">
                          <a:latin typeface="Andada" panose="02000000000000000000" pitchFamily="2" charset="77"/>
                        </a:rPr>
                        <a:t>Employee Change – </a:t>
                      </a:r>
                      <a:r>
                        <a:rPr lang="en-US" sz="1250" b="0" i="0" dirty="0" err="1">
                          <a:latin typeface="Andada" panose="02000000000000000000" pitchFamily="2" charset="77"/>
                        </a:rPr>
                        <a:t>Cheressa</a:t>
                      </a:r>
                      <a:r>
                        <a:rPr lang="en-US" sz="1250" b="0" i="0" dirty="0">
                          <a:latin typeface="Andada" panose="02000000000000000000" pitchFamily="2" charset="77"/>
                        </a:rPr>
                        <a:t> Lyles is no longer at UT.  All general benefit questions and Educational Assistance forms should be directed to </a:t>
                      </a:r>
                      <a:r>
                        <a:rPr lang="en-US" sz="1250" b="0" i="0" dirty="0">
                          <a:latin typeface="Andada" panose="02000000000000000000" pitchFamily="2" charset="77"/>
                          <a:hlinkClick r:id="rId3"/>
                        </a:rPr>
                        <a:t>mybenefts@uthsc.edu</a:t>
                      </a:r>
                      <a:r>
                        <a:rPr lang="en-US" sz="1250" b="0" i="0" dirty="0">
                          <a:latin typeface="Andada" panose="02000000000000000000" pitchFamily="2" charset="77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50" b="0" i="0" dirty="0">
                          <a:latin typeface="Andada" panose="02000000000000000000" pitchFamily="2" charset="77"/>
                        </a:rPr>
                        <a:t>Chandra Alston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954517"/>
                  </a:ext>
                </a:extLst>
              </a:tr>
              <a:tr h="39045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300" b="1" i="0" dirty="0">
                          <a:latin typeface="Andada" panose="02000000000000000000" pitchFamily="2" charset="77"/>
                        </a:rPr>
                        <a:t>FINANCE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b="0" i="0" dirty="0">
                          <a:latin typeface="Andada" panose="02000000000000000000" pitchFamily="2" charset="77"/>
                        </a:rPr>
                        <a:t>HIPAA Training / Reports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b="0" i="0" dirty="0">
                          <a:latin typeface="Andada" panose="02000000000000000000" pitchFamily="2" charset="77"/>
                        </a:rPr>
                        <a:t>Year-End Deadlines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b="0" i="0" dirty="0">
                          <a:latin typeface="Andada" panose="02000000000000000000" pitchFamily="2" charset="77"/>
                        </a:rPr>
                        <a:t>Staff Changes / Office Moves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b="0" i="0" dirty="0">
                          <a:latin typeface="Andada" panose="02000000000000000000" pitchFamily="2" charset="77"/>
                        </a:rPr>
                        <a:t>Budget Updates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b="0" i="0" dirty="0">
                          <a:latin typeface="Andada" panose="02000000000000000000" pitchFamily="2" charset="77"/>
                        </a:rPr>
                        <a:t>June Additional Payment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b="0" i="0" dirty="0">
                          <a:latin typeface="Andada" panose="02000000000000000000" pitchFamily="2" charset="77"/>
                        </a:rPr>
                        <a:t>Salary Increase Guidelines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50" b="0" i="0" dirty="0">
                        <a:latin typeface="Andada" panose="02000000000000000000" pitchFamily="2" charset="77"/>
                      </a:endParaRPr>
                    </a:p>
                    <a:p>
                      <a:r>
                        <a:rPr lang="en-US" sz="1250" b="0" i="0" dirty="0">
                          <a:latin typeface="Andada" panose="02000000000000000000" pitchFamily="2" charset="77"/>
                        </a:rPr>
                        <a:t>Melanie </a:t>
                      </a:r>
                      <a:r>
                        <a:rPr lang="en-US" sz="1250" b="0" i="0" dirty="0" err="1">
                          <a:latin typeface="Andada" panose="02000000000000000000" pitchFamily="2" charset="77"/>
                        </a:rPr>
                        <a:t>Burlison</a:t>
                      </a:r>
                      <a:endParaRPr lang="en-US" sz="1250" b="0" i="0" dirty="0">
                        <a:latin typeface="Andada" panose="02000000000000000000" pitchFamily="2" charset="77"/>
                      </a:endParaRPr>
                    </a:p>
                    <a:p>
                      <a:r>
                        <a:rPr lang="en-US" sz="1250" b="0" i="0" dirty="0">
                          <a:latin typeface="Andada" panose="02000000000000000000" pitchFamily="2" charset="77"/>
                        </a:rPr>
                        <a:t>Charles </a:t>
                      </a:r>
                      <a:r>
                        <a:rPr lang="en-US" sz="1250" b="0" i="0" dirty="0" err="1">
                          <a:latin typeface="Andada" panose="02000000000000000000" pitchFamily="2" charset="77"/>
                        </a:rPr>
                        <a:t>Cossar</a:t>
                      </a:r>
                      <a:endParaRPr lang="en-US" sz="1250" b="0" i="0" dirty="0">
                        <a:latin typeface="Andada" panose="02000000000000000000" pitchFamily="2" charset="77"/>
                      </a:endParaRPr>
                    </a:p>
                    <a:p>
                      <a:r>
                        <a:rPr lang="en-US" sz="1250" b="0" i="0" dirty="0">
                          <a:latin typeface="Andada" panose="02000000000000000000" pitchFamily="2" charset="77"/>
                        </a:rPr>
                        <a:t>Anthony Ferrara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516881"/>
                  </a:ext>
                </a:extLst>
              </a:tr>
            </a:tbl>
          </a:graphicData>
        </a:graphic>
      </p:graphicFrame>
      <p:sp>
        <p:nvSpPr>
          <p:cNvPr id="6" name="Subtitle 2">
            <a:extLst>
              <a:ext uri="{FF2B5EF4-FFF2-40B4-BE49-F238E27FC236}">
                <a16:creationId xmlns:a16="http://schemas.microsoft.com/office/drawing/2014/main" id="{FCB88D35-1BA9-F646-950C-0A1D8EF564BB}"/>
              </a:ext>
            </a:extLst>
          </p:cNvPr>
          <p:cNvSpPr txBox="1">
            <a:spLocks/>
          </p:cNvSpPr>
          <p:nvPr/>
        </p:nvSpPr>
        <p:spPr>
          <a:xfrm>
            <a:off x="1524000" y="6290948"/>
            <a:ext cx="9144000" cy="36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spc="100" dirty="0">
                <a:latin typeface="Andada" panose="02000000000000000000" pitchFamily="2" charset="77"/>
              </a:rPr>
              <a:t>Next scheduled meeting – July 15, 2021</a:t>
            </a:r>
          </a:p>
        </p:txBody>
      </p:sp>
    </p:spTree>
    <p:extLst>
      <p:ext uri="{BB962C8B-B14F-4D97-AF65-F5344CB8AC3E}">
        <p14:creationId xmlns:p14="http://schemas.microsoft.com/office/powerpoint/2010/main" val="1990881570"/>
      </p:ext>
    </p:extLst>
  </p:cSld>
  <p:clrMapOvr>
    <a:masterClrMapping/>
  </p:clrMapOvr>
</p:sld>
</file>

<file path=ppt/theme/theme1.xml><?xml version="1.0" encoding="utf-8"?>
<a:theme xmlns:a="http://schemas.openxmlformats.org/drawingml/2006/main" name="Vertical Lexicon design templat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tx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Agenda_052721" id="{2054545F-6444-8348-80AB-312F005940E7}" vid="{05587B9D-D1D3-FA4A-9788-04B5385AADCB}"/>
    </a:ext>
  </a:extLst>
</a:theme>
</file>

<file path=ppt/theme/theme2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1BD8E5-A18E-435C-B431-90A6B59F4B6F}">
  <ds:schemaRefs>
    <ds:schemaRef ds:uri="http://purl.org/dc/elements/1.1/"/>
    <ds:schemaRef ds:uri="http://schemas.microsoft.com/office/2006/documentManagement/types"/>
    <ds:schemaRef ds:uri="40262f94-9f35-4ac3-9a90-690165a166b7"/>
    <ds:schemaRef ds:uri="a4f35948-e619-41b3-aa29-22878b09cfd2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BEBB951-DE64-4CB8-9E1C-184A357AD7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EEE0F9-7BC9-4998-8617-7CC115AD97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Vertical Lexicon design template</Template>
  <TotalTime>7</TotalTime>
  <Words>166</Words>
  <Application>Microsoft Macintosh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Andada</vt:lpstr>
      <vt:lpstr>Arial</vt:lpstr>
      <vt:lpstr>Calibri</vt:lpstr>
      <vt:lpstr>Vertical Lexicon design template</vt:lpstr>
      <vt:lpstr>CAMPUS-WIDE BUSINESS MANAGERS MEETING Thursday, May 27, 2021 11:00 AM – 12:30 PM | Zoom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CAMPUS-WIDE BUSINESS MANAGERS MEETING Thursday, May 27, 2021 11:00 AM – 12:30 PM | Zoom</dc:title>
  <dc:creator>Jackie Cotton</dc:creator>
  <cp:lastModifiedBy>Jacquelyne Cotton</cp:lastModifiedBy>
  <cp:revision>1</cp:revision>
  <cp:lastPrinted>2021-05-24T21:06:21Z</cp:lastPrinted>
  <dcterms:created xsi:type="dcterms:W3CDTF">2021-05-25T14:58:39Z</dcterms:created>
  <dcterms:modified xsi:type="dcterms:W3CDTF">2021-05-25T18:48:08Z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