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4" r:id="rId8"/>
    <p:sldId id="265"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3BE6E-C79B-4F68-9587-CF054D8984D0}"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6DB38-82A0-40A9-8D6B-48406CFDBD97}" type="slidenum">
              <a:rPr lang="en-US" smtClean="0"/>
              <a:t>‹#›</a:t>
            </a:fld>
            <a:endParaRPr lang="en-US"/>
          </a:p>
        </p:txBody>
      </p:sp>
    </p:spTree>
    <p:extLst>
      <p:ext uri="{BB962C8B-B14F-4D97-AF65-F5344CB8AC3E}">
        <p14:creationId xmlns:p14="http://schemas.microsoft.com/office/powerpoint/2010/main" val="195170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E89C6-923E-4826-974C-4318A833D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EC26A5-DB2B-42BA-90D0-3C8440E49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9777CA-29E8-4138-A807-0D87C25E08C3}"/>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5" name="Footer Placeholder 4">
            <a:extLst>
              <a:ext uri="{FF2B5EF4-FFF2-40B4-BE49-F238E27FC236}">
                <a16:creationId xmlns:a16="http://schemas.microsoft.com/office/drawing/2014/main" id="{552D11F8-2464-4D50-B9C0-13D05B6CF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3F16A-2EDF-4EBA-9621-FD9726162264}"/>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16909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9C50-9D7A-4945-83AA-AA968FC71E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9F39AE-1F27-4829-9B67-6B68578DE2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4250-34A5-4C40-BAE6-5A0C11329876}"/>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5" name="Footer Placeholder 4">
            <a:extLst>
              <a:ext uri="{FF2B5EF4-FFF2-40B4-BE49-F238E27FC236}">
                <a16:creationId xmlns:a16="http://schemas.microsoft.com/office/drawing/2014/main" id="{FB5150F8-9455-4389-8045-F015F8507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A943C-615A-4B40-B278-8FE69BC63D33}"/>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364122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7E1C53-AF9D-44D5-B582-6715D43320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2BCBC-33C5-4723-955D-F4679B12A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8B03D-AA5B-4607-8BF3-6AD11C55F0C2}"/>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5" name="Footer Placeholder 4">
            <a:extLst>
              <a:ext uri="{FF2B5EF4-FFF2-40B4-BE49-F238E27FC236}">
                <a16:creationId xmlns:a16="http://schemas.microsoft.com/office/drawing/2014/main" id="{28E8C5F5-B8E6-44F9-A966-2C9F5E722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94D1A-5D40-4195-B5F6-BB362C8DFDC8}"/>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365571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481-B97D-480B-9D27-8F095253F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B1146-68B2-4E6B-9618-3C16D7975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F0E7B-1422-424B-8826-DF540BCBB201}"/>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5" name="Footer Placeholder 4">
            <a:extLst>
              <a:ext uri="{FF2B5EF4-FFF2-40B4-BE49-F238E27FC236}">
                <a16:creationId xmlns:a16="http://schemas.microsoft.com/office/drawing/2014/main" id="{D9641A99-D728-44EC-87A4-1F765CF6E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822BC-0F40-4BAA-BC9B-45D7D0B4A6F1}"/>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209667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8245-79B7-4B47-B3A5-C4D646D659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483AA-AFD6-498E-A680-F79D6BFB1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00C20F-52D3-4F5A-AD31-B8D0041A2735}"/>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5" name="Footer Placeholder 4">
            <a:extLst>
              <a:ext uri="{FF2B5EF4-FFF2-40B4-BE49-F238E27FC236}">
                <a16:creationId xmlns:a16="http://schemas.microsoft.com/office/drawing/2014/main" id="{A1EB3444-E4A4-423F-A4BB-25C4844C7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C09A2-2C20-4B65-A6ED-F83297967641}"/>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98286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D719-719C-42CC-AE21-274BED4E1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9E3CE-8F93-4129-A68F-FEF3E03AB8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2D663D-CAE3-4FD0-A668-B099C466A6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09620-5E1A-4AD8-A4B7-42E1C1EC8328}"/>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6" name="Footer Placeholder 5">
            <a:extLst>
              <a:ext uri="{FF2B5EF4-FFF2-40B4-BE49-F238E27FC236}">
                <a16:creationId xmlns:a16="http://schemas.microsoft.com/office/drawing/2014/main" id="{0D386A71-6D91-4EC1-BB04-7BCB8F58B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9BBB2-F96D-4A14-A69D-D1059F04003A}"/>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34440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283C-D91E-45AC-9EF0-102167A0BD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D40FC7-E02D-4BE0-AD84-5C7FF2DAB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7B34F-DB2F-4612-B901-EC74DC1787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40BDE-6D68-4E30-AFFD-E19643AE0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0933AD-BBCA-426A-BB4F-0F760CA6C7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98F73-7B6F-495E-95E0-5046DCBF8651}"/>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8" name="Footer Placeholder 7">
            <a:extLst>
              <a:ext uri="{FF2B5EF4-FFF2-40B4-BE49-F238E27FC236}">
                <a16:creationId xmlns:a16="http://schemas.microsoft.com/office/drawing/2014/main" id="{9F037C18-45C7-4AC7-ACC2-9B63CEAD10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01B8C9-8605-4312-ABDB-D82A103696C2}"/>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380042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6457-0FE0-40DE-BB46-E527DE7868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3E71D-0283-41D7-A364-4F883A3F72A8}"/>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4" name="Footer Placeholder 3">
            <a:extLst>
              <a:ext uri="{FF2B5EF4-FFF2-40B4-BE49-F238E27FC236}">
                <a16:creationId xmlns:a16="http://schemas.microsoft.com/office/drawing/2014/main" id="{4CF3DC3C-954F-47C7-B19E-07D32F8CC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91350E-5E69-4A01-BE6C-6F65FA7A2E9D}"/>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403426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C4AE05-8CD2-4E11-BC89-9A88676B3B5F}"/>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3" name="Footer Placeholder 2">
            <a:extLst>
              <a:ext uri="{FF2B5EF4-FFF2-40B4-BE49-F238E27FC236}">
                <a16:creationId xmlns:a16="http://schemas.microsoft.com/office/drawing/2014/main" id="{DAAA7BCA-E03A-43CA-8E26-EC4F5AB360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240E66-8315-4C1F-A0A5-D598B10545EC}"/>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134588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DA1A-B0DE-47D0-91BB-CDDD58D64D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D5FAEB-6423-4B68-84A2-3D007C6F8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68F1CD-0206-4A7B-84E6-32E30FEC2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86049-35F0-4ACE-8803-0EDE55B0ABFE}"/>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6" name="Footer Placeholder 5">
            <a:extLst>
              <a:ext uri="{FF2B5EF4-FFF2-40B4-BE49-F238E27FC236}">
                <a16:creationId xmlns:a16="http://schemas.microsoft.com/office/drawing/2014/main" id="{0088A26C-49E8-485B-A733-7F35020EA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7709F-94BB-47A0-98B1-A6376EF5EC7F}"/>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224324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52FC-3F82-431C-9C23-24659C80A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8DD9F-0044-4992-A52E-B1776A3B9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C8F8F-88D5-41D1-B39D-929BC31F3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BCD85-4B30-42CF-9552-EE0031A8FC9C}"/>
              </a:ext>
            </a:extLst>
          </p:cNvPr>
          <p:cNvSpPr>
            <a:spLocks noGrp="1"/>
          </p:cNvSpPr>
          <p:nvPr>
            <p:ph type="dt" sz="half" idx="10"/>
          </p:nvPr>
        </p:nvSpPr>
        <p:spPr/>
        <p:txBody>
          <a:bodyPr/>
          <a:lstStyle/>
          <a:p>
            <a:fld id="{9D6152DF-A096-40C0-9EF4-06141CE0B0C7}" type="datetimeFigureOut">
              <a:rPr lang="en-US" smtClean="0"/>
              <a:t>9/30/2019</a:t>
            </a:fld>
            <a:endParaRPr lang="en-US"/>
          </a:p>
        </p:txBody>
      </p:sp>
      <p:sp>
        <p:nvSpPr>
          <p:cNvPr id="6" name="Footer Placeholder 5">
            <a:extLst>
              <a:ext uri="{FF2B5EF4-FFF2-40B4-BE49-F238E27FC236}">
                <a16:creationId xmlns:a16="http://schemas.microsoft.com/office/drawing/2014/main" id="{C5349823-68EF-4536-A6DF-C6FB640D1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A3783-0952-45AD-9C20-43EF418EA774}"/>
              </a:ext>
            </a:extLst>
          </p:cNvPr>
          <p:cNvSpPr>
            <a:spLocks noGrp="1"/>
          </p:cNvSpPr>
          <p:nvPr>
            <p:ph type="sldNum" sz="quarter" idx="12"/>
          </p:nvPr>
        </p:nvSpPr>
        <p:spPr/>
        <p:txBody>
          <a:bodyPr/>
          <a:lstStyle/>
          <a:p>
            <a:fld id="{251D5040-D0C7-47F6-846C-E5366C2D28A8}" type="slidenum">
              <a:rPr lang="en-US" smtClean="0"/>
              <a:t>‹#›</a:t>
            </a:fld>
            <a:endParaRPr lang="en-US"/>
          </a:p>
        </p:txBody>
      </p:sp>
    </p:spTree>
    <p:extLst>
      <p:ext uri="{BB962C8B-B14F-4D97-AF65-F5344CB8AC3E}">
        <p14:creationId xmlns:p14="http://schemas.microsoft.com/office/powerpoint/2010/main" val="206251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DBD43E-1F4F-479D-959C-918D830F3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BF3DD-CB2F-46A3-AA0A-98D21B11F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EE1F8-A59A-4BE6-AF22-74526E810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152DF-A096-40C0-9EF4-06141CE0B0C7}" type="datetimeFigureOut">
              <a:rPr lang="en-US" smtClean="0"/>
              <a:t>9/30/2019</a:t>
            </a:fld>
            <a:endParaRPr lang="en-US"/>
          </a:p>
        </p:txBody>
      </p:sp>
      <p:sp>
        <p:nvSpPr>
          <p:cNvPr id="5" name="Footer Placeholder 4">
            <a:extLst>
              <a:ext uri="{FF2B5EF4-FFF2-40B4-BE49-F238E27FC236}">
                <a16:creationId xmlns:a16="http://schemas.microsoft.com/office/drawing/2014/main" id="{6C8E5DB7-FF28-446D-A08E-32388E205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B51A0-6D1A-4D6A-88DC-DECBD52C2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D5040-D0C7-47F6-846C-E5366C2D28A8}" type="slidenum">
              <a:rPr lang="en-US" smtClean="0"/>
              <a:t>‹#›</a:t>
            </a:fld>
            <a:endParaRPr lang="en-US"/>
          </a:p>
        </p:txBody>
      </p:sp>
    </p:spTree>
    <p:extLst>
      <p:ext uri="{BB962C8B-B14F-4D97-AF65-F5344CB8AC3E}">
        <p14:creationId xmlns:p14="http://schemas.microsoft.com/office/powerpoint/2010/main" val="89573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uthsc.edu/oed/documents/2018-title-ix-report-final.pdf" TargetMode="External"/><Relationship Id="rId2" Type="http://schemas.openxmlformats.org/officeDocument/2006/relationships/hyperlink" Target="http://uthsc.edu/oed/sexual-misconduct.php" TargetMode="External"/><Relationship Id="rId1" Type="http://schemas.openxmlformats.org/officeDocument/2006/relationships/slideLayout" Target="../slideLayouts/slideLayout2.xml"/><Relationship Id="rId4" Type="http://schemas.openxmlformats.org/officeDocument/2006/relationships/hyperlink" Target="http://uthsc.edu/oed/handouts.ph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0F6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D3A305-08CA-4F25-92FE-041DD6E79A70}"/>
              </a:ext>
            </a:extLst>
          </p:cNvPr>
          <p:cNvSpPr>
            <a:spLocks noGrp="1"/>
          </p:cNvSpPr>
          <p:nvPr>
            <p:ph type="ctrTitle"/>
          </p:nvPr>
        </p:nvSpPr>
        <p:spPr>
          <a:xfrm>
            <a:off x="634276" y="803705"/>
            <a:ext cx="4208656" cy="3034857"/>
          </a:xfrm>
        </p:spPr>
        <p:txBody>
          <a:bodyPr anchor="b">
            <a:normAutofit/>
          </a:bodyPr>
          <a:lstStyle/>
          <a:p>
            <a:pPr algn="r"/>
            <a:r>
              <a:rPr lang="en-US" sz="5400">
                <a:solidFill>
                  <a:srgbClr val="FFFFFF"/>
                </a:solidFill>
              </a:rPr>
              <a:t>Office of Equity and Diversity</a:t>
            </a:r>
          </a:p>
        </p:txBody>
      </p:sp>
      <p:sp>
        <p:nvSpPr>
          <p:cNvPr id="3" name="Subtitle 2">
            <a:extLst>
              <a:ext uri="{FF2B5EF4-FFF2-40B4-BE49-F238E27FC236}">
                <a16:creationId xmlns:a16="http://schemas.microsoft.com/office/drawing/2014/main" id="{90CF2E02-36F6-45EB-8471-FF5CD7C59A05}"/>
              </a:ext>
            </a:extLst>
          </p:cNvPr>
          <p:cNvSpPr>
            <a:spLocks noGrp="1"/>
          </p:cNvSpPr>
          <p:nvPr>
            <p:ph type="subTitle" idx="1"/>
          </p:nvPr>
        </p:nvSpPr>
        <p:spPr>
          <a:xfrm>
            <a:off x="638921" y="4013165"/>
            <a:ext cx="4204012" cy="2205732"/>
          </a:xfrm>
        </p:spPr>
        <p:txBody>
          <a:bodyPr anchor="t">
            <a:normAutofit/>
          </a:bodyPr>
          <a:lstStyle/>
          <a:p>
            <a:pPr algn="r"/>
            <a:r>
              <a:rPr lang="en-US" sz="1800" dirty="0">
                <a:solidFill>
                  <a:srgbClr val="FFFFFF"/>
                </a:solidFill>
              </a:rPr>
              <a:t>Michael Alston, EdD</a:t>
            </a:r>
          </a:p>
          <a:p>
            <a:pPr algn="r"/>
            <a:r>
              <a:rPr lang="en-US" sz="1800" dirty="0">
                <a:solidFill>
                  <a:srgbClr val="FFFFFF"/>
                </a:solidFill>
              </a:rPr>
              <a:t>Assistant Vice Chancellor</a:t>
            </a:r>
          </a:p>
          <a:p>
            <a:pPr algn="r"/>
            <a:r>
              <a:rPr lang="en-US" sz="1800" dirty="0">
                <a:solidFill>
                  <a:srgbClr val="FFFFFF"/>
                </a:solidFill>
              </a:rPr>
              <a:t>Title IX Coordinator</a:t>
            </a:r>
          </a:p>
        </p:txBody>
      </p:sp>
      <p:cxnSp>
        <p:nvCxnSpPr>
          <p:cNvPr id="28" name="Straight Connector 27">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room, food&#10;&#10;Description automatically generated">
            <a:extLst>
              <a:ext uri="{FF2B5EF4-FFF2-40B4-BE49-F238E27FC236}">
                <a16:creationId xmlns:a16="http://schemas.microsoft.com/office/drawing/2014/main" id="{5061FCCC-4200-4422-A471-3CFEF452A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4087473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descr="A picture containing room, food&#10;&#10;Description automatically generated">
            <a:extLst>
              <a:ext uri="{FF2B5EF4-FFF2-40B4-BE49-F238E27FC236}">
                <a16:creationId xmlns:a16="http://schemas.microsoft.com/office/drawing/2014/main" id="{FE0D19CA-54BC-4BE3-8C63-DA406BF9A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643467"/>
            <a:ext cx="5410199" cy="5410199"/>
          </a:xfrm>
          <a:prstGeom prst="rect">
            <a:avLst/>
          </a:prstGeom>
        </p:spPr>
      </p:pic>
      <p:sp>
        <p:nvSpPr>
          <p:cNvPr id="3" name="Content Placeholder 2">
            <a:extLst>
              <a:ext uri="{FF2B5EF4-FFF2-40B4-BE49-F238E27FC236}">
                <a16:creationId xmlns:a16="http://schemas.microsoft.com/office/drawing/2014/main" id="{A1DBE965-681F-4077-A435-FFB72D3FE839}"/>
              </a:ext>
            </a:extLst>
          </p:cNvPr>
          <p:cNvSpPr>
            <a:spLocks noGrp="1"/>
          </p:cNvSpPr>
          <p:nvPr>
            <p:ph idx="1"/>
          </p:nvPr>
        </p:nvSpPr>
        <p:spPr>
          <a:xfrm>
            <a:off x="8173721" y="2638044"/>
            <a:ext cx="3363974" cy="3415622"/>
          </a:xfrm>
        </p:spPr>
        <p:txBody>
          <a:bodyPr>
            <a:normAutofit/>
          </a:bodyPr>
          <a:lstStyle/>
          <a:p>
            <a:pPr marL="0" indent="0">
              <a:buNone/>
            </a:pPr>
            <a:endParaRPr lang="en-US" sz="2000" dirty="0">
              <a:solidFill>
                <a:schemeClr val="bg1"/>
              </a:solidFill>
            </a:endParaRPr>
          </a:p>
          <a:p>
            <a:pPr marL="0" indent="0" algn="ctr">
              <a:buNone/>
            </a:pPr>
            <a:r>
              <a:rPr lang="en-US" sz="4400" dirty="0">
                <a:solidFill>
                  <a:schemeClr val="bg1"/>
                </a:solidFill>
              </a:rPr>
              <a:t>Questions?</a:t>
            </a:r>
          </a:p>
          <a:p>
            <a:pPr marL="0" indent="0">
              <a:buNone/>
            </a:pPr>
            <a:endParaRPr lang="en-US" sz="2000" dirty="0">
              <a:solidFill>
                <a:schemeClr val="bg1"/>
              </a:solidFill>
            </a:endParaRPr>
          </a:p>
        </p:txBody>
      </p:sp>
    </p:spTree>
    <p:extLst>
      <p:ext uri="{BB962C8B-B14F-4D97-AF65-F5344CB8AC3E}">
        <p14:creationId xmlns:p14="http://schemas.microsoft.com/office/powerpoint/2010/main" val="426297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E59F1-7784-4CDB-B2ED-FB03787FACA7}"/>
              </a:ext>
            </a:extLst>
          </p:cNvPr>
          <p:cNvSpPr>
            <a:spLocks noGrp="1"/>
          </p:cNvSpPr>
          <p:nvPr>
            <p:ph type="title"/>
          </p:nvPr>
        </p:nvSpPr>
        <p:spPr>
          <a:xfrm>
            <a:off x="8172027" y="643467"/>
            <a:ext cx="3363974" cy="1597315"/>
          </a:xfrm>
          <a:noFill/>
          <a:ln w="19050">
            <a:solidFill>
              <a:schemeClr val="bg1"/>
            </a:solidFill>
          </a:ln>
        </p:spPr>
        <p:txBody>
          <a:bodyPr wrap="square">
            <a:normAutofit/>
          </a:bodyPr>
          <a:lstStyle/>
          <a:p>
            <a:pPr algn="ctr"/>
            <a:r>
              <a:rPr lang="en-US" sz="2800" dirty="0">
                <a:solidFill>
                  <a:schemeClr val="bg1"/>
                </a:solidFill>
              </a:rPr>
              <a:t>What is it?</a:t>
            </a:r>
          </a:p>
        </p:txBody>
      </p:sp>
      <p:pic>
        <p:nvPicPr>
          <p:cNvPr id="11" name="Picture 10" descr="A close up of a logo&#10;&#10;Description automatically generated">
            <a:extLst>
              <a:ext uri="{FF2B5EF4-FFF2-40B4-BE49-F238E27FC236}">
                <a16:creationId xmlns:a16="http://schemas.microsoft.com/office/drawing/2014/main" id="{D2625903-99AA-4CCD-B428-E5F12CD8B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63" y="1660859"/>
            <a:ext cx="6250769" cy="3375414"/>
          </a:xfrm>
          <a:prstGeom prst="rect">
            <a:avLst/>
          </a:prstGeom>
        </p:spPr>
      </p:pic>
      <p:sp>
        <p:nvSpPr>
          <p:cNvPr id="3" name="Content Placeholder 2">
            <a:extLst>
              <a:ext uri="{FF2B5EF4-FFF2-40B4-BE49-F238E27FC236}">
                <a16:creationId xmlns:a16="http://schemas.microsoft.com/office/drawing/2014/main" id="{70D1BD81-12B4-4F8A-8ADB-022F4A1785DE}"/>
              </a:ext>
            </a:extLst>
          </p:cNvPr>
          <p:cNvSpPr>
            <a:spLocks noGrp="1"/>
          </p:cNvSpPr>
          <p:nvPr>
            <p:ph idx="1"/>
          </p:nvPr>
        </p:nvSpPr>
        <p:spPr>
          <a:xfrm>
            <a:off x="8172028" y="2638044"/>
            <a:ext cx="3363974" cy="3415622"/>
          </a:xfrm>
        </p:spPr>
        <p:txBody>
          <a:bodyPr>
            <a:normAutofit/>
          </a:bodyPr>
          <a:lstStyle/>
          <a:p>
            <a:pPr marL="0" indent="0">
              <a:buNone/>
            </a:pPr>
            <a:endParaRPr lang="en-US" sz="2000" dirty="0">
              <a:solidFill>
                <a:schemeClr val="bg1"/>
              </a:solidFill>
            </a:endParaRPr>
          </a:p>
          <a:p>
            <a:pPr marL="0" indent="0">
              <a:buNone/>
            </a:pPr>
            <a:r>
              <a:rPr lang="en-US" sz="2200" dirty="0">
                <a:solidFill>
                  <a:schemeClr val="bg1"/>
                </a:solidFill>
              </a:rPr>
              <a:t>“No person in the United States shall, on the basis of sex, be excluded from participation in, be denied the benefits of, or be subjected to discrimination under education program or activity receiving Federal financial assistance.”</a:t>
            </a:r>
          </a:p>
        </p:txBody>
      </p:sp>
    </p:spTree>
    <p:extLst>
      <p:ext uri="{BB962C8B-B14F-4D97-AF65-F5344CB8AC3E}">
        <p14:creationId xmlns:p14="http://schemas.microsoft.com/office/powerpoint/2010/main" val="24302981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009FCE-D5E9-4356-A4ED-0114B8F7845A}"/>
              </a:ext>
            </a:extLst>
          </p:cNvPr>
          <p:cNvSpPr>
            <a:spLocks noGrp="1"/>
          </p:cNvSpPr>
          <p:nvPr>
            <p:ph type="title"/>
          </p:nvPr>
        </p:nvSpPr>
        <p:spPr>
          <a:xfrm>
            <a:off x="4384039" y="365125"/>
            <a:ext cx="7164493" cy="964911"/>
          </a:xfrm>
        </p:spPr>
        <p:txBody>
          <a:bodyPr>
            <a:normAutofit/>
          </a:bodyPr>
          <a:lstStyle/>
          <a:p>
            <a:r>
              <a:rPr lang="en-US" dirty="0"/>
              <a:t>Then vs. Now</a:t>
            </a:r>
          </a:p>
        </p:txBody>
      </p:sp>
      <p:pic>
        <p:nvPicPr>
          <p:cNvPr id="7" name="Picture 6" descr="A close up of a logo&#10;&#10;Description automatically generated">
            <a:extLst>
              <a:ext uri="{FF2B5EF4-FFF2-40B4-BE49-F238E27FC236}">
                <a16:creationId xmlns:a16="http://schemas.microsoft.com/office/drawing/2014/main" id="{1E4EA99A-5B12-439D-A1FE-A2455E363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1716021"/>
            <a:ext cx="3425957" cy="3425957"/>
          </a:xfrm>
          <a:prstGeom prst="rect">
            <a:avLst/>
          </a:prstGeom>
        </p:spPr>
      </p:pic>
      <p:sp>
        <p:nvSpPr>
          <p:cNvPr id="3" name="Content Placeholder 2">
            <a:extLst>
              <a:ext uri="{FF2B5EF4-FFF2-40B4-BE49-F238E27FC236}">
                <a16:creationId xmlns:a16="http://schemas.microsoft.com/office/drawing/2014/main" id="{ED3E0130-29E8-4DE7-A5AF-EB24B64CF636}"/>
              </a:ext>
            </a:extLst>
          </p:cNvPr>
          <p:cNvSpPr>
            <a:spLocks noGrp="1"/>
          </p:cNvSpPr>
          <p:nvPr>
            <p:ph idx="1"/>
          </p:nvPr>
        </p:nvSpPr>
        <p:spPr>
          <a:xfrm>
            <a:off x="4507345" y="1330036"/>
            <a:ext cx="7389091" cy="5301673"/>
          </a:xfrm>
        </p:spPr>
        <p:txBody>
          <a:bodyPr>
            <a:noAutofit/>
          </a:bodyPr>
          <a:lstStyle/>
          <a:p>
            <a:r>
              <a:rPr lang="en-US" sz="1600" dirty="0"/>
              <a:t>1972	Title IX signed into law.</a:t>
            </a:r>
          </a:p>
          <a:p>
            <a:r>
              <a:rPr lang="en-US" sz="1600" dirty="0"/>
              <a:t>1980	Alexander v. Yale incorporated sexual harassment as sex 	discrimination </a:t>
            </a:r>
          </a:p>
          <a:p>
            <a:r>
              <a:rPr lang="en-US" sz="1600" dirty="0"/>
              <a:t>1980 	Department of Education established and given oversight of Title IX 	through the Office of Civil Rights</a:t>
            </a:r>
          </a:p>
          <a:p>
            <a:r>
              <a:rPr lang="en-US" sz="1600" dirty="0"/>
              <a:t>2001	Revised Sexual Harassment Guidance: Harassment of Students by 	School 	Employees, Other Students, or Third Parties</a:t>
            </a:r>
          </a:p>
          <a:p>
            <a:r>
              <a:rPr lang="en-US" sz="1600" dirty="0"/>
              <a:t>2011 	Dear Colleague Letter</a:t>
            </a:r>
          </a:p>
          <a:p>
            <a:r>
              <a:rPr lang="en-US" sz="1600" dirty="0"/>
              <a:t>2013	VAWA Reauthorization: Campus </a:t>
            </a:r>
            <a:r>
              <a:rPr lang="en-US" sz="1600" dirty="0" err="1"/>
              <a:t>SaVE</a:t>
            </a:r>
            <a:r>
              <a:rPr lang="en-US" sz="1600" dirty="0"/>
              <a:t> Act</a:t>
            </a:r>
          </a:p>
          <a:p>
            <a:r>
              <a:rPr lang="en-US" sz="1600" dirty="0"/>
              <a:t>2014	Q &amp; A</a:t>
            </a:r>
          </a:p>
          <a:p>
            <a:r>
              <a:rPr lang="en-US" sz="1600" dirty="0"/>
              <a:t>2017	Department of Education rescinds 2011 Dear Colleague Letter and 	2014 Q &amp; A</a:t>
            </a:r>
          </a:p>
          <a:p>
            <a:r>
              <a:rPr lang="en-US" sz="1600" dirty="0"/>
              <a:t>2018	Department of Education releases </a:t>
            </a:r>
          </a:p>
          <a:p>
            <a:pPr marL="0" indent="0">
              <a:buNone/>
            </a:pPr>
            <a:r>
              <a:rPr lang="en-US" sz="1600" dirty="0"/>
              <a:t>	Proposed Title IX regulations – November 16, 2018</a:t>
            </a:r>
          </a:p>
          <a:p>
            <a:pPr marL="0" indent="0">
              <a:buNone/>
            </a:pPr>
            <a:r>
              <a:rPr lang="en-US" sz="1600" dirty="0"/>
              <a:t>	Public Comment – 60 days – January 28, 2019</a:t>
            </a:r>
          </a:p>
          <a:p>
            <a:pPr marL="0" indent="0">
              <a:buNone/>
            </a:pPr>
            <a:r>
              <a:rPr lang="en-US" sz="1600" dirty="0"/>
              <a:t>	Final Rule - TBD</a:t>
            </a:r>
          </a:p>
        </p:txBody>
      </p:sp>
    </p:spTree>
    <p:extLst>
      <p:ext uri="{BB962C8B-B14F-4D97-AF65-F5344CB8AC3E}">
        <p14:creationId xmlns:p14="http://schemas.microsoft.com/office/powerpoint/2010/main" val="3868917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0DE08B-BA6F-437E-B093-EF313BCFCFE0}"/>
              </a:ext>
            </a:extLst>
          </p:cNvPr>
          <p:cNvSpPr>
            <a:spLocks noGrp="1"/>
          </p:cNvSpPr>
          <p:nvPr>
            <p:ph type="title"/>
          </p:nvPr>
        </p:nvSpPr>
        <p:spPr>
          <a:xfrm>
            <a:off x="655320" y="365125"/>
            <a:ext cx="9013052" cy="1623312"/>
          </a:xfrm>
        </p:spPr>
        <p:txBody>
          <a:bodyPr anchor="b">
            <a:normAutofit/>
          </a:bodyPr>
          <a:lstStyle/>
          <a:p>
            <a:br>
              <a:rPr lang="en-US" sz="3700"/>
            </a:br>
            <a:r>
              <a:rPr lang="en-US" sz="3700"/>
              <a:t>UTHSC’s Title IX Commitment</a:t>
            </a:r>
            <a:br>
              <a:rPr lang="en-US" sz="3700"/>
            </a:br>
            <a:endParaRPr lang="en-US" sz="3700"/>
          </a:p>
        </p:txBody>
      </p:sp>
      <p:cxnSp>
        <p:nvCxnSpPr>
          <p:cNvPr id="24" name="Straight Arrow Connector 23">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21EAEA-D88B-404F-A37D-4134AD5D185F}"/>
              </a:ext>
            </a:extLst>
          </p:cNvPr>
          <p:cNvSpPr>
            <a:spLocks noGrp="1"/>
          </p:cNvSpPr>
          <p:nvPr>
            <p:ph idx="1"/>
          </p:nvPr>
        </p:nvSpPr>
        <p:spPr>
          <a:xfrm>
            <a:off x="655320" y="2644518"/>
            <a:ext cx="9013052" cy="3327251"/>
          </a:xfrm>
        </p:spPr>
        <p:txBody>
          <a:bodyPr>
            <a:normAutofit lnSpcReduction="10000"/>
          </a:bodyPr>
          <a:lstStyle/>
          <a:p>
            <a:pPr marL="971550" lvl="1" indent="-514350">
              <a:buFont typeface="+mj-lt"/>
              <a:buAutoNum type="arabicPeriod"/>
            </a:pPr>
            <a:endParaRPr lang="en-US" sz="1900" dirty="0"/>
          </a:p>
          <a:p>
            <a:pPr marL="971550" lvl="1" indent="-514350">
              <a:buFont typeface="+mj-lt"/>
              <a:buAutoNum type="arabicPeriod"/>
            </a:pPr>
            <a:r>
              <a:rPr lang="en-US" sz="2000" dirty="0"/>
              <a:t>Policy</a:t>
            </a:r>
          </a:p>
          <a:p>
            <a:pPr marL="971550" lvl="1" indent="-514350">
              <a:buFont typeface="+mj-lt"/>
              <a:buAutoNum type="arabicPeriod"/>
            </a:pPr>
            <a:endParaRPr lang="en-US" sz="2000" dirty="0"/>
          </a:p>
          <a:p>
            <a:pPr marL="971550" lvl="1" indent="-514350">
              <a:buFont typeface="+mj-lt"/>
              <a:buAutoNum type="arabicPeriod"/>
            </a:pPr>
            <a:r>
              <a:rPr lang="en-US" sz="2000" dirty="0"/>
              <a:t>Prevention and Education</a:t>
            </a:r>
          </a:p>
          <a:p>
            <a:pPr marL="457200" lvl="1" indent="0">
              <a:buNone/>
            </a:pPr>
            <a:endParaRPr lang="en-US" sz="2000" dirty="0"/>
          </a:p>
          <a:p>
            <a:pPr marL="457200" lvl="1" indent="0">
              <a:buNone/>
            </a:pPr>
            <a:r>
              <a:rPr lang="en-US" sz="2000" dirty="0"/>
              <a:t>3. 	Support and Interim Measures</a:t>
            </a:r>
          </a:p>
          <a:p>
            <a:pPr marL="457200" lvl="1" indent="0">
              <a:buNone/>
            </a:pPr>
            <a:endParaRPr lang="en-US" sz="2000" dirty="0"/>
          </a:p>
          <a:p>
            <a:pPr marL="457200" lvl="1" indent="0">
              <a:buNone/>
            </a:pPr>
            <a:r>
              <a:rPr lang="en-US" sz="2000" dirty="0"/>
              <a:t>4.	Investigation and Resolution</a:t>
            </a:r>
          </a:p>
          <a:p>
            <a:pPr marL="971550" lvl="1" indent="-514350">
              <a:buFont typeface="+mj-lt"/>
              <a:buAutoNum type="arabicPeriod"/>
            </a:pPr>
            <a:endParaRPr lang="en-US" sz="2000" dirty="0"/>
          </a:p>
          <a:p>
            <a:pPr marL="457200" lvl="1" indent="0">
              <a:buNone/>
            </a:pPr>
            <a:r>
              <a:rPr lang="en-US" sz="2000" dirty="0"/>
              <a:t>5. 	Patterns and Trends</a:t>
            </a:r>
          </a:p>
        </p:txBody>
      </p:sp>
    </p:spTree>
    <p:extLst>
      <p:ext uri="{BB962C8B-B14F-4D97-AF65-F5344CB8AC3E}">
        <p14:creationId xmlns:p14="http://schemas.microsoft.com/office/powerpoint/2010/main" val="21194484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CE2DDE-8A24-43CE-A360-DC09DA8F0ED7}"/>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Title IX Team</a:t>
            </a:r>
          </a:p>
        </p:txBody>
      </p:sp>
      <p:pic>
        <p:nvPicPr>
          <p:cNvPr id="6" name="Picture 5" descr="A screenshot of a cell phone&#10;&#10;Description automatically generated">
            <a:extLst>
              <a:ext uri="{FF2B5EF4-FFF2-40B4-BE49-F238E27FC236}">
                <a16:creationId xmlns:a16="http://schemas.microsoft.com/office/drawing/2014/main" id="{FB3D504D-2B96-42A2-86C3-75323AB80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464" y="307731"/>
            <a:ext cx="9189972" cy="3997637"/>
          </a:xfrm>
          <a:prstGeom prst="rect">
            <a:avLst/>
          </a:prstGeom>
        </p:spPr>
      </p:pic>
      <p:cxnSp>
        <p:nvCxnSpPr>
          <p:cNvPr id="26" name="Straight Connector 2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29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FEE72C-8266-41B7-BDA0-375564EFECF8}"/>
              </a:ext>
            </a:extLst>
          </p:cNvPr>
          <p:cNvSpPr>
            <a:spLocks noGrp="1"/>
          </p:cNvSpPr>
          <p:nvPr>
            <p:ph type="title"/>
          </p:nvPr>
        </p:nvSpPr>
        <p:spPr>
          <a:xfrm>
            <a:off x="655320" y="365125"/>
            <a:ext cx="9013052" cy="1623312"/>
          </a:xfrm>
        </p:spPr>
        <p:txBody>
          <a:bodyPr anchor="b">
            <a:normAutofit/>
          </a:bodyPr>
          <a:lstStyle/>
          <a:p>
            <a:r>
              <a:rPr lang="en-US" sz="4000"/>
              <a:t>SMRVS Information</a:t>
            </a:r>
          </a:p>
        </p:txBody>
      </p:sp>
      <p:cxnSp>
        <p:nvCxnSpPr>
          <p:cNvPr id="31" name="Straight Arrow Connector 30">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E4337A-5041-4705-A48B-937C1BB2DD46}"/>
              </a:ext>
            </a:extLst>
          </p:cNvPr>
          <p:cNvSpPr>
            <a:spLocks noGrp="1"/>
          </p:cNvSpPr>
          <p:nvPr>
            <p:ph idx="1"/>
          </p:nvPr>
        </p:nvSpPr>
        <p:spPr>
          <a:xfrm>
            <a:off x="655320" y="2644518"/>
            <a:ext cx="9013052" cy="3327251"/>
          </a:xfrm>
        </p:spPr>
        <p:txBody>
          <a:bodyPr>
            <a:normAutofit/>
          </a:bodyPr>
          <a:lstStyle/>
          <a:p>
            <a:r>
              <a:rPr lang="en-US" sz="2400" dirty="0"/>
              <a:t>Policy (</a:t>
            </a:r>
            <a:r>
              <a:rPr lang="en-US" sz="2400" dirty="0">
                <a:hlinkClick r:id="rId2"/>
              </a:rPr>
              <a:t>http://uthsc.edu/oed/sexual-misconduct.php</a:t>
            </a:r>
            <a:r>
              <a:rPr lang="en-US" sz="2400" dirty="0"/>
              <a:t>) </a:t>
            </a:r>
          </a:p>
          <a:p>
            <a:endParaRPr lang="en-US" sz="2400" dirty="0"/>
          </a:p>
          <a:p>
            <a:r>
              <a:rPr lang="en-US" sz="2400" dirty="0"/>
              <a:t>Statistics (</a:t>
            </a:r>
            <a:r>
              <a:rPr lang="en-US" sz="2400" dirty="0">
                <a:hlinkClick r:id="rId3"/>
              </a:rPr>
              <a:t>http://uthsc.edu/oed/documents/2018-title-ix-report-final.pdf</a:t>
            </a:r>
            <a:r>
              <a:rPr lang="en-US" sz="2400" dirty="0"/>
              <a:t>) </a:t>
            </a:r>
          </a:p>
          <a:p>
            <a:endParaRPr lang="en-US" sz="2400" dirty="0"/>
          </a:p>
          <a:p>
            <a:r>
              <a:rPr lang="en-US" sz="2400" dirty="0"/>
              <a:t>Handouts (</a:t>
            </a:r>
            <a:r>
              <a:rPr lang="en-US" sz="2400" dirty="0">
                <a:hlinkClick r:id="rId4"/>
              </a:rPr>
              <a:t>http://uthsc.edu/oed/handouts.php</a:t>
            </a:r>
            <a:r>
              <a:rPr lang="en-US" sz="2400" dirty="0"/>
              <a:t>) </a:t>
            </a:r>
          </a:p>
        </p:txBody>
      </p:sp>
    </p:spTree>
    <p:extLst>
      <p:ext uri="{BB962C8B-B14F-4D97-AF65-F5344CB8AC3E}">
        <p14:creationId xmlns:p14="http://schemas.microsoft.com/office/powerpoint/2010/main" val="30219231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29AA7A-2292-4B26-9247-EAE978D777F3}"/>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000" kern="1200">
                <a:solidFill>
                  <a:srgbClr val="FFFFFF"/>
                </a:solidFill>
                <a:latin typeface="+mj-lt"/>
                <a:ea typeface="+mj-ea"/>
                <a:cs typeface="+mj-cs"/>
              </a:rPr>
              <a:t>Reports by type comparison 2017 to 2018</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ell phone&#10;&#10;Description automatically generated">
            <a:extLst>
              <a:ext uri="{FF2B5EF4-FFF2-40B4-BE49-F238E27FC236}">
                <a16:creationId xmlns:a16="http://schemas.microsoft.com/office/drawing/2014/main" id="{6CA86256-2F8F-4464-88EF-8E705E72E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2827319"/>
            <a:ext cx="11496821" cy="3362821"/>
          </a:xfrm>
          <a:prstGeom prst="rect">
            <a:avLst/>
          </a:prstGeom>
        </p:spPr>
      </p:pic>
    </p:spTree>
    <p:extLst>
      <p:ext uri="{BB962C8B-B14F-4D97-AF65-F5344CB8AC3E}">
        <p14:creationId xmlns:p14="http://schemas.microsoft.com/office/powerpoint/2010/main" val="401027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4C63FB-FEDD-4042-B858-F8A866E03839}"/>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Reports by location for 2018</a:t>
            </a:r>
          </a:p>
        </p:txBody>
      </p:sp>
      <p:pic>
        <p:nvPicPr>
          <p:cNvPr id="4" name="Picture 3" descr="A screenshot of a cell phone&#10;&#10;Description automatically generated">
            <a:extLst>
              <a:ext uri="{FF2B5EF4-FFF2-40B4-BE49-F238E27FC236}">
                <a16:creationId xmlns:a16="http://schemas.microsoft.com/office/drawing/2014/main" id="{D555D824-5B3B-44ED-A95D-C0DAB19DD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81" y="307731"/>
            <a:ext cx="8643539" cy="3997637"/>
          </a:xfrm>
          <a:prstGeom prst="rect">
            <a:avLst/>
          </a:prstGeom>
        </p:spPr>
      </p:pic>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4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7CA7EA-95CA-4F77-9B5B-15868EBEDCC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Prevention and Education</a:t>
            </a:r>
            <a:endParaRPr lang="en-US" sz="5400" dirty="0">
              <a:solidFill>
                <a:srgbClr val="FFFFFF"/>
              </a:solidFill>
            </a:endParaRPr>
          </a:p>
        </p:txBody>
      </p:sp>
      <p:pic>
        <p:nvPicPr>
          <p:cNvPr id="6" name="Picture 5" descr="A screenshot of a cell phone&#10;&#10;Description automatically generated">
            <a:extLst>
              <a:ext uri="{FF2B5EF4-FFF2-40B4-BE49-F238E27FC236}">
                <a16:creationId xmlns:a16="http://schemas.microsoft.com/office/drawing/2014/main" id="{FD8AC90B-8006-437C-8D0A-3B032A57F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672812"/>
            <a:ext cx="3425609" cy="1267475"/>
          </a:xfrm>
          <a:prstGeom prst="rect">
            <a:avLst/>
          </a:prstGeom>
        </p:spPr>
      </p:pic>
      <p:pic>
        <p:nvPicPr>
          <p:cNvPr id="8" name="Picture 7" descr="A close up of a logo&#10;&#10;Description automatically generated">
            <a:extLst>
              <a:ext uri="{FF2B5EF4-FFF2-40B4-BE49-F238E27FC236}">
                <a16:creationId xmlns:a16="http://schemas.microsoft.com/office/drawing/2014/main" id="{A1CEF219-5C02-490E-9748-4E6A59FA0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29" y="1860218"/>
            <a:ext cx="3433324" cy="892663"/>
          </a:xfrm>
          <a:prstGeom prst="rect">
            <a:avLst/>
          </a:prstGeom>
        </p:spPr>
      </p:pic>
      <p:cxnSp>
        <p:nvCxnSpPr>
          <p:cNvPr id="24" name="Straight Connector 23">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397A0D01-C4E0-4C05-A4B6-997A14898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725" y="1412966"/>
            <a:ext cx="3423916" cy="1831795"/>
          </a:xfrm>
          <a:prstGeom prst="rect">
            <a:avLst/>
          </a:prstGeom>
        </p:spPr>
      </p:pic>
      <p:cxnSp>
        <p:nvCxnSpPr>
          <p:cNvPr id="26" name="Straight Connector 25">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09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EE5A343A6724FB013DB8604DA9520" ma:contentTypeVersion="0" ma:contentTypeDescription="Create a new document." ma:contentTypeScope="" ma:versionID="7e53109bfcbe1e6142345404c784ad6e">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036B6E-15BD-4D50-BA37-3694C77FE5B8}"/>
</file>

<file path=customXml/itemProps2.xml><?xml version="1.0" encoding="utf-8"?>
<ds:datastoreItem xmlns:ds="http://schemas.openxmlformats.org/officeDocument/2006/customXml" ds:itemID="{DE4EE6E7-05FF-4606-9CC9-72D6EB1A44BA}"/>
</file>

<file path=customXml/itemProps3.xml><?xml version="1.0" encoding="utf-8"?>
<ds:datastoreItem xmlns:ds="http://schemas.openxmlformats.org/officeDocument/2006/customXml" ds:itemID="{F6D128C5-CCA2-40FD-9B16-042185DCE6B1}"/>
</file>

<file path=docProps/app.xml><?xml version="1.0" encoding="utf-8"?>
<Properties xmlns="http://schemas.openxmlformats.org/officeDocument/2006/extended-properties" xmlns:vt="http://schemas.openxmlformats.org/officeDocument/2006/docPropsVTypes">
  <TotalTime>0</TotalTime>
  <Words>138</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Office of Equity and Diversity</vt:lpstr>
      <vt:lpstr>What is it?</vt:lpstr>
      <vt:lpstr>Then vs. Now</vt:lpstr>
      <vt:lpstr> UTHSC’s Title IX Commitment </vt:lpstr>
      <vt:lpstr>Title IX Team</vt:lpstr>
      <vt:lpstr>SMRVS Information</vt:lpstr>
      <vt:lpstr>Reports by type comparison 2017 to 2018</vt:lpstr>
      <vt:lpstr>Reports by location for 2018</vt:lpstr>
      <vt:lpstr>Prevention and Education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Equity and Diversity</dc:title>
  <dc:creator>Alston, Michael</dc:creator>
  <cp:lastModifiedBy>Alston, Michael</cp:lastModifiedBy>
  <cp:revision>1</cp:revision>
  <dcterms:created xsi:type="dcterms:W3CDTF">2019-09-30T17:06:07Z</dcterms:created>
  <dcterms:modified xsi:type="dcterms:W3CDTF">2019-09-30T17:06:32Z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0x01010091AEE5A343A6724FB013DB8604DA9520</vt:lpwstr>
  </property>
</Properties>
</file>