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9" r:id="rId2"/>
    <p:sldMasterId id="2147483726" r:id="rId3"/>
  </p:sldMasterIdLst>
  <p:notesMasterIdLst>
    <p:notesMasterId r:id="rId11"/>
  </p:notesMasterIdLst>
  <p:sldIdLst>
    <p:sldId id="414" r:id="rId4"/>
    <p:sldId id="257" r:id="rId5"/>
    <p:sldId id="261" r:id="rId6"/>
    <p:sldId id="369" r:id="rId7"/>
    <p:sldId id="259" r:id="rId8"/>
    <p:sldId id="415" r:id="rId9"/>
    <p:sldId id="260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654"/>
  </p:normalViewPr>
  <p:slideViewPr>
    <p:cSldViewPr snapToGrid="0">
      <p:cViewPr varScale="1">
        <p:scale>
          <a:sx n="185" d="100"/>
          <a:sy n="185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41C8-C4FE-403A-85C8-FB6833CC5C9E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1531-192E-4E58-9D0C-D9853043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01531-192E-4E58-9D0C-D985304332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1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354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01531-192E-4E58-9D0C-D985304332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01531-192E-4E58-9D0C-D985304332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61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501531-192E-4E58-9D0C-D985304332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79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01531-192E-4E58-9D0C-D985304332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0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8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1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5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6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4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533D-E31F-43AC-8B53-C87C95CDA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6D719-CB11-4AC9-B968-E6CC73BD0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DC207-BFA0-465E-B569-74462713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75DD8-F76A-44B6-BB9E-AA5C19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C3A81-6F05-4874-AAE2-DB141F6F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8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F8A7-7B0E-452F-A479-8BC0B235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89CC8-7654-443E-9D7E-B4D02A1EC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D996-033A-4060-807D-7C44D343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156E9-BC87-4107-A984-A9AB6AEA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3C48-E057-46F1-8EFE-AB4AA433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0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EDD4-91F6-49E7-ABB9-D4BEBF7E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FAD3C-DA57-47C5-9BEB-3CAF8CCCB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14062-9782-4B06-A410-4BF34DB5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0961-A8E4-4146-BBDF-06CD4AF8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2918E-F412-4901-838C-6FFCF4866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5430-5EAF-4072-95F3-69F13F79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293A4-5321-452C-B495-E7204E915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0693E-2B5C-4D92-8875-A2386CF0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FB6EA-9498-4837-B89A-BC0E167E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7F55D-6134-4846-B9BA-8AD62BC5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5732C-BC31-43C1-B767-C8B87B42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50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CA69-5911-48DF-90ED-721DB871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CB0F-9302-4DED-BE77-232B5309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10CC1-8419-408F-A145-EE3ADD52D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03262-3908-41B7-8A5F-8A85586A3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0E5AB-A303-4713-A6B9-44E66FEEA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91A64-A2F8-4ED5-BBBE-6007BE43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B7F4E-0D2B-412E-83E1-D6102023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E12CB-7680-44BE-9610-88895012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2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E386-B5C6-4AF9-8F12-A9DBA827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EEACD-1EF5-4875-89AE-B23FD4FB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DF2E0C-C840-4FD1-9894-A63856F4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5B946-CFBE-41F1-A440-9CEAA742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1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D82FD-14F5-4106-B47F-885A9F9A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22C97-6BA6-4EAD-9FC3-5AC72A15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FF90-0781-445B-85B7-CDF7305E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33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56EA-1A24-4A65-A494-4C748F9A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AF354-5E4E-4BE9-B68C-017B3D699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8DCD0-6B9D-469E-B794-F528ECED8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2EE11-D9B2-4484-885A-ECF732B0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7DC83-1D46-410C-B99D-20CECAC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9D4A-C29F-4096-93A0-8CAEBEC4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7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3B35-3124-4BF4-BC84-66DE78A6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594D0-43E3-44F7-8A49-6FF212A61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A2290-4232-4A70-B961-CB6BA8483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A6466-99DC-4071-8F88-C0465D70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AAC99-EC32-41D7-AA15-97E97EB9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F98F0-0D73-48D4-B350-B56487A9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06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EE1D-558F-4FF6-9B11-F8BB3448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63752-D32D-401C-B8CE-8E703754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E89E-7A45-4AAC-94FF-6B5337BA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72A1D-07C2-47D7-A498-09C6BE96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F628A-E701-46FA-AC67-82629FC4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0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5C7F-E16F-4CC6-8E80-70B77B281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EEB51-2E3D-4179-BF8A-29CFE6519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04443-F181-471C-BF09-D7DA1DBE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CDA35-FD86-40F6-A32E-BE7DF2FC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0473-3A71-48BA-A671-50D2CFD1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0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0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4B4179-7D3B-4D14-8463-BFE49A6680EA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C7E26E-8E9B-40F4-997A-85F5C8941A1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4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E904-54D7-4891-B423-E9E34533B676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F589-8CC6-475B-A60B-7E585760D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99EE6-5A5D-4933-A7D8-09D35F93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6D5EA-BC90-4E83-8BDC-4CBFE2754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19B99-1BB7-4408-932A-FCFE6929E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A519-7FE8-4B0B-934D-B16ABDE6B9AB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4B077-A3C6-4D4C-B364-DAA22FFD5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9A48-C9BF-476A-8820-905DFF580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40FD-8A91-4CC5-AF52-87464E70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424"/>
                    </a14:imgEffect>
                    <a14:imgEffect>
                      <a14:saturation sat="167000"/>
                    </a14:imgEffect>
                  </a14:imgLayer>
                </a14:imgProps>
              </a:ext>
            </a:extLst>
          </a:blip>
          <a:srcRect/>
          <a:stretch>
            <a:fillRect t="-51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1" y="232756"/>
            <a:ext cx="11047614" cy="6625244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Immersive PharmD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Accelerated Track (</a:t>
            </a:r>
            <a:r>
              <a:rPr lang="en-US" sz="6600" b="1" dirty="0" err="1">
                <a:solidFill>
                  <a:schemeClr val="bg1"/>
                </a:solidFill>
              </a:rPr>
              <a:t>ImPAcT</a:t>
            </a:r>
            <a:r>
              <a:rPr lang="en-US" sz="6600" b="1" dirty="0">
                <a:solidFill>
                  <a:schemeClr val="bg1"/>
                </a:solidFill>
              </a:rPr>
              <a:t>)</a:t>
            </a: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Pathway</a:t>
            </a:r>
            <a:br>
              <a:rPr lang="en-US" sz="6600" b="1" dirty="0">
                <a:solidFill>
                  <a:schemeClr val="bg1"/>
                </a:solidFill>
              </a:rPr>
            </a:br>
            <a:br>
              <a:rPr lang="en-US" sz="66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Marie </a:t>
            </a:r>
            <a:r>
              <a:rPr lang="en-US" sz="2400" b="1" dirty="0" err="1">
                <a:solidFill>
                  <a:schemeClr val="bg1"/>
                </a:solidFill>
              </a:rPr>
              <a:t>Chisholm-Burns,</a:t>
            </a:r>
            <a:r>
              <a:rPr lang="en-US" sz="2400" b="1" dirty="0">
                <a:solidFill>
                  <a:schemeClr val="bg1"/>
                </a:solidFill>
              </a:rPr>
              <a:t> PharmD, PhD, MPH, MBA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Dean and UTHSC Distinguished Professor, UTHSC College of Pharmacy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6600" b="1" dirty="0"/>
            </a:b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2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9"/>
    </mc:Choice>
    <mc:Fallback xmlns="">
      <p:transition spd="slow" advTm="14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1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089F7-D1E0-4777-975C-5DD0AD67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180" y="3230146"/>
            <a:ext cx="6959446" cy="16624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Why </a:t>
            </a:r>
            <a:r>
              <a:rPr lang="en-US" sz="6000" b="1" dirty="0">
                <a:solidFill>
                  <a:srgbClr val="FFFFFF"/>
                </a:solidFill>
                <a:latin typeface="+mn-lt"/>
              </a:rPr>
              <a:t>Offer</a:t>
            </a:r>
            <a:r>
              <a:rPr lang="en-US" sz="6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ImPAcT</a:t>
            </a:r>
            <a:r>
              <a:rPr lang="en-US" sz="6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, a 3-year Accelerated PharmD?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04586-0B8B-4E86-ABAF-9CFFA20C1E9B}"/>
              </a:ext>
            </a:extLst>
          </p:cNvPr>
          <p:cNvSpPr txBox="1"/>
          <p:nvPr/>
        </p:nvSpPr>
        <p:spPr>
          <a:xfrm>
            <a:off x="8439739" y="6449307"/>
            <a:ext cx="41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mersive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harmD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celerated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rack</a:t>
            </a:r>
          </a:p>
        </p:txBody>
      </p:sp>
    </p:spTree>
    <p:extLst>
      <p:ext uri="{BB962C8B-B14F-4D97-AF65-F5344CB8AC3E}">
        <p14:creationId xmlns:p14="http://schemas.microsoft.com/office/powerpoint/2010/main" val="53893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4B874C19-9B23-4B12-823E-D67615A9B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43949" cy="6858000"/>
          </a:xfrm>
          <a:custGeom>
            <a:avLst/>
            <a:gdLst>
              <a:gd name="connsiteX0" fmla="*/ 956085 w 7743949"/>
              <a:gd name="connsiteY0" fmla="*/ 2071857 h 6858000"/>
              <a:gd name="connsiteX1" fmla="*/ 4999548 w 7743949"/>
              <a:gd name="connsiteY1" fmla="*/ 2071857 h 6858000"/>
              <a:gd name="connsiteX2" fmla="*/ 5619604 w 7743949"/>
              <a:gd name="connsiteY2" fmla="*/ 2437296 h 6858000"/>
              <a:gd name="connsiteX3" fmla="*/ 7645701 w 7743949"/>
              <a:gd name="connsiteY3" fmla="*/ 5926372 h 6858000"/>
              <a:gd name="connsiteX4" fmla="*/ 7645701 w 7743949"/>
              <a:gd name="connsiteY4" fmla="*/ 6639850 h 6858000"/>
              <a:gd name="connsiteX5" fmla="*/ 7538856 w 7743949"/>
              <a:gd name="connsiteY5" fmla="*/ 6823844 h 6858000"/>
              <a:gd name="connsiteX6" fmla="*/ 7519022 w 7743949"/>
              <a:gd name="connsiteY6" fmla="*/ 6858000 h 6858000"/>
              <a:gd name="connsiteX7" fmla="*/ 0 w 7743949"/>
              <a:gd name="connsiteY7" fmla="*/ 6858000 h 6858000"/>
              <a:gd name="connsiteX8" fmla="*/ 0 w 7743949"/>
              <a:gd name="connsiteY8" fmla="*/ 3003362 h 6858000"/>
              <a:gd name="connsiteX9" fmla="*/ 144017 w 7743949"/>
              <a:gd name="connsiteY9" fmla="*/ 2754282 h 6858000"/>
              <a:gd name="connsiteX10" fmla="*/ 327296 w 7743949"/>
              <a:gd name="connsiteY10" fmla="*/ 2437296 h 6858000"/>
              <a:gd name="connsiteX11" fmla="*/ 956085 w 7743949"/>
              <a:gd name="connsiteY11" fmla="*/ 2071857 h 6858000"/>
              <a:gd name="connsiteX12" fmla="*/ 6281397 w 7743949"/>
              <a:gd name="connsiteY12" fmla="*/ 1163923 h 6858000"/>
              <a:gd name="connsiteX13" fmla="*/ 7148441 w 7743949"/>
              <a:gd name="connsiteY13" fmla="*/ 1163923 h 6858000"/>
              <a:gd name="connsiteX14" fmla="*/ 7281401 w 7743949"/>
              <a:gd name="connsiteY14" fmla="*/ 1242285 h 6858000"/>
              <a:gd name="connsiteX15" fmla="*/ 7715859 w 7743949"/>
              <a:gd name="connsiteY15" fmla="*/ 1990451 h 6858000"/>
              <a:gd name="connsiteX16" fmla="*/ 7715859 w 7743949"/>
              <a:gd name="connsiteY16" fmla="*/ 2143443 h 6858000"/>
              <a:gd name="connsiteX17" fmla="*/ 7281401 w 7743949"/>
              <a:gd name="connsiteY17" fmla="*/ 2891610 h 6858000"/>
              <a:gd name="connsiteX18" fmla="*/ 7148441 w 7743949"/>
              <a:gd name="connsiteY18" fmla="*/ 2969971 h 6858000"/>
              <a:gd name="connsiteX19" fmla="*/ 6281397 w 7743949"/>
              <a:gd name="connsiteY19" fmla="*/ 2969971 h 6858000"/>
              <a:gd name="connsiteX20" fmla="*/ 6146565 w 7743949"/>
              <a:gd name="connsiteY20" fmla="*/ 2891610 h 6858000"/>
              <a:gd name="connsiteX21" fmla="*/ 5713979 w 7743949"/>
              <a:gd name="connsiteY21" fmla="*/ 2143443 h 6858000"/>
              <a:gd name="connsiteX22" fmla="*/ 5713979 w 7743949"/>
              <a:gd name="connsiteY22" fmla="*/ 1990451 h 6858000"/>
              <a:gd name="connsiteX23" fmla="*/ 6146565 w 7743949"/>
              <a:gd name="connsiteY23" fmla="*/ 1242285 h 6858000"/>
              <a:gd name="connsiteX24" fmla="*/ 6281397 w 7743949"/>
              <a:gd name="connsiteY24" fmla="*/ 1163923 h 6858000"/>
              <a:gd name="connsiteX25" fmla="*/ 0 w 7743949"/>
              <a:gd name="connsiteY25" fmla="*/ 0 h 6858000"/>
              <a:gd name="connsiteX26" fmla="*/ 6600525 w 7743949"/>
              <a:gd name="connsiteY26" fmla="*/ 0 h 6858000"/>
              <a:gd name="connsiteX27" fmla="*/ 6486618 w 7743949"/>
              <a:gd name="connsiteY27" fmla="*/ 196155 h 6858000"/>
              <a:gd name="connsiteX28" fmla="*/ 5677553 w 7743949"/>
              <a:gd name="connsiteY28" fmla="*/ 1589421 h 6858000"/>
              <a:gd name="connsiteX29" fmla="*/ 5057496 w 7743949"/>
              <a:gd name="connsiteY29" fmla="*/ 1954861 h 6858000"/>
              <a:gd name="connsiteX30" fmla="*/ 1014033 w 7743949"/>
              <a:gd name="connsiteY30" fmla="*/ 1954861 h 6858000"/>
              <a:gd name="connsiteX31" fmla="*/ 385244 w 7743949"/>
              <a:gd name="connsiteY31" fmla="*/ 1589421 h 6858000"/>
              <a:gd name="connsiteX32" fmla="*/ 69234 w 7743949"/>
              <a:gd name="connsiteY32" fmla="*/ 1042874 h 6858000"/>
              <a:gd name="connsiteX33" fmla="*/ 0 w 7743949"/>
              <a:gd name="connsiteY33" fmla="*/ 923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8C4CF-3508-400D-9FDC-2F2F4B1E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4" y="349858"/>
            <a:ext cx="4761461" cy="1351722"/>
          </a:xfrm>
        </p:spPr>
        <p:txBody>
          <a:bodyPr anchor="ctr"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+mn-lt"/>
              </a:rPr>
              <a:t>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BEB86-11C0-4970-9607-F627812A9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6" y="2863018"/>
            <a:ext cx="4666592" cy="3304451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C00000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tudent debt reduction</a:t>
            </a:r>
          </a:p>
          <a:p>
            <a:r>
              <a:rPr lang="en-US" sz="3200" b="1" u="sng" dirty="0">
                <a:solidFill>
                  <a:srgbClr val="C00000"/>
                </a:solidFill>
              </a:rPr>
              <a:t>C</a:t>
            </a:r>
            <a:r>
              <a:rPr lang="en-US" sz="3200" dirty="0">
                <a:solidFill>
                  <a:schemeClr val="bg1"/>
                </a:solidFill>
              </a:rPr>
              <a:t>hoice augmentation</a:t>
            </a:r>
          </a:p>
          <a:p>
            <a:r>
              <a:rPr lang="en-US" sz="3200" b="1" u="sng" dirty="0">
                <a:solidFill>
                  <a:srgbClr val="C00000"/>
                </a:solidFill>
              </a:rPr>
              <a:t>R</a:t>
            </a:r>
            <a:r>
              <a:rPr lang="en-US" sz="3200" dirty="0">
                <a:solidFill>
                  <a:schemeClr val="bg1"/>
                </a:solidFill>
              </a:rPr>
              <a:t>ecruiting enhancement</a:t>
            </a:r>
          </a:p>
          <a:p>
            <a:r>
              <a:rPr lang="en-US" sz="3200" b="1" u="sng" dirty="0">
                <a:solidFill>
                  <a:srgbClr val="C00000"/>
                </a:solidFill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ncrease student access</a:t>
            </a:r>
          </a:p>
          <a:p>
            <a:r>
              <a:rPr lang="en-US" sz="3200" b="1" u="sng" dirty="0">
                <a:solidFill>
                  <a:srgbClr val="C00000"/>
                </a:solidFill>
              </a:rPr>
              <a:t>P</a:t>
            </a:r>
            <a:r>
              <a:rPr lang="en-US" sz="3200" dirty="0">
                <a:solidFill>
                  <a:schemeClr val="bg1"/>
                </a:solidFill>
              </a:rPr>
              <a:t>rogram quality</a:t>
            </a:r>
          </a:p>
          <a:p>
            <a:r>
              <a:rPr lang="en-US" sz="3200" b="1" u="sng" dirty="0">
                <a:solidFill>
                  <a:srgbClr val="C00000"/>
                </a:solidFill>
              </a:rPr>
              <a:t>T</a:t>
            </a:r>
            <a:r>
              <a:rPr lang="en-US" sz="3200" dirty="0">
                <a:solidFill>
                  <a:schemeClr val="bg1"/>
                </a:solidFill>
              </a:rPr>
              <a:t>ransformative</a:t>
            </a:r>
          </a:p>
          <a:p>
            <a:pPr marL="0" indent="0">
              <a:buNone/>
            </a:pP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" name="Picture 6" descr="A red square with a cross on it&#10;&#10;Description automatically generated with low confidence">
            <a:extLst>
              <a:ext uri="{FF2B5EF4-FFF2-40B4-BE49-F238E27FC236}">
                <a16:creationId xmlns:a16="http://schemas.microsoft.com/office/drawing/2014/main" id="{7A346DC1-4076-4A95-A232-49F18C68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576" y="1218186"/>
            <a:ext cx="3858600" cy="39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2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1D15-0DFE-4B60-90C4-940318E0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Immersive PharmD Accelerated Track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ImPAcT</a:t>
            </a:r>
            <a:r>
              <a:rPr lang="en-US" b="1" dirty="0"/>
              <a:t>)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A23C-03FE-4C4E-9C75-13269C94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22703" cy="4023360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Will provide an option for students to complete the PharmD program in three years.</a:t>
            </a:r>
            <a:endParaRPr lang="en-US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Offered to 10-25 students matriculating in August 2021.</a:t>
            </a:r>
            <a:endParaRPr lang="en-US" dirty="0">
              <a:cs typeface="Calibri"/>
            </a:endParaRPr>
          </a:p>
          <a:p>
            <a:pPr marL="383540" lvl="1"/>
            <a:r>
              <a:rPr lang="en-US" dirty="0"/>
              <a:t>No increase to target class size.</a:t>
            </a:r>
            <a:endParaRPr lang="en-US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The </a:t>
            </a:r>
            <a:r>
              <a:rPr lang="en-US" dirty="0" err="1"/>
              <a:t>ImPAcT</a:t>
            </a:r>
            <a:r>
              <a:rPr lang="en-US" dirty="0"/>
              <a:t> program is consistent with UTHSC and College missions and strategic plans, it:</a:t>
            </a:r>
            <a:endParaRPr lang="en-US" dirty="0">
              <a:cs typeface="Calibri" panose="020F0502020204030204"/>
            </a:endParaRPr>
          </a:p>
          <a:p>
            <a:pPr marL="383540" lvl="1"/>
            <a:r>
              <a:rPr lang="en-US" dirty="0">
                <a:cs typeface="Calibri" panose="020F0502020204030204"/>
              </a:rPr>
              <a:t>Aligns with College's core values of advancing excellence, increasing access, being futuristic, and continuous quality improvement;</a:t>
            </a:r>
          </a:p>
          <a:p>
            <a:pPr marL="383540" lvl="1"/>
            <a:r>
              <a:rPr lang="en-US" dirty="0"/>
              <a:t>Attract prospective students who desire to graduate sooner; and</a:t>
            </a:r>
            <a:endParaRPr lang="en-US" dirty="0">
              <a:cs typeface="Calibri" panose="020F0502020204030204"/>
            </a:endParaRPr>
          </a:p>
          <a:p>
            <a:pPr marL="383540" lvl="1"/>
            <a:r>
              <a:rPr lang="en-US" dirty="0"/>
              <a:t>Reach a broader audience of applicants, thus providing education in a more inclusive manner.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70E3C-CBB6-4A26-987A-3BF74B6BC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85"/>
          <a:stretch/>
        </p:blipFill>
        <p:spPr>
          <a:xfrm>
            <a:off x="7119983" y="2296985"/>
            <a:ext cx="4035697" cy="312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94"/>
    </mc:Choice>
    <mc:Fallback xmlns="">
      <p:transition spd="slow" advTm="925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C7D1-F635-4905-8EAF-0C1C52AC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Design of </a:t>
            </a:r>
            <a:r>
              <a:rPr lang="en-US" sz="6600" b="1" dirty="0" err="1"/>
              <a:t>ImPAcT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3FD0-6231-4082-9F60-BEA4586F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71" y="1919634"/>
            <a:ext cx="11657086" cy="4305553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 </a:t>
            </a:r>
            <a:r>
              <a:rPr lang="en-US" dirty="0" err="1"/>
              <a:t>ImPAcT</a:t>
            </a:r>
            <a:r>
              <a:rPr lang="en-US" dirty="0"/>
              <a:t> is comprised of the same number of hours (148.5), the same course content, and the same learning objectives as the traditional 4-year pathway.</a:t>
            </a:r>
            <a:endParaRPr lang="en-US" sz="1800" dirty="0"/>
          </a:p>
          <a:p>
            <a:pPr marL="383540" lvl="1"/>
            <a:r>
              <a:rPr lang="en-US" dirty="0">
                <a:cs typeface="Calibri"/>
              </a:rPr>
              <a:t>Delivered in an accelerated manner by shortening breaks and redistributing classes.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Students will complete all P1 fall semester activities, including orientation, with 4-year pathway students since they are not granted entry to </a:t>
            </a:r>
            <a:r>
              <a:rPr lang="en-US" dirty="0" err="1"/>
              <a:t>ImPAcT</a:t>
            </a:r>
            <a:r>
              <a:rPr lang="en-US" dirty="0"/>
              <a:t> until after completion of P1 fall.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At least the first two cohorts will be at the Memphis campus for their didactic education.</a:t>
            </a:r>
          </a:p>
          <a:p>
            <a:pPr marL="383540" lvl="1"/>
            <a:r>
              <a:rPr lang="en-US" dirty="0"/>
              <a:t>Face-to-face access for all support services, including the Director of </a:t>
            </a:r>
            <a:r>
              <a:rPr lang="en-US" dirty="0" err="1"/>
              <a:t>ImPAcT</a:t>
            </a:r>
            <a:r>
              <a:rPr lang="en-US" dirty="0"/>
              <a:t> (a new hire to support this pathway).</a:t>
            </a:r>
          </a:p>
          <a:p>
            <a:pPr marL="383540" lvl="1"/>
            <a:r>
              <a:rPr lang="en-US" dirty="0"/>
              <a:t>Close monitoring and assessment of student progress.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Same academic policies for progression and graduation as the 4-year pathway.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Exit strategy: If a student is unable to progress in the </a:t>
            </a:r>
            <a:r>
              <a:rPr lang="en-US" dirty="0" err="1"/>
              <a:t>ImPAcT</a:t>
            </a:r>
            <a:r>
              <a:rPr lang="en-US" dirty="0"/>
              <a:t>, may fall back into the 4-year pathway.</a:t>
            </a:r>
          </a:p>
          <a:p>
            <a:pPr marL="20066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3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4"/>
    </mc:Choice>
    <mc:Fallback xmlns="">
      <p:transition spd="slow" advTm="603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C7D1-F635-4905-8EAF-0C1C52AC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Approval of </a:t>
            </a:r>
            <a:r>
              <a:rPr lang="en-US" sz="6600" b="1" dirty="0" err="1"/>
              <a:t>ImPAcT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3FD0-6231-4082-9F60-BEA4586FF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171" y="1919634"/>
            <a:ext cx="11657086" cy="4305553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 In December 2020, the College of Pharmacy Faculty voted and overwhelmingly approved the </a:t>
            </a:r>
            <a:r>
              <a:rPr lang="en-US" sz="2800" dirty="0" err="1"/>
              <a:t>ImPAcT</a:t>
            </a:r>
            <a:r>
              <a:rPr lang="en-US" sz="2800" dirty="0"/>
              <a:t> pathway.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April 2020, the College of Pharmacy Alumni Board expressed their full support of the </a:t>
            </a:r>
            <a:r>
              <a:rPr lang="en-US" sz="2800" dirty="0" err="1"/>
              <a:t>ImPAcT</a:t>
            </a:r>
            <a:r>
              <a:rPr lang="en-US" sz="2800" dirty="0"/>
              <a:t> pathway.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At the conclusion of their April 26-27, 2021 site visit, the Accreditation Council for Pharmacy Education enthusiastically approved the start of the </a:t>
            </a:r>
            <a:r>
              <a:rPr lang="en-US" sz="2800" dirty="0" err="1"/>
              <a:t>ImPAcT</a:t>
            </a:r>
            <a:r>
              <a:rPr lang="en-US" sz="2800" dirty="0"/>
              <a:t> pathway in August 2021.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6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4"/>
    </mc:Choice>
    <mc:Fallback xmlns="">
      <p:transition spd="slow" advTm="6036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A96D-C620-484D-8682-F23769A5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Summary: </a:t>
            </a:r>
            <a:r>
              <a:rPr lang="en-US" sz="6600" b="1" dirty="0" err="1"/>
              <a:t>ImPAcT</a:t>
            </a:r>
            <a:r>
              <a:rPr lang="en-US" sz="6600" b="1" dirty="0"/>
              <a:t>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D168-2377-451A-9FE8-88DD38C4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 </a:t>
            </a:r>
            <a:r>
              <a:rPr lang="en-US" sz="2400" dirty="0" err="1"/>
              <a:t>ImPAcT</a:t>
            </a:r>
            <a:r>
              <a:rPr lang="en-US" sz="2400" dirty="0"/>
              <a:t> (Immersive PharmD Accelerated Track) will be a high-quality pathway.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 </a:t>
            </a:r>
            <a:r>
              <a:rPr lang="en-US" sz="2400" dirty="0" err="1"/>
              <a:t>ImPAcT</a:t>
            </a:r>
            <a:r>
              <a:rPr lang="en-US" sz="2400" dirty="0"/>
              <a:t> gives students greater choices for their education.</a:t>
            </a:r>
            <a:endParaRPr lang="en-US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</a:t>
            </a:r>
            <a:r>
              <a:rPr lang="en-US" sz="2400" dirty="0" err="1"/>
              <a:t>ImPAcT</a:t>
            </a:r>
            <a:r>
              <a:rPr lang="en-US" sz="2400" dirty="0"/>
              <a:t> Pathway is in alignment with the College’s core values and with our theme of access, affordability, and accountability.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FEADA-17D8-4D2E-B366-E5C055AD2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31" y="4082948"/>
            <a:ext cx="3930373" cy="2072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96745-28C1-4AE5-901B-8381072C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7" y="4087541"/>
            <a:ext cx="2478146" cy="2141068"/>
          </a:xfrm>
          <a:prstGeom prst="rect">
            <a:avLst/>
          </a:prstGeom>
        </p:spPr>
      </p:pic>
      <p:pic>
        <p:nvPicPr>
          <p:cNvPr id="9" name="Picture 8" descr="A picture containing person, people, group&#10;&#10;Description automatically generated">
            <a:extLst>
              <a:ext uri="{FF2B5EF4-FFF2-40B4-BE49-F238E27FC236}">
                <a16:creationId xmlns:a16="http://schemas.microsoft.com/office/drawing/2014/main" id="{487D60A6-27D0-475D-A36C-5A823C259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63" y="4087541"/>
            <a:ext cx="2114304" cy="2141068"/>
          </a:xfrm>
          <a:prstGeom prst="rect">
            <a:avLst/>
          </a:prstGeom>
        </p:spPr>
      </p:pic>
      <p:pic>
        <p:nvPicPr>
          <p:cNvPr id="8" name="Picture 7" descr="A picture containing text, indoor, ceiling, floor&#10;&#10;Description automatically generated">
            <a:extLst>
              <a:ext uri="{FF2B5EF4-FFF2-40B4-BE49-F238E27FC236}">
                <a16:creationId xmlns:a16="http://schemas.microsoft.com/office/drawing/2014/main" id="{E25A878B-E615-4DD0-849F-A98373C48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26" y="4131337"/>
            <a:ext cx="3223631" cy="21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72"/>
    </mc:Choice>
    <mc:Fallback xmlns="">
      <p:transition spd="slow" advTm="5677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455</Words>
  <Application>Microsoft Macintosh PowerPoint</Application>
  <PresentationFormat>Widescreen</PresentationFormat>
  <Paragraphs>40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Rockwell</vt:lpstr>
      <vt:lpstr>Retrospect</vt:lpstr>
      <vt:lpstr>Office Theme</vt:lpstr>
      <vt:lpstr>1_Office Theme</vt:lpstr>
      <vt:lpstr>Immersive PharmD Accelerated Track (ImPAcT) Pathway  Marie Chisholm-Burns, PharmD, PhD, MPH, MBA Dean and UTHSC Distinguished Professor, UTHSC College of Pharmacy  </vt:lpstr>
      <vt:lpstr>Why Offer ImPAcT, a 3-year Accelerated PharmD?</vt:lpstr>
      <vt:lpstr>SCRIPT</vt:lpstr>
      <vt:lpstr>Immersive PharmD Accelerated Track (ImPAcT) Pathway</vt:lpstr>
      <vt:lpstr>Design of ImPAcT</vt:lpstr>
      <vt:lpstr>Approval of ImPAcT</vt:lpstr>
      <vt:lpstr>Summary: ImPAcT Pathway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UTHSC COP Request to Create an Accelerated Pathway to the Doctor of Pharmacy Curriculum</dc:title>
  <dc:creator>Johnson, Jenny L</dc:creator>
  <cp:lastModifiedBy>Ferrara, Anthony Alan</cp:lastModifiedBy>
  <cp:revision>120</cp:revision>
  <cp:lastPrinted>2021-05-12T19:45:47Z</cp:lastPrinted>
  <dcterms:created xsi:type="dcterms:W3CDTF">2021-03-03T22:05:06Z</dcterms:created>
  <dcterms:modified xsi:type="dcterms:W3CDTF">2021-05-12T19:46:27Z</dcterms:modified>
</cp:coreProperties>
</file>