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charts/chart2.xml" ContentType="application/vnd.openxmlformats-officedocument.drawingml.chart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2" r:id="rId1"/>
  </p:sldMasterIdLst>
  <p:notesMasterIdLst>
    <p:notesMasterId r:id="rId22"/>
  </p:notesMasterIdLst>
  <p:handoutMasterIdLst>
    <p:handoutMasterId r:id="rId23"/>
  </p:handoutMasterIdLst>
  <p:sldIdLst>
    <p:sldId id="291" r:id="rId2"/>
    <p:sldId id="347" r:id="rId3"/>
    <p:sldId id="292" r:id="rId4"/>
    <p:sldId id="293" r:id="rId5"/>
    <p:sldId id="344" r:id="rId6"/>
    <p:sldId id="345" r:id="rId7"/>
    <p:sldId id="271" r:id="rId8"/>
    <p:sldId id="290" r:id="rId9"/>
    <p:sldId id="302" r:id="rId10"/>
    <p:sldId id="307" r:id="rId11"/>
    <p:sldId id="308" r:id="rId12"/>
    <p:sldId id="310" r:id="rId13"/>
    <p:sldId id="331" r:id="rId14"/>
    <p:sldId id="327" r:id="rId15"/>
    <p:sldId id="332" r:id="rId16"/>
    <p:sldId id="329" r:id="rId17"/>
    <p:sldId id="333" r:id="rId18"/>
    <p:sldId id="330" r:id="rId19"/>
    <p:sldId id="348" r:id="rId20"/>
    <p:sldId id="346" r:id="rId21"/>
  </p:sldIdLst>
  <p:sldSz cx="9144000" cy="6858000" type="screen4x3"/>
  <p:notesSz cx="6858000" cy="9144000"/>
  <p:defaultTextStyle>
    <a:defPPr>
      <a:defRPr lang="en-US"/>
    </a:defPPr>
    <a:lvl1pPr marL="0" algn="l" defTabSz="4571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9" algn="l" defTabSz="4571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8" algn="l" defTabSz="4571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7" algn="l" defTabSz="4571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16" algn="l" defTabSz="4571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98" algn="l" defTabSz="4571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77" algn="l" defTabSz="4571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56" algn="l" defTabSz="4571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35" algn="l" defTabSz="4571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Manoj Jain" initials="MJ" lastIdx="12" clrIdx="0"/>
  <p:cmAuthor id="1" name="Beth Baker" initials="BB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6" frameSlides="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54" d="100"/>
          <a:sy n="154" d="100"/>
        </p:scale>
        <p:origin x="-11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kjain:Desktop:Dropbox:MEDITATION:compassion%20medical%20studen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kjain:Desktop:Dropbox:MEDITATION:compassion%20medical%20studen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/>
    <c:plotArea>
      <c:layout>
        <c:manualLayout>
          <c:layoutTarget val="inner"/>
          <c:xMode val="edge"/>
          <c:yMode val="edge"/>
          <c:x val="0.0630567448079216"/>
          <c:y val="0.127803379416283"/>
          <c:w val="0.90454358815645"/>
          <c:h val="0.789078461966448"/>
        </c:manualLayout>
      </c:layout>
      <c:lineChart>
        <c:grouping val="stacked"/>
        <c:ser>
          <c:idx val="0"/>
          <c:order val="0"/>
          <c:tx>
            <c:strRef>
              <c:f>Sheet1!$C$4</c:f>
              <c:strCache>
                <c:ptCount val="1"/>
                <c:pt idx="0">
                  <c:v>Empathy Score</c:v>
                </c:pt>
              </c:strCache>
            </c:strRef>
          </c:tx>
          <c:cat>
            <c:strRef>
              <c:f>Sheet1!$B$5:$B$8</c:f>
              <c:strCache>
                <c:ptCount val="4"/>
                <c:pt idx="0">
                  <c:v>M1 Start</c:v>
                </c:pt>
                <c:pt idx="1">
                  <c:v>M2 Start</c:v>
                </c:pt>
                <c:pt idx="2">
                  <c:v>M3 Start</c:v>
                </c:pt>
                <c:pt idx="3">
                  <c:v>M4 Start</c:v>
                </c:pt>
              </c:strCache>
            </c:strRef>
          </c:cat>
          <c:val>
            <c:numRef>
              <c:f>Sheet1!$C$5:$C$8</c:f>
              <c:numCache>
                <c:formatCode>General</c:formatCode>
                <c:ptCount val="4"/>
                <c:pt idx="0">
                  <c:v>46.25</c:v>
                </c:pt>
                <c:pt idx="1">
                  <c:v>40.45</c:v>
                </c:pt>
                <c:pt idx="2">
                  <c:v>40.19</c:v>
                </c:pt>
                <c:pt idx="3">
                  <c:v>34.38</c:v>
                </c:pt>
              </c:numCache>
            </c:numRef>
          </c:val>
        </c:ser>
        <c:marker val="1"/>
        <c:axId val="570924376"/>
        <c:axId val="570983320"/>
      </c:lineChart>
      <c:catAx>
        <c:axId val="570924376"/>
        <c:scaling>
          <c:orientation val="minMax"/>
        </c:scaling>
        <c:axPos val="b"/>
        <c:tickLblPos val="nextTo"/>
        <c:crossAx val="570983320"/>
        <c:crosses val="autoZero"/>
        <c:auto val="1"/>
        <c:lblAlgn val="ctr"/>
        <c:lblOffset val="100"/>
      </c:catAx>
      <c:valAx>
        <c:axId val="570983320"/>
        <c:scaling>
          <c:orientation val="minMax"/>
        </c:scaling>
        <c:axPos val="l"/>
        <c:majorGridlines/>
        <c:numFmt formatCode="General" sourceLinked="1"/>
        <c:tickLblPos val="nextTo"/>
        <c:crossAx val="570924376"/>
        <c:crosses val="autoZero"/>
        <c:crossBetween val="between"/>
      </c:valAx>
    </c:plotArea>
    <c:legend>
      <c:legendPos val="r"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plotArea>
      <c:layout/>
      <c:lineChart>
        <c:grouping val="standard"/>
        <c:ser>
          <c:idx val="0"/>
          <c:order val="0"/>
          <c:tx>
            <c:strRef>
              <c:f>Sheet1!$I$5</c:f>
              <c:strCache>
                <c:ptCount val="1"/>
                <c:pt idx="0">
                  <c:v>Male</c:v>
                </c:pt>
              </c:strCache>
            </c:strRef>
          </c:tx>
          <c:cat>
            <c:strRef>
              <c:f>Sheet1!$H$6:$H$9</c:f>
              <c:strCache>
                <c:ptCount val="4"/>
                <c:pt idx="0">
                  <c:v>M1 Start</c:v>
                </c:pt>
                <c:pt idx="1">
                  <c:v>M2 Start</c:v>
                </c:pt>
                <c:pt idx="2">
                  <c:v>M3 Start</c:v>
                </c:pt>
                <c:pt idx="3">
                  <c:v>M4 Start</c:v>
                </c:pt>
              </c:strCache>
            </c:strRef>
          </c:cat>
          <c:val>
            <c:numRef>
              <c:f>Sheet1!$I$6:$I$9</c:f>
              <c:numCache>
                <c:formatCode>General</c:formatCode>
                <c:ptCount val="4"/>
                <c:pt idx="0">
                  <c:v>37.87</c:v>
                </c:pt>
                <c:pt idx="1">
                  <c:v>31.56</c:v>
                </c:pt>
                <c:pt idx="2">
                  <c:v>31.08</c:v>
                </c:pt>
                <c:pt idx="3">
                  <c:v>25.75</c:v>
                </c:pt>
              </c:numCache>
            </c:numRef>
          </c:val>
        </c:ser>
        <c:ser>
          <c:idx val="1"/>
          <c:order val="1"/>
          <c:tx>
            <c:strRef>
              <c:f>Sheet1!$J$5</c:f>
              <c:strCache>
                <c:ptCount val="1"/>
                <c:pt idx="0">
                  <c:v>Female</c:v>
                </c:pt>
              </c:strCache>
            </c:strRef>
          </c:tx>
          <c:cat>
            <c:strRef>
              <c:f>Sheet1!$H$6:$H$9</c:f>
              <c:strCache>
                <c:ptCount val="4"/>
                <c:pt idx="0">
                  <c:v>M1 Start</c:v>
                </c:pt>
                <c:pt idx="1">
                  <c:v>M2 Start</c:v>
                </c:pt>
                <c:pt idx="2">
                  <c:v>M3 Start</c:v>
                </c:pt>
                <c:pt idx="3">
                  <c:v>M4 Start</c:v>
                </c:pt>
              </c:strCache>
            </c:strRef>
          </c:cat>
          <c:val>
            <c:numRef>
              <c:f>Sheet1!$J$6:$J$9</c:f>
              <c:numCache>
                <c:formatCode>General</c:formatCode>
                <c:ptCount val="4"/>
                <c:pt idx="0">
                  <c:v>61.75</c:v>
                </c:pt>
                <c:pt idx="1">
                  <c:v>56.92</c:v>
                </c:pt>
                <c:pt idx="2">
                  <c:v>57.05</c:v>
                </c:pt>
                <c:pt idx="3">
                  <c:v>50.36</c:v>
                </c:pt>
              </c:numCache>
            </c:numRef>
          </c:val>
        </c:ser>
        <c:marker val="1"/>
        <c:axId val="571043896"/>
        <c:axId val="571042808"/>
      </c:lineChart>
      <c:catAx>
        <c:axId val="571043896"/>
        <c:scaling>
          <c:orientation val="minMax"/>
        </c:scaling>
        <c:axPos val="b"/>
        <c:tickLblPos val="nextTo"/>
        <c:crossAx val="571042808"/>
        <c:crosses val="autoZero"/>
        <c:auto val="1"/>
        <c:lblAlgn val="ctr"/>
        <c:lblOffset val="100"/>
      </c:catAx>
      <c:valAx>
        <c:axId val="571042808"/>
        <c:scaling>
          <c:orientation val="minMax"/>
        </c:scaling>
        <c:axPos val="l"/>
        <c:majorGridlines/>
        <c:numFmt formatCode="General" sourceLinked="1"/>
        <c:tickLblPos val="nextTo"/>
        <c:crossAx val="571043896"/>
        <c:crosses val="autoZero"/>
        <c:crossBetween val="between"/>
      </c:valAx>
    </c:plotArea>
    <c:legend>
      <c:legendPos val="r"/>
    </c:legend>
    <c:plotVisOnly val="1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50E31-54D5-3F48-A9DB-8BA6FC0BC05F}" type="datetimeFigureOut">
              <a:rPr lang="en-US" smtClean="0"/>
              <a:pPr/>
              <a:t>4/28/17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ED8CD-77CD-B248-A0B7-680124CF420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1D655-7357-B040-9523-503B2FAF61D0}" type="datetimeFigureOut">
              <a:rPr lang="en-US" smtClean="0"/>
              <a:pPr/>
              <a:t>4/28/17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E7422-D35F-A541-85BD-56D39AB9BB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1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9" algn="l" defTabSz="4571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8" algn="l" defTabSz="4571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7" algn="l" defTabSz="4571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16" algn="l" defTabSz="4571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98" algn="l" defTabSz="4571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77" algn="l" defTabSz="4571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56" algn="l" defTabSz="4571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35" algn="l" defTabSz="4571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baseline="0" dirty="0" smtClean="0"/>
              <a:t> This is a meta-analysis of the short term (8 wk, top) and longer term (3-6 month, bottom) outcomes compared to placebo control.  We find statistically significant effect sizes favoring mindfulness of .38 at 8 wks and .22 at 3-6 months.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CB65E-000F-411A-A565-2F60A93AA42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 This is a meta-analysis of the short term (8 wk, top) and longer term (3-6 month, bottom) outcomes compared to placebo control.  We find statistically significant effect sizes favoring mindfulness of .30 at 8 wks and .23 at 3-6 months.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CB65E-000F-411A-A565-2F60A93AA426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a meta-analysis</a:t>
            </a:r>
            <a:r>
              <a:rPr lang="en-US" baseline="0" dirty="0" smtClean="0"/>
              <a:t> of the pain outcomes, showing an effect size of .33.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CB65E-000F-411A-A565-2F60A93AA42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9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179" indent="0" algn="ctr">
              <a:buNone/>
            </a:lvl2pPr>
            <a:lvl3pPr marL="914358" indent="0" algn="ctr">
              <a:buNone/>
            </a:lvl3pPr>
            <a:lvl4pPr marL="1371537" indent="0" algn="ctr">
              <a:buNone/>
            </a:lvl4pPr>
            <a:lvl5pPr marL="1828716" indent="0" algn="ctr">
              <a:buNone/>
            </a:lvl5pPr>
            <a:lvl6pPr marL="2285898" indent="0" algn="ctr">
              <a:buNone/>
            </a:lvl6pPr>
            <a:lvl7pPr marL="2743077" indent="0" algn="ctr">
              <a:buNone/>
            </a:lvl7pPr>
            <a:lvl8pPr marL="3200256" indent="0" algn="ctr">
              <a:buNone/>
            </a:lvl8pPr>
            <a:lvl9pPr marL="3657435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3FC7-21E4-9E44-928F-E9402E4659BF}" type="datetimeFigureOut">
              <a:rPr lang="en-US" smtClean="0"/>
              <a:pPr/>
              <a:t>4/28/17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7" tIns="45717" rIns="91437" bIns="4571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7" tIns="45717" rIns="91437" bIns="4571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3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2CFE582-CD5B-A64A-8BC1-37C5AC5220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3FC7-21E4-9E44-928F-E9402E4659BF}" type="datetimeFigureOut">
              <a:rPr lang="en-US" smtClean="0"/>
              <a:pPr/>
              <a:t>4/28/17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E582-CD5B-A64A-8BC1-37C5AC5220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9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7" tIns="45717" rIns="91437" bIns="4571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7" tIns="45717" rIns="91437" bIns="4571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4"/>
            <a:ext cx="457200" cy="441325"/>
          </a:xfrm>
        </p:spPr>
        <p:txBody>
          <a:bodyPr/>
          <a:lstStyle/>
          <a:p>
            <a:fld id="{B2CFE582-CD5B-A64A-8BC1-37C5AC5220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3FC7-21E4-9E44-928F-E9402E4659BF}" type="datetimeFigureOut">
              <a:rPr lang="en-US" smtClean="0"/>
              <a:pPr/>
              <a:t>4/28/17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4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3FC7-21E4-9E44-928F-E9402E4659BF}" type="datetimeFigureOut">
              <a:rPr lang="en-US" smtClean="0"/>
              <a:pPr/>
              <a:t>4/28/17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5"/>
            <a:ext cx="457200" cy="441325"/>
          </a:xfrm>
        </p:spPr>
        <p:txBody>
          <a:bodyPr/>
          <a:lstStyle/>
          <a:p>
            <a:fld id="{B2CFE582-CD5B-A64A-8BC1-37C5AC5220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3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9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3FC7-21E4-9E44-928F-E9402E4659BF}" type="datetimeFigureOut">
              <a:rPr lang="en-US" smtClean="0"/>
              <a:pPr/>
              <a:t>4/28/17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7" tIns="45717" rIns="91437" bIns="4571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7" tIns="45717" rIns="91437" bIns="4571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3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2CFE582-CD5B-A64A-8BC1-37C5AC5220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937A3FC7-21E4-9E44-928F-E9402E4659BF}" type="datetimeFigureOut">
              <a:rPr lang="en-US" smtClean="0"/>
              <a:pPr/>
              <a:t>4/28/17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E582-CD5B-A64A-8BC1-37C5AC5220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3" y="1575654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7" tIns="45717" rIns="91437" bIns="4571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3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3FC7-21E4-9E44-928F-E9402E4659BF}" type="datetimeFigureOut">
              <a:rPr lang="en-US" smtClean="0"/>
              <a:pPr/>
              <a:t>4/28/17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7" tIns="45717" rIns="91437" bIns="4571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7" tIns="45717" rIns="91437" bIns="4571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9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2CFE582-CD5B-A64A-8BC1-37C5AC5220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3FC7-21E4-9E44-928F-E9402E4659BF}" type="datetimeFigureOut">
              <a:rPr lang="en-US" smtClean="0"/>
              <a:pPr/>
              <a:t>4/28/17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3"/>
            <a:ext cx="457200" cy="441325"/>
          </a:xfrm>
        </p:spPr>
        <p:txBody>
          <a:bodyPr/>
          <a:lstStyle/>
          <a:p>
            <a:fld id="{B2CFE582-CD5B-A64A-8BC1-37C5AC5220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9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3FC7-21E4-9E44-928F-E9402E4659BF}" type="datetimeFigureOut">
              <a:rPr lang="en-US" smtClean="0"/>
              <a:pPr/>
              <a:t>4/28/17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2CFE582-CD5B-A64A-8BC1-37C5AC5220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7" tIns="45717" rIns="91437" bIns="4571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3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7" tIns="45717" rIns="91437" bIns="4571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7" tIns="45717" rIns="91437" bIns="4571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41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2CFE582-CD5B-A64A-8BC1-37C5AC5220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8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3FC7-21E4-9E44-928F-E9402E4659BF}" type="datetimeFigureOut">
              <a:rPr lang="en-US" smtClean="0"/>
              <a:pPr/>
              <a:t>4/28/17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7" tIns="45717" rIns="91437" bIns="4571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7" tIns="45717" rIns="91437" bIns="4571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7" tIns="45717" rIns="91437" bIns="4571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41"/>
            <a:ext cx="457200" cy="441325"/>
          </a:xfrm>
        </p:spPr>
        <p:txBody>
          <a:bodyPr/>
          <a:lstStyle/>
          <a:p>
            <a:fld id="{B2CFE582-CD5B-A64A-8BC1-37C5AC5220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8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937A3FC7-21E4-9E44-928F-E9402E4659BF}" type="datetimeFigureOut">
              <a:rPr lang="en-US" smtClean="0"/>
              <a:pPr/>
              <a:t>4/28/17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8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 lIns="91437" tIns="45717" rIns="91437" bIns="45717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37A3FC7-21E4-9E44-928F-E9402E4659BF}" type="datetimeFigureOut">
              <a:rPr lang="en-US" smtClean="0"/>
              <a:pPr/>
              <a:t>4/28/17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 lIns="91437" tIns="45717" rIns="91437" bIns="45717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37" tIns="45717" rIns="91437" bIns="45717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7" tIns="45717" rIns="91437" bIns="4571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7" tIns="45717" rIns="91437" bIns="4571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7"/>
            <a:ext cx="457200" cy="441325"/>
          </a:xfrm>
          <a:prstGeom prst="rect">
            <a:avLst/>
          </a:prstGeom>
        </p:spPr>
        <p:txBody>
          <a:bodyPr vert="horz" lIns="45717" tIns="45717" rIns="45717" bIns="45717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2CFE582-CD5B-A64A-8BC1-37C5AC5220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lIns="91437" tIns="45717" rIns="91437" bIns="45717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 lIns="91437" tIns="45717" rIns="91437" bIns="45717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08" indent="-27430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16" indent="-27430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24" indent="-22859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31" indent="-22859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537" indent="-22859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845" indent="-182871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153" indent="-182871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025" indent="-182871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332" indent="-182871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3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dvacingMindfulness.com" TargetMode="External"/><Relationship Id="rId3" Type="http://schemas.openxmlformats.org/officeDocument/2006/relationships/hyperlink" Target="http://www.MJainMD.co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MANOJ JAIN MD MPH</a:t>
            </a:r>
          </a:p>
          <a:p>
            <a:r>
              <a:rPr lang="en-US" dirty="0" smtClean="0"/>
              <a:t>April 27, 2017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Mindfulness </a:t>
            </a:r>
            <a:br>
              <a:rPr lang="en-US" dirty="0" smtClean="0"/>
            </a:br>
            <a:r>
              <a:rPr lang="en-US" dirty="0" smtClean="0"/>
              <a:t>for </a:t>
            </a:r>
            <a:br>
              <a:rPr lang="en-US" dirty="0" smtClean="0"/>
            </a:br>
            <a:r>
              <a:rPr lang="en-US" dirty="0" smtClean="0"/>
              <a:t>Medical Students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Impact of Mindfulness at 8 week  </a:t>
            </a:r>
            <a:br>
              <a:rPr lang="en-US" dirty="0" smtClean="0"/>
            </a:br>
            <a:r>
              <a:rPr lang="en-US" dirty="0" smtClean="0"/>
              <a:t>and at 3-6 month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3" y="1295400"/>
            <a:ext cx="890587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" y="4114800"/>
            <a:ext cx="902214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Impact of Mindfulness at 8 week </a:t>
            </a:r>
            <a:br>
              <a:rPr lang="en-US" dirty="0" smtClean="0"/>
            </a:br>
            <a:r>
              <a:rPr lang="en-US" dirty="0" smtClean="0"/>
              <a:t>and at 3-6 month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3" y="1295400"/>
            <a:ext cx="891280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158" y="4191000"/>
            <a:ext cx="893964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Impact of Mindfulness at 8-10 week on pain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941" y="2014539"/>
            <a:ext cx="862012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5-03 at 5.46.49 AM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8091" r="-8091"/>
          <a:stretch>
            <a:fillRect/>
          </a:stretch>
        </p:blipFill>
        <p:spPr/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Empathy Score over 4 years Medical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5" y="1527051"/>
            <a:ext cx="449665" cy="39911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1079502" y="1718733"/>
          <a:ext cx="6339417" cy="4133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Empathy Score over 4 years in Male and Medical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5" y="1527051"/>
            <a:ext cx="449665" cy="39911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1079502" y="1527048"/>
          <a:ext cx="7756653" cy="4780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5-03 at 6.17.08 AM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2261" r="-2261"/>
          <a:stretch>
            <a:fillRect/>
          </a:stretch>
        </p:blipFill>
        <p:spPr/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Does Meditation </a:t>
            </a:r>
            <a:br>
              <a:rPr lang="en-US" dirty="0" smtClean="0"/>
            </a:br>
            <a:r>
              <a:rPr lang="en-US" dirty="0" smtClean="0"/>
              <a:t>Make You More Compassionate?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8 weeks of meditation increased compassionate response from 16% to 50%.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533" y="2622550"/>
            <a:ext cx="1117600" cy="28194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5-03 at 5.48.25 AM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7857" r="-7857"/>
          <a:stretch>
            <a:fillRect/>
          </a:stretch>
        </p:blipFill>
        <p:spPr/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C’s of Being a Good Doctor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Competent</a:t>
            </a:r>
          </a:p>
          <a:p>
            <a:r>
              <a:rPr lang="en-US" dirty="0" smtClean="0"/>
              <a:t>Communicative</a:t>
            </a:r>
          </a:p>
          <a:p>
            <a:r>
              <a:rPr lang="en-US" dirty="0" smtClean="0"/>
              <a:t>Compassionate</a:t>
            </a:r>
          </a:p>
          <a:p>
            <a:r>
              <a:rPr lang="en-US" dirty="0" smtClean="0"/>
              <a:t>Convenient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Washington Post: </a:t>
            </a:r>
            <a:endParaRPr lang="en-US" dirty="0"/>
          </a:p>
        </p:txBody>
      </p:sp>
      <p:pic>
        <p:nvPicPr>
          <p:cNvPr id="4" name="Content Placeholder 3" descr="Screen Shot 2016-09-12 at 8.55.06 PM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45285" r="-45285"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359" y="149605"/>
            <a:ext cx="6896100" cy="11811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www.AdvacingMindfulness.com</a:t>
            </a:r>
            <a:endParaRPr lang="en-US" dirty="0" smtClean="0"/>
          </a:p>
          <a:p>
            <a:r>
              <a:rPr lang="en-US" dirty="0" smtClean="0"/>
              <a:t>@</a:t>
            </a:r>
            <a:r>
              <a:rPr lang="en-US" dirty="0" err="1" smtClean="0"/>
              <a:t>MJainMD</a:t>
            </a:r>
            <a:r>
              <a:rPr lang="en-US" dirty="0" smtClean="0"/>
              <a:t> Twitter </a:t>
            </a:r>
          </a:p>
          <a:p>
            <a:r>
              <a:rPr lang="en-US" dirty="0" smtClean="0">
                <a:hlinkClick r:id="rId3"/>
              </a:rPr>
              <a:t>www.MJainMD.com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8306" y="233951"/>
            <a:ext cx="9152306" cy="589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3299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715003"/>
            <a:ext cx="8229600" cy="6397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Bell MT" pitchFamily="18" charset="0"/>
              </a:rPr>
              <a:t>We do not seem to be in control our minds.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422400" y="470731"/>
            <a:ext cx="62992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05601" y="1676400"/>
            <a:ext cx="931584" cy="523214"/>
          </a:xfrm>
          <a:prstGeom prst="rect">
            <a:avLst/>
          </a:prstGeom>
          <a:noFill/>
        </p:spPr>
        <p:txBody>
          <a:bodyPr wrap="none" lIns="91437" tIns="45717" rIns="91437" bIns="45717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You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7296" y="1676400"/>
            <a:ext cx="2198032" cy="523214"/>
          </a:xfrm>
          <a:prstGeom prst="rect">
            <a:avLst/>
          </a:prstGeom>
          <a:noFill/>
        </p:spPr>
        <p:txBody>
          <a:bodyPr wrap="none" lIns="91437" tIns="45717" rIns="91437" bIns="45717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Your Mind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Circular Arrow 6"/>
          <p:cNvSpPr/>
          <p:nvPr/>
        </p:nvSpPr>
        <p:spPr>
          <a:xfrm flipH="1">
            <a:off x="1828800" y="1905000"/>
            <a:ext cx="1219200" cy="1676400"/>
          </a:xfrm>
          <a:prstGeom prst="circularArrow">
            <a:avLst>
              <a:gd name="adj1" fmla="val 12500"/>
              <a:gd name="adj2" fmla="val 2979334"/>
              <a:gd name="adj3" fmla="val 20457681"/>
              <a:gd name="adj4" fmla="val 17420552"/>
              <a:gd name="adj5" fmla="val 2039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7" rIns="91437" bIns="45717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ircular Arrow 7"/>
          <p:cNvSpPr/>
          <p:nvPr/>
        </p:nvSpPr>
        <p:spPr>
          <a:xfrm flipH="1" flipV="1">
            <a:off x="5562602" y="2058652"/>
            <a:ext cx="1752599" cy="774278"/>
          </a:xfrm>
          <a:prstGeom prst="circularArrow">
            <a:avLst>
              <a:gd name="adj1" fmla="val 21280"/>
              <a:gd name="adj2" fmla="val 1442094"/>
              <a:gd name="adj3" fmla="val 15424472"/>
              <a:gd name="adj4" fmla="val 10572004"/>
              <a:gd name="adj5" fmla="val 25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7" rIns="91437" bIns="45717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iner Hand ITC" panose="03070502030502020203" pitchFamily="66" charset="0"/>
              </a:rPr>
              <a:t>Relaxation</a:t>
            </a:r>
            <a:endParaRPr lang="en-US" dirty="0">
              <a:latin typeface="Viner Hand ITC" panose="03070502030502020203" pitchFamily="66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17186"/>
            <a:ext cx="8229600" cy="449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0632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iner Hand ITC" panose="03070502030502020203" pitchFamily="66" charset="0"/>
              </a:rPr>
              <a:t>Attention</a:t>
            </a:r>
            <a:endParaRPr lang="en-US" dirty="0">
              <a:latin typeface="Viner Hand ITC" panose="03070502030502020203" pitchFamily="66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33103"/>
            <a:ext cx="7620000" cy="506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3960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and Meditation</a:t>
            </a:r>
            <a:endParaRPr lang="en-US" dirty="0"/>
          </a:p>
        </p:txBody>
      </p:sp>
      <p:pic>
        <p:nvPicPr>
          <p:cNvPr id="4" name="Content Placeholder 3" descr="IMG_0148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9753" r="-1975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516" y="49764"/>
            <a:ext cx="702474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 is mindfulness and what is meditation?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43493" y="2539554"/>
            <a:ext cx="6777317" cy="3508977"/>
          </a:xfrm>
        </p:spPr>
        <p:txBody>
          <a:bodyPr>
            <a:normAutofit/>
          </a:bodyPr>
          <a:lstStyle/>
          <a:p>
            <a:pPr marL="525756" indent="-457179">
              <a:buFont typeface="+mj-ea"/>
              <a:buAutoNum type="circleNumDbPlain"/>
            </a:pPr>
            <a:r>
              <a:rPr lang="en-US" b="1" u="sng" dirty="0" smtClean="0"/>
              <a:t>Mindfulness</a:t>
            </a:r>
            <a:r>
              <a:rPr lang="en-US" dirty="0" smtClean="0"/>
              <a:t> is a state of moment-to-moment awareness, which emphasizes </a:t>
            </a:r>
            <a:r>
              <a:rPr lang="en-US" dirty="0"/>
              <a:t>attention without </a:t>
            </a:r>
            <a:r>
              <a:rPr lang="en-US" dirty="0" smtClean="0"/>
              <a:t>judgment.</a:t>
            </a:r>
          </a:p>
          <a:p>
            <a:pPr marL="525756" indent="-457179">
              <a:buFont typeface="+mj-ea"/>
              <a:buAutoNum type="circleNumDbPlain"/>
            </a:pPr>
            <a:r>
              <a:rPr lang="en-US" b="1" u="sng" dirty="0" smtClean="0"/>
              <a:t>Meditation</a:t>
            </a:r>
            <a:r>
              <a:rPr lang="en-US" dirty="0"/>
              <a:t> </a:t>
            </a:r>
            <a:r>
              <a:rPr lang="en-US" dirty="0" smtClean="0"/>
              <a:t>is a group of practices for cultivating mindfulness, insight, wisdom and compassion.  </a:t>
            </a:r>
            <a:endParaRPr lang="en-US" dirty="0"/>
          </a:p>
          <a:p>
            <a:pPr marL="525756" indent="-457179">
              <a:buFont typeface="+mj-ea"/>
              <a:buAutoNum type="circleNumDbPlain"/>
            </a:pPr>
            <a:endParaRPr lang="en-US" dirty="0" smtClean="0"/>
          </a:p>
          <a:p>
            <a:pPr marL="525756" indent="-457179">
              <a:buFont typeface="+mj-ea"/>
              <a:buAutoNum type="circleNumDbPlain"/>
            </a:pPr>
            <a:endParaRPr lang="en-US" b="1" u="sng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115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21 at 3.35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43932" y="863602"/>
            <a:ext cx="8907870" cy="519853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682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2831</TotalTime>
  <Words>308</Words>
  <Application>Microsoft Macintosh PowerPoint</Application>
  <PresentationFormat>On-screen Show (4:3)</PresentationFormat>
  <Paragraphs>36</Paragraphs>
  <Slides>20</Slides>
  <Notes>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Civic</vt:lpstr>
      <vt:lpstr>Mindfulness  for  Medical Students</vt:lpstr>
      <vt:lpstr>Washington Post: </vt:lpstr>
      <vt:lpstr>Slide 3</vt:lpstr>
      <vt:lpstr>Slide 4</vt:lpstr>
      <vt:lpstr>Relaxation</vt:lpstr>
      <vt:lpstr>Attention</vt:lpstr>
      <vt:lpstr>Science and Meditation</vt:lpstr>
      <vt:lpstr>What is mindfulness and what is meditation?</vt:lpstr>
      <vt:lpstr>Slide 9</vt:lpstr>
      <vt:lpstr>Impact of Mindfulness at 8 week   and at 3-6 month</vt:lpstr>
      <vt:lpstr>Impact of Mindfulness at 8 week  and at 3-6 month</vt:lpstr>
      <vt:lpstr>Impact of Mindfulness at 8-10 week on pain</vt:lpstr>
      <vt:lpstr>Slide 13</vt:lpstr>
      <vt:lpstr>Empathy Score over 4 years Medical School</vt:lpstr>
      <vt:lpstr>Empathy Score over 4 years in Male and Medical School</vt:lpstr>
      <vt:lpstr>Slide 16</vt:lpstr>
      <vt:lpstr>Does Meditation  Make You More Compassionate?</vt:lpstr>
      <vt:lpstr>Slide 18</vt:lpstr>
      <vt:lpstr>4 C’s of Being a Good Doctor</vt:lpstr>
      <vt:lpstr>CONTACTS</vt:lpstr>
    </vt:vector>
  </TitlesOfParts>
  <Company>JIDS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Mindfulness Leads to Wellness</dc:title>
  <dc:creator>Manoj Jain</dc:creator>
  <cp:lastModifiedBy>Manoj Jain</cp:lastModifiedBy>
  <cp:revision>12</cp:revision>
  <cp:lastPrinted>2016-05-04T13:19:10Z</cp:lastPrinted>
  <dcterms:created xsi:type="dcterms:W3CDTF">2017-04-28T11:37:25Z</dcterms:created>
  <dcterms:modified xsi:type="dcterms:W3CDTF">2017-04-28T11:37:34Z</dcterms:modified>
</cp:coreProperties>
</file>