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62" r:id="rId2"/>
    <p:sldId id="269" r:id="rId3"/>
    <p:sldId id="301" r:id="rId4"/>
    <p:sldId id="299" r:id="rId5"/>
    <p:sldId id="314" r:id="rId6"/>
    <p:sldId id="325" r:id="rId7"/>
    <p:sldId id="306" r:id="rId8"/>
    <p:sldId id="308" r:id="rId9"/>
    <p:sldId id="322" r:id="rId10"/>
    <p:sldId id="311" r:id="rId11"/>
    <p:sldId id="310" r:id="rId12"/>
    <p:sldId id="323" r:id="rId13"/>
    <p:sldId id="304" r:id="rId14"/>
    <p:sldId id="316" r:id="rId15"/>
    <p:sldId id="317" r:id="rId16"/>
    <p:sldId id="319" r:id="rId17"/>
    <p:sldId id="320" r:id="rId18"/>
    <p:sldId id="321" r:id="rId19"/>
    <p:sldId id="313" r:id="rId20"/>
    <p:sldId id="326" r:id="rId21"/>
    <p:sldId id="281" r:id="rId22"/>
    <p:sldId id="32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50000" autoAdjust="0"/>
  </p:normalViewPr>
  <p:slideViewPr>
    <p:cSldViewPr snapToGrid="0" snapToObjects="1">
      <p:cViewPr varScale="1">
        <p:scale>
          <a:sx n="77" d="100"/>
          <a:sy n="77"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D9C297-731B-8744-8E00-E5FA0A3521A4}" type="datetimeFigureOut">
              <a:rPr lang="en-US" smtClean="0"/>
              <a:t>9/27/2019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7E6150-1F46-714C-9B9A-FFF7C591FB9F}" type="slidenum">
              <a:rPr lang="en-US" smtClean="0"/>
              <a:t>‹#›</a:t>
            </a:fld>
            <a:endParaRPr lang="en-US"/>
          </a:p>
        </p:txBody>
      </p:sp>
    </p:spTree>
    <p:extLst>
      <p:ext uri="{BB962C8B-B14F-4D97-AF65-F5344CB8AC3E}">
        <p14:creationId xmlns:p14="http://schemas.microsoft.com/office/powerpoint/2010/main" val="402619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6A6C-BCA7-DA40-B4C6-3D846D9E0335}" type="datetimeFigureOut">
              <a:rPr lang="en-US" smtClean="0"/>
              <a:t>9/27/2019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7BD7A-3425-4141-AE61-34BCDC90F0CB}" type="slidenum">
              <a:rPr lang="en-US" smtClean="0"/>
              <a:t>‹#›</a:t>
            </a:fld>
            <a:endParaRPr lang="en-US"/>
          </a:p>
        </p:txBody>
      </p:sp>
    </p:spTree>
    <p:extLst>
      <p:ext uri="{BB962C8B-B14F-4D97-AF65-F5344CB8AC3E}">
        <p14:creationId xmlns:p14="http://schemas.microsoft.com/office/powerpoint/2010/main" val="3735608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a:t>
            </a:fld>
            <a:endParaRPr lang="en-US"/>
          </a:p>
        </p:txBody>
      </p:sp>
    </p:spTree>
    <p:extLst>
      <p:ext uri="{BB962C8B-B14F-4D97-AF65-F5344CB8AC3E}">
        <p14:creationId xmlns:p14="http://schemas.microsoft.com/office/powerpoint/2010/main" val="95482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10</a:t>
            </a:fld>
            <a:endParaRPr lang="en-US"/>
          </a:p>
        </p:txBody>
      </p:sp>
    </p:spTree>
    <p:extLst>
      <p:ext uri="{BB962C8B-B14F-4D97-AF65-F5344CB8AC3E}">
        <p14:creationId xmlns:p14="http://schemas.microsoft.com/office/powerpoint/2010/main" val="17382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11</a:t>
            </a:fld>
            <a:endParaRPr lang="en-US"/>
          </a:p>
        </p:txBody>
      </p:sp>
    </p:spTree>
    <p:extLst>
      <p:ext uri="{BB962C8B-B14F-4D97-AF65-F5344CB8AC3E}">
        <p14:creationId xmlns:p14="http://schemas.microsoft.com/office/powerpoint/2010/main" val="148879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12</a:t>
            </a:fld>
            <a:endParaRPr lang="en-US"/>
          </a:p>
        </p:txBody>
      </p:sp>
    </p:spTree>
    <p:extLst>
      <p:ext uri="{BB962C8B-B14F-4D97-AF65-F5344CB8AC3E}">
        <p14:creationId xmlns:p14="http://schemas.microsoft.com/office/powerpoint/2010/main" val="340983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13</a:t>
            </a:fld>
            <a:endParaRPr lang="en-US"/>
          </a:p>
        </p:txBody>
      </p:sp>
    </p:spTree>
    <p:extLst>
      <p:ext uri="{BB962C8B-B14F-4D97-AF65-F5344CB8AC3E}">
        <p14:creationId xmlns:p14="http://schemas.microsoft.com/office/powerpoint/2010/main" val="401023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14</a:t>
            </a:fld>
            <a:endParaRPr lang="en-US"/>
          </a:p>
        </p:txBody>
      </p:sp>
    </p:spTree>
    <p:extLst>
      <p:ext uri="{BB962C8B-B14F-4D97-AF65-F5344CB8AC3E}">
        <p14:creationId xmlns:p14="http://schemas.microsoft.com/office/powerpoint/2010/main" val="93767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15</a:t>
            </a:fld>
            <a:endParaRPr lang="en-US"/>
          </a:p>
        </p:txBody>
      </p:sp>
    </p:spTree>
    <p:extLst>
      <p:ext uri="{BB962C8B-B14F-4D97-AF65-F5344CB8AC3E}">
        <p14:creationId xmlns:p14="http://schemas.microsoft.com/office/powerpoint/2010/main" val="792487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16</a:t>
            </a:fld>
            <a:endParaRPr lang="en-US"/>
          </a:p>
        </p:txBody>
      </p:sp>
    </p:spTree>
    <p:extLst>
      <p:ext uri="{BB962C8B-B14F-4D97-AF65-F5344CB8AC3E}">
        <p14:creationId xmlns:p14="http://schemas.microsoft.com/office/powerpoint/2010/main" val="218638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17</a:t>
            </a:fld>
            <a:endParaRPr lang="en-US"/>
          </a:p>
        </p:txBody>
      </p:sp>
    </p:spTree>
    <p:extLst>
      <p:ext uri="{BB962C8B-B14F-4D97-AF65-F5344CB8AC3E}">
        <p14:creationId xmlns:p14="http://schemas.microsoft.com/office/powerpoint/2010/main" val="3609845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18</a:t>
            </a:fld>
            <a:endParaRPr lang="en-US"/>
          </a:p>
        </p:txBody>
      </p:sp>
    </p:spTree>
    <p:extLst>
      <p:ext uri="{BB962C8B-B14F-4D97-AF65-F5344CB8AC3E}">
        <p14:creationId xmlns:p14="http://schemas.microsoft.com/office/powerpoint/2010/main" val="89786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19</a:t>
            </a:fld>
            <a:endParaRPr lang="en-US"/>
          </a:p>
        </p:txBody>
      </p:sp>
    </p:spTree>
    <p:extLst>
      <p:ext uri="{BB962C8B-B14F-4D97-AF65-F5344CB8AC3E}">
        <p14:creationId xmlns:p14="http://schemas.microsoft.com/office/powerpoint/2010/main" val="118823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2</a:t>
            </a:fld>
            <a:endParaRPr lang="en-US"/>
          </a:p>
        </p:txBody>
      </p:sp>
    </p:spTree>
    <p:extLst>
      <p:ext uri="{BB962C8B-B14F-4D97-AF65-F5344CB8AC3E}">
        <p14:creationId xmlns:p14="http://schemas.microsoft.com/office/powerpoint/2010/main" val="2488789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20</a:t>
            </a:fld>
            <a:endParaRPr lang="en-US"/>
          </a:p>
        </p:txBody>
      </p:sp>
    </p:spTree>
    <p:extLst>
      <p:ext uri="{BB962C8B-B14F-4D97-AF65-F5344CB8AC3E}">
        <p14:creationId xmlns:p14="http://schemas.microsoft.com/office/powerpoint/2010/main" val="170275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21</a:t>
            </a:fld>
            <a:endParaRPr lang="en-US"/>
          </a:p>
        </p:txBody>
      </p:sp>
    </p:spTree>
    <p:extLst>
      <p:ext uri="{BB962C8B-B14F-4D97-AF65-F5344CB8AC3E}">
        <p14:creationId xmlns:p14="http://schemas.microsoft.com/office/powerpoint/2010/main" val="1827298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22</a:t>
            </a:fld>
            <a:endParaRPr lang="en-US"/>
          </a:p>
        </p:txBody>
      </p:sp>
    </p:spTree>
    <p:extLst>
      <p:ext uri="{BB962C8B-B14F-4D97-AF65-F5344CB8AC3E}">
        <p14:creationId xmlns:p14="http://schemas.microsoft.com/office/powerpoint/2010/main" val="232229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3</a:t>
            </a:fld>
            <a:endParaRPr lang="en-US"/>
          </a:p>
        </p:txBody>
      </p:sp>
    </p:spTree>
    <p:extLst>
      <p:ext uri="{BB962C8B-B14F-4D97-AF65-F5344CB8AC3E}">
        <p14:creationId xmlns:p14="http://schemas.microsoft.com/office/powerpoint/2010/main" val="75175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4</a:t>
            </a:fld>
            <a:endParaRPr lang="en-US"/>
          </a:p>
        </p:txBody>
      </p:sp>
    </p:spTree>
    <p:extLst>
      <p:ext uri="{BB962C8B-B14F-4D97-AF65-F5344CB8AC3E}">
        <p14:creationId xmlns:p14="http://schemas.microsoft.com/office/powerpoint/2010/main" val="179655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5</a:t>
            </a:fld>
            <a:endParaRPr lang="en-US"/>
          </a:p>
        </p:txBody>
      </p:sp>
    </p:spTree>
    <p:extLst>
      <p:ext uri="{BB962C8B-B14F-4D97-AF65-F5344CB8AC3E}">
        <p14:creationId xmlns:p14="http://schemas.microsoft.com/office/powerpoint/2010/main" val="82852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6</a:t>
            </a:fld>
            <a:endParaRPr lang="en-US"/>
          </a:p>
        </p:txBody>
      </p:sp>
    </p:spTree>
    <p:extLst>
      <p:ext uri="{BB962C8B-B14F-4D97-AF65-F5344CB8AC3E}">
        <p14:creationId xmlns:p14="http://schemas.microsoft.com/office/powerpoint/2010/main" val="291042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7</a:t>
            </a:fld>
            <a:endParaRPr lang="en-US"/>
          </a:p>
        </p:txBody>
      </p:sp>
    </p:spTree>
    <p:extLst>
      <p:ext uri="{BB962C8B-B14F-4D97-AF65-F5344CB8AC3E}">
        <p14:creationId xmlns:p14="http://schemas.microsoft.com/office/powerpoint/2010/main" val="4249246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8</a:t>
            </a:fld>
            <a:endParaRPr lang="en-US"/>
          </a:p>
        </p:txBody>
      </p:sp>
    </p:spTree>
    <p:extLst>
      <p:ext uri="{BB962C8B-B14F-4D97-AF65-F5344CB8AC3E}">
        <p14:creationId xmlns:p14="http://schemas.microsoft.com/office/powerpoint/2010/main" val="230415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9</a:t>
            </a:fld>
            <a:endParaRPr lang="en-US"/>
          </a:p>
        </p:txBody>
      </p:sp>
    </p:spTree>
    <p:extLst>
      <p:ext uri="{BB962C8B-B14F-4D97-AF65-F5344CB8AC3E}">
        <p14:creationId xmlns:p14="http://schemas.microsoft.com/office/powerpoint/2010/main" val="172388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4100-BAA2-4347-8333-7D45FCF608A4}"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1104797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24100-BAA2-4347-8333-7D45FCF608A4}" type="datetimeFigureOut">
              <a:rPr lang="en-US" smtClean="0"/>
              <a:t>9/27/2019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61ED3-2A2A-134E-92C8-60A6B4D7AB67}" type="slidenum">
              <a:rPr lang="en-US" smtClean="0"/>
              <a:t>‹#›</a:t>
            </a:fld>
            <a:endParaRPr lang="en-US"/>
          </a:p>
        </p:txBody>
      </p:sp>
    </p:spTree>
    <p:extLst>
      <p:ext uri="{BB962C8B-B14F-4D97-AF65-F5344CB8AC3E}">
        <p14:creationId xmlns:p14="http://schemas.microsoft.com/office/powerpoint/2010/main" val="1459764720"/>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8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39600" y="331054"/>
            <a:ext cx="8229600" cy="6447919"/>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HRSA Grant: $2,799,996</a:t>
            </a:r>
          </a:p>
          <a:p>
            <a:pPr marL="342900" indent="-342900">
              <a:spcAft>
                <a:spcPts val="600"/>
              </a:spcAft>
              <a:buFont typeface="Arial" panose="020B0604020202020204" pitchFamily="34" charset="0"/>
              <a:buChar char="•"/>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Funding source</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Health Resources and Service Administration</a:t>
            </a:r>
          </a:p>
          <a:p>
            <a:pPr marL="342900" indent="-34290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342900" indent="-342900">
              <a:spcAft>
                <a:spcPts val="600"/>
              </a:spcAft>
              <a:buFont typeface="Arial" panose="020B0604020202020204" pitchFamily="34" charset="0"/>
              <a:buChar char="•"/>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Grant</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Advanced Nursing Education Workforce for Health Delta Moms and Babies</a:t>
            </a:r>
          </a:p>
          <a:p>
            <a:pPr marL="342900" indent="-34290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342900" indent="-342900">
              <a:spcAft>
                <a:spcPts val="600"/>
              </a:spcAft>
              <a:buFont typeface="Arial" panose="020B0604020202020204" pitchFamily="34" charset="0"/>
              <a:buChar char="•"/>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Goal:</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Support new and innovative academic practice partnerships to educate and graduate Nurse Practitioners and Nurse Midwives who will practice in rural and underserved areas.</a:t>
            </a:r>
          </a:p>
          <a:p>
            <a:pPr marL="342900" indent="-34290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342900" indent="-342900">
              <a:spcAft>
                <a:spcPts val="600"/>
              </a:spcAft>
              <a:buFont typeface="Arial" panose="020B0604020202020204" pitchFamily="34" charset="0"/>
              <a:buChar char="•"/>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Timeline</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Four years </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342900" indent="-342900">
              <a:spcAft>
                <a:spcPts val="600"/>
              </a:spcAft>
              <a:buFont typeface="Arial" panose="020B0604020202020204" pitchFamily="34" charset="0"/>
              <a:buChar char="•"/>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Leadership</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Sarah Rhoads, PhD, DNP, WHNP-BC, RNC-OB, FAAN</a:t>
            </a:r>
          </a:p>
          <a:p>
            <a:pPr>
              <a:spcAft>
                <a:spcPts val="600"/>
              </a:spcAft>
            </a:pPr>
            <a:endParaRPr lang="en-US" sz="2200"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90128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4099" y="1204908"/>
            <a:ext cx="8229600" cy="6632585"/>
          </a:xfrm>
          <a:prstGeom prst="rect">
            <a:avLst/>
          </a:prstGeom>
          <a:noFill/>
        </p:spPr>
        <p:txBody>
          <a:bodyPr wrap="square" rtlCol="0">
            <a:spAutoFit/>
          </a:bodyPr>
          <a:lstStyle/>
          <a:p>
            <a:pPr>
              <a:spcAft>
                <a:spcPts val="600"/>
              </a:spcAft>
            </a:pPr>
            <a:r>
              <a:rPr lang="en-US" sz="2400" b="1" dirty="0">
                <a:solidFill>
                  <a:schemeClr val="tx1">
                    <a:lumMod val="65000"/>
                    <a:lumOff val="35000"/>
                  </a:schemeClr>
                </a:solidFill>
                <a:latin typeface="Arial Black" charset="0"/>
                <a:ea typeface="Arial Black" charset="0"/>
                <a:cs typeface="Arial Black" charset="0"/>
              </a:rPr>
              <a:t>Center for Community and Global Partnerships</a:t>
            </a:r>
          </a:p>
          <a:p>
            <a:pPr>
              <a:spcAft>
                <a:spcPts val="600"/>
              </a:spcAft>
            </a:pPr>
            <a:r>
              <a:rPr lang="en-US" b="1" u="sng" dirty="0">
                <a:solidFill>
                  <a:schemeClr val="tx1">
                    <a:lumMod val="65000"/>
                    <a:lumOff val="35000"/>
                  </a:schemeClr>
                </a:solidFill>
                <a:latin typeface="Arial" panose="020B0604020202020204" pitchFamily="34" charset="0"/>
                <a:ea typeface="Arial Black" charset="0"/>
                <a:cs typeface="Arial" panose="020B0604020202020204" pitchFamily="34" charset="0"/>
              </a:rPr>
              <a:t>Mission:</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Develop sustainable partnerships with health systems the Mid-South and Tennessee.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Advance integrated health care systems</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Reduce health disparities</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Improve health outcomes</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r>
              <a:rPr lang="en-US" b="1" u="sng" dirty="0">
                <a:solidFill>
                  <a:schemeClr val="tx1">
                    <a:lumMod val="65000"/>
                    <a:lumOff val="35000"/>
                  </a:schemeClr>
                </a:solidFill>
                <a:latin typeface="Arial" panose="020B0604020202020204" pitchFamily="34" charset="0"/>
                <a:ea typeface="Arial Black" charset="0"/>
                <a:cs typeface="Arial" panose="020B0604020202020204" pitchFamily="34" charset="0"/>
              </a:rPr>
              <a:t>Activities:</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Nurse scholars program at Methodist Healthcare and St. Jude Children’s Research Hospital</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De-Escalation training for nurses at hospitals throughout the Mid-South</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Shelby County Health Department initiatives</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Community grants</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In process: Developing a nursing career counseling program.</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sz="2400" b="1"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sz="3200" b="1" dirty="0">
              <a:solidFill>
                <a:schemeClr val="tx1">
                  <a:lumMod val="65000"/>
                  <a:lumOff val="35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75455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423333"/>
            <a:ext cx="8229600" cy="4355038"/>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CON: Planning for the future</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Onboarding all ULPS nurse practitioners as faculty.</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Hiring Director of Clinical Affairs.</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Opening DNP concentration in Midwifery in 2021.</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Adding traditional BSN </a:t>
            </a:r>
            <a:r>
              <a:rPr lang="en-US" sz="2000" dirty="0" smtClean="0">
                <a:solidFill>
                  <a:schemeClr val="tx1">
                    <a:lumMod val="65000"/>
                    <a:lumOff val="35000"/>
                  </a:schemeClr>
                </a:solidFill>
                <a:latin typeface="Arial" charset="0"/>
                <a:ea typeface="Arial" charset="0"/>
                <a:cs typeface="Arial" charset="0"/>
              </a:rPr>
              <a:t>program??</a:t>
            </a:r>
            <a:r>
              <a:rPr lang="en-US" sz="2000" b="1" dirty="0" smtClean="0">
                <a:solidFill>
                  <a:schemeClr val="tx1">
                    <a:lumMod val="65000"/>
                    <a:lumOff val="35000"/>
                  </a:schemeClr>
                </a:solidFill>
                <a:latin typeface="Arial" charset="0"/>
                <a:ea typeface="Arial" charset="0"/>
                <a:cs typeface="Arial" charset="0"/>
              </a:rPr>
              <a:t>.</a:t>
            </a:r>
            <a:endParaRPr lang="en-US" sz="2000" b="1" dirty="0">
              <a:solidFill>
                <a:schemeClr val="tx1">
                  <a:lumMod val="65000"/>
                  <a:lumOff val="35000"/>
                </a:schemeClr>
              </a:solidFill>
              <a:latin typeface="Arial" charset="0"/>
              <a:ea typeface="Arial" charset="0"/>
              <a:cs typeface="Arial" charset="0"/>
            </a:endParaRP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Moving the CON to a renovated building in historic quadrangle.</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Looking toward opening nurse-managed healthcare centers..</a:t>
            </a:r>
          </a:p>
        </p:txBody>
      </p:sp>
    </p:spTree>
    <p:extLst>
      <p:ext uri="{BB962C8B-B14F-4D97-AF65-F5344CB8AC3E}">
        <p14:creationId xmlns:p14="http://schemas.microsoft.com/office/powerpoint/2010/main" val="232794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1490133"/>
            <a:ext cx="8229600" cy="4293483"/>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Defining DNP and why it matters</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The Doctor Nursing Practice (DNP) degree is designed for nurses seeking a terminal degree in nursing practice.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As the healthcare delivery system grows more complex, the DNP degree reflects the rigorous education that nurse practitioners need to lead and deliver quality healthcare.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In 2018, the National Organization of Nurse Practitioner Faculties committed to move all entry-level nurse practitioner education to the DNP degree by 2025.</a:t>
            </a:r>
            <a:r>
              <a:rPr lang="en-US" baseline="30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Arial Black" charset="0"/>
                <a:cs typeface="Arial" panose="020B0604020202020204" pitchFamily="34" charset="0"/>
              </a:rPr>
              <a:t>1</a:t>
            </a:r>
            <a:endPar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The DNP offers an alternative to research-focused doctoral programs in nursing.  </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DNP-prepared nurses are equipped to implement the science developed by nurse researchers prepared in research-focused nursing doctorates.</a:t>
            </a:r>
          </a:p>
        </p:txBody>
      </p:sp>
    </p:spTree>
    <p:extLst>
      <p:ext uri="{BB962C8B-B14F-4D97-AF65-F5344CB8AC3E}">
        <p14:creationId xmlns:p14="http://schemas.microsoft.com/office/powerpoint/2010/main" val="389660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1490133"/>
            <a:ext cx="8229600" cy="5786199"/>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U.S. Trends in primary care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Studies show access to primary care is positively correlated with overall population health.</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2</a:t>
            </a: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charset="0"/>
                <a:ea typeface="Arial" charset="0"/>
                <a:cs typeface="Arial" charset="0"/>
              </a:rPr>
              <a:t>The American Medical Association predicts a </a:t>
            </a:r>
            <a:r>
              <a:rPr lang="en-US" b="1" dirty="0">
                <a:solidFill>
                  <a:schemeClr val="tx1">
                    <a:lumMod val="65000"/>
                    <a:lumOff val="35000"/>
                  </a:schemeClr>
                </a:solidFill>
                <a:latin typeface="Arial" charset="0"/>
                <a:ea typeface="Arial" charset="0"/>
                <a:cs typeface="Arial" charset="0"/>
              </a:rPr>
              <a:t>primary care physician shortage between 21,000 and 55,200 by 2032</a:t>
            </a:r>
            <a:r>
              <a:rPr lang="en-US" dirty="0">
                <a:solidFill>
                  <a:schemeClr val="tx1">
                    <a:lumMod val="65000"/>
                    <a:lumOff val="35000"/>
                  </a:schemeClr>
                </a:solidFill>
                <a:latin typeface="Arial" charset="0"/>
                <a:ea typeface="Arial" charset="0"/>
                <a:cs typeface="Arial" charset="0"/>
              </a:rPr>
              <a:t>.</a:t>
            </a: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charset="0"/>
              <a:ea typeface="Arial" charset="0"/>
              <a:cs typeface="Arial"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In 2018, only 2,730 medical school graduates entered primary care residencies.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In 2017, more than 22,500 nurse practitioners graduated from primary care programs.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Only 8% of medical residency matches in 2018 occurred in primary care specialties; 84% of nurse practitioner graduates are from primary care programs.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426240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1490133"/>
            <a:ext cx="8229600" cy="1431161"/>
          </a:xfrm>
          <a:prstGeom prst="rect">
            <a:avLst/>
          </a:prstGeom>
          <a:noFill/>
        </p:spPr>
        <p:txBody>
          <a:bodyPr wrap="square" rtlCol="0">
            <a:spAutoFit/>
          </a:bodyPr>
          <a:lstStyle/>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pic>
        <p:nvPicPr>
          <p:cNvPr id="4" name="Picture 3">
            <a:extLst>
              <a:ext uri="{FF2B5EF4-FFF2-40B4-BE49-F238E27FC236}">
                <a16:creationId xmlns:a16="http://schemas.microsoft.com/office/drawing/2014/main" id="{33994D0E-67E5-4923-845B-6AE84538309B}"/>
              </a:ext>
            </a:extLst>
          </p:cNvPr>
          <p:cNvPicPr>
            <a:picLocks noChangeAspect="1"/>
          </p:cNvPicPr>
          <p:nvPr/>
        </p:nvPicPr>
        <p:blipFill>
          <a:blip r:embed="rId4"/>
          <a:stretch>
            <a:fillRect/>
          </a:stretch>
        </p:blipFill>
        <p:spPr>
          <a:xfrm>
            <a:off x="1476463" y="1394695"/>
            <a:ext cx="6140741" cy="5046121"/>
          </a:xfrm>
          <a:prstGeom prst="rect">
            <a:avLst/>
          </a:prstGeom>
        </p:spPr>
      </p:pic>
    </p:spTree>
    <p:extLst>
      <p:ext uri="{BB962C8B-B14F-4D97-AF65-F5344CB8AC3E}">
        <p14:creationId xmlns:p14="http://schemas.microsoft.com/office/powerpoint/2010/main" val="91799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1490133"/>
            <a:ext cx="8229600" cy="5355312"/>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The DNP role in primary care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Multiple studies show that nurse practitioners provide care that is patient-centered, effective, affordable and comparable in quality to that of their physician colleagues.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4</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Patients under the care of NPs also have higher patient satisfaction and  fewer unnecessary emergency room visits and hospital readmissions than patients under the care of physicians.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4</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The percentage of nurse practitioners among primary care providers has grown from 17.6% to 25% in rural areas and from nearly 16% to 23% in non-rural areas from 2008 to 2016. Physician percentages have decreased in both rural and urban settings over the same time period.</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5</a:t>
            </a: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1669394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1490133"/>
            <a:ext cx="8229600" cy="5632311"/>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Full practice authority</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Full Practice Authority (FPA) is the authorization of nurse practitioners to evaluate patients, diagnose, order and interpret diagnostic tests and initiate and manage treatments, including prescribing medications, under the exclusive licensure authority of the state board of  nursing.</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6</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Twenty-two states and the District of Columbia have adopted FPA licensure laws for nurse practitioners.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Within five years of adopting FPA, the number of Arizona-licensed NPs increased by 52%, with the largest increase occurring in rural classified counties.</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Most states that rate highly in national health rankings are states with FPA.</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In 2018, 10 of the top 13 states for health rankings had FPA, while 12 of the 13 lowest-rates states in national health rankings restricted NP practice, according to the Commonwealth Fund.</a:t>
            </a:r>
            <a:r>
              <a:rPr lang="en-US" baseline="30000" dirty="0">
                <a:solidFill>
                  <a:schemeClr val="tx1">
                    <a:lumMod val="65000"/>
                    <a:lumOff val="35000"/>
                  </a:schemeClr>
                </a:solidFill>
                <a:latin typeface="Arial" panose="020B0604020202020204" pitchFamily="34" charset="0"/>
                <a:ea typeface="Arial Black" charset="0"/>
                <a:cs typeface="Arial" panose="020B0604020202020204" pitchFamily="34" charset="0"/>
              </a:rPr>
              <a:t>3</a:t>
            </a: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423156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03" y="-125836"/>
            <a:ext cx="9311780" cy="6983835"/>
          </a:xfrm>
          <a:prstGeom prst="rect">
            <a:avLst/>
          </a:prstGeom>
        </p:spPr>
      </p:pic>
      <p:sp>
        <p:nvSpPr>
          <p:cNvPr id="5" name="TextBox 4">
            <a:extLst>
              <a:ext uri="{FF2B5EF4-FFF2-40B4-BE49-F238E27FC236}">
                <a16:creationId xmlns:a16="http://schemas.microsoft.com/office/drawing/2014/main" id="{B5427CE5-B217-4EA2-A94C-93F36DD771E8}"/>
              </a:ext>
            </a:extLst>
          </p:cNvPr>
          <p:cNvSpPr txBox="1"/>
          <p:nvPr/>
        </p:nvSpPr>
        <p:spPr>
          <a:xfrm>
            <a:off x="434340" y="1120265"/>
            <a:ext cx="8275319" cy="369332"/>
          </a:xfrm>
          <a:prstGeom prst="rect">
            <a:avLst/>
          </a:prstGeom>
          <a:noFill/>
        </p:spPr>
        <p:txBody>
          <a:bodyPr wrap="square" rtlCol="0">
            <a:spAutoFit/>
          </a:bodyPr>
          <a:lstStyle/>
          <a:p>
            <a:r>
              <a:rPr lang="en-US" b="1" dirty="0">
                <a:latin typeface="Arial Black" panose="020B0A04020102020204" pitchFamily="34" charset="0"/>
                <a:cs typeface="Arial" panose="020B0604020202020204" pitchFamily="34" charset="0"/>
              </a:rPr>
              <a:t>Tennessee NPs have restricted practice authorit</a:t>
            </a:r>
            <a:r>
              <a:rPr lang="en-US" b="1" dirty="0">
                <a:latin typeface="Arial" panose="020B0604020202020204" pitchFamily="34" charset="0"/>
                <a:cs typeface="Arial" panose="020B0604020202020204" pitchFamily="34" charset="0"/>
              </a:rPr>
              <a:t>y.*</a:t>
            </a:r>
          </a:p>
        </p:txBody>
      </p:sp>
      <p:pic>
        <p:nvPicPr>
          <p:cNvPr id="3" name="Picture 2">
            <a:extLst>
              <a:ext uri="{FF2B5EF4-FFF2-40B4-BE49-F238E27FC236}">
                <a16:creationId xmlns:a16="http://schemas.microsoft.com/office/drawing/2014/main" id="{6AECBA8A-8DF5-415A-B4B9-E0F3ADC5224B}"/>
              </a:ext>
            </a:extLst>
          </p:cNvPr>
          <p:cNvPicPr>
            <a:picLocks noChangeAspect="1"/>
          </p:cNvPicPr>
          <p:nvPr/>
        </p:nvPicPr>
        <p:blipFill>
          <a:blip r:embed="rId4"/>
          <a:stretch>
            <a:fillRect/>
          </a:stretch>
        </p:blipFill>
        <p:spPr>
          <a:xfrm>
            <a:off x="1208015" y="1748435"/>
            <a:ext cx="5519507" cy="4275673"/>
          </a:xfrm>
          <a:prstGeom prst="rect">
            <a:avLst/>
          </a:prstGeom>
        </p:spPr>
      </p:pic>
      <p:sp>
        <p:nvSpPr>
          <p:cNvPr id="8" name="TextBox 7">
            <a:extLst>
              <a:ext uri="{FF2B5EF4-FFF2-40B4-BE49-F238E27FC236}">
                <a16:creationId xmlns:a16="http://schemas.microsoft.com/office/drawing/2014/main" id="{0144D4FE-A0BD-4F2D-BD48-F5951016B9D3}"/>
              </a:ext>
            </a:extLst>
          </p:cNvPr>
          <p:cNvSpPr txBox="1"/>
          <p:nvPr/>
        </p:nvSpPr>
        <p:spPr>
          <a:xfrm>
            <a:off x="922789" y="6433420"/>
            <a:ext cx="6870583" cy="369332"/>
          </a:xfrm>
          <a:prstGeom prst="rect">
            <a:avLst/>
          </a:prstGeom>
          <a:noFill/>
        </p:spPr>
        <p:txBody>
          <a:bodyPr wrap="square" rtlCol="0">
            <a:spAutoFit/>
          </a:bodyPr>
          <a:lstStyle/>
          <a:p>
            <a:r>
              <a:rPr lang="en-US" dirty="0"/>
              <a:t>*</a:t>
            </a:r>
            <a:r>
              <a:rPr lang="en-US" sz="1400" i="1" dirty="0">
                <a:latin typeface="Arial" panose="020B0604020202020204" pitchFamily="34" charset="0"/>
                <a:cs typeface="Arial" panose="020B0604020202020204" pitchFamily="34" charset="0"/>
              </a:rPr>
              <a:t>Source: American Association of Nurse Practitioners</a:t>
            </a:r>
          </a:p>
        </p:txBody>
      </p:sp>
    </p:spTree>
    <p:extLst>
      <p:ext uri="{BB962C8B-B14F-4D97-AF65-F5344CB8AC3E}">
        <p14:creationId xmlns:p14="http://schemas.microsoft.com/office/powerpoint/2010/main" val="121455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13765" y="0"/>
            <a:ext cx="8229600" cy="5109091"/>
          </a:xfrm>
          <a:prstGeom prst="rect">
            <a:avLst/>
          </a:prstGeom>
          <a:noFill/>
        </p:spPr>
        <p:txBody>
          <a:bodyPr wrap="square" rtlCol="0">
            <a:spAutoFit/>
          </a:bodyPr>
          <a:lstStyle/>
          <a:p>
            <a:pPr>
              <a:spcAft>
                <a:spcPts val="600"/>
              </a:spcAft>
            </a:pPr>
            <a:r>
              <a:rPr lang="en-US" sz="2600" b="1" dirty="0">
                <a:solidFill>
                  <a:schemeClr val="tx1">
                    <a:lumMod val="65000"/>
                    <a:lumOff val="35000"/>
                  </a:schemeClr>
                </a:solidFill>
                <a:latin typeface="Arial Black" charset="0"/>
                <a:ea typeface="Arial Black" charset="0"/>
                <a:cs typeface="Arial Black" charset="0"/>
              </a:rPr>
              <a:t>Policy priorities</a:t>
            </a: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r>
              <a:rPr lang="en-US" dirty="0">
                <a:latin typeface="Arial" panose="020B0604020202020204" pitchFamily="34" charset="0"/>
                <a:cs typeface="Arial" panose="020B0604020202020204" pitchFamily="34" charset="0"/>
              </a:rPr>
              <a:t>We are advocating for nurse practitioners to have the opportunity for full practice authority licensure in the state of Tennessee. We believe this will help address the shortage of primary care providers and improve overall health outcomes.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addition, we are advocating for nurse practitioners in the state of Tennessee to be permitted to prescribe Buprenorphine, which is used in medication-assisted treatment to help people reduce or quit using heroin or other opiates.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Tennessee is the only state where a nurse practitioner cannot prescribe this drug for opioid addiction. </a:t>
            </a:r>
            <a:r>
              <a:rPr lang="en-US" dirty="0" smtClean="0">
                <a:latin typeface="Arial" panose="020B0604020202020204" pitchFamily="34" charset="0"/>
                <a:cs typeface="Arial" panose="020B0604020202020204" pitchFamily="34" charset="0"/>
              </a:rPr>
              <a:t>Buprenorphine </a:t>
            </a:r>
            <a:r>
              <a:rPr lang="en-US" dirty="0">
                <a:latin typeface="Arial" panose="020B0604020202020204" pitchFamily="34" charset="0"/>
                <a:cs typeface="Arial" panose="020B0604020202020204" pitchFamily="34" charset="0"/>
              </a:rPr>
              <a:t>was approved for clinical use in 2002 by the Food and Drug administration.</a:t>
            </a:r>
            <a:r>
              <a:rPr lang="en-US" baseline="30000" dirty="0">
                <a:latin typeface="Arial" panose="020B0604020202020204" pitchFamily="34" charset="0"/>
                <a:cs typeface="Arial" panose="020B0604020202020204" pitchFamily="34" charset="0"/>
              </a:rPr>
              <a:t>7</a:t>
            </a:r>
          </a:p>
          <a:p>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Tennessee ranks 14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among states in the U.S. for opioid-involved overdose deaths. There were 19.3 such deaths per 100,000 people in the state in 2017.</a:t>
            </a:r>
            <a:r>
              <a:rPr lang="en-US" baseline="30000" dirty="0">
                <a:latin typeface="Arial" panose="020B0604020202020204" pitchFamily="34" charset="0"/>
                <a:cs typeface="Arial" panose="020B0604020202020204" pitchFamily="34" charset="0"/>
              </a:rPr>
              <a:t>8</a:t>
            </a:r>
            <a:endParaRPr lang="en-US" sz="2600" b="1"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93473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1490133"/>
            <a:ext cx="8229600" cy="4511556"/>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UTHSC College of Nursing:</a:t>
            </a:r>
          </a:p>
          <a:p>
            <a:pPr>
              <a:spcAft>
                <a:spcPts val="600"/>
              </a:spcAft>
            </a:pPr>
            <a:r>
              <a:rPr lang="en-US" sz="3200" b="1" dirty="0">
                <a:solidFill>
                  <a:schemeClr val="tx1">
                    <a:lumMod val="65000"/>
                    <a:lumOff val="35000"/>
                  </a:schemeClr>
                </a:solidFill>
                <a:latin typeface="Arial Black" charset="0"/>
                <a:ea typeface="Arial Black" charset="0"/>
                <a:cs typeface="Arial Black" charset="0"/>
              </a:rPr>
              <a:t>Legacy of Leadership</a:t>
            </a:r>
          </a:p>
          <a:p>
            <a:pPr marL="285750" indent="-285750">
              <a:lnSpc>
                <a:spcPct val="200000"/>
              </a:lnSpc>
              <a:buFont typeface="Arial" charset="0"/>
              <a:buChar char="•"/>
            </a:pPr>
            <a:r>
              <a:rPr lang="en-US" sz="2200" dirty="0">
                <a:solidFill>
                  <a:schemeClr val="tx1">
                    <a:lumMod val="65000"/>
                    <a:lumOff val="35000"/>
                  </a:schemeClr>
                </a:solidFill>
                <a:latin typeface="Arial" charset="0"/>
                <a:ea typeface="Arial" charset="0"/>
                <a:cs typeface="Arial" charset="0"/>
              </a:rPr>
              <a:t>First School of Nursing in Tennessee (1927) </a:t>
            </a:r>
          </a:p>
          <a:p>
            <a:pPr marL="285750" indent="-285750">
              <a:lnSpc>
                <a:spcPct val="200000"/>
              </a:lnSpc>
              <a:buFont typeface="Arial" charset="0"/>
              <a:buChar char="•"/>
            </a:pPr>
            <a:r>
              <a:rPr lang="en-US" sz="2200" dirty="0">
                <a:solidFill>
                  <a:schemeClr val="tx1">
                    <a:lumMod val="65000"/>
                    <a:lumOff val="35000"/>
                  </a:schemeClr>
                </a:solidFill>
                <a:latin typeface="Arial" charset="0"/>
                <a:ea typeface="Arial" charset="0"/>
                <a:cs typeface="Arial" charset="0"/>
              </a:rPr>
              <a:t>First BSN program in the state (1950)</a:t>
            </a:r>
          </a:p>
          <a:p>
            <a:pPr marL="285750" indent="-285750">
              <a:lnSpc>
                <a:spcPct val="200000"/>
              </a:lnSpc>
              <a:buFont typeface="Arial" charset="0"/>
              <a:buChar char="•"/>
            </a:pPr>
            <a:r>
              <a:rPr lang="en-US" sz="2200" dirty="0">
                <a:solidFill>
                  <a:schemeClr val="tx1">
                    <a:lumMod val="65000"/>
                    <a:lumOff val="35000"/>
                  </a:schemeClr>
                </a:solidFill>
                <a:latin typeface="Arial" charset="0"/>
                <a:ea typeface="Arial" charset="0"/>
                <a:cs typeface="Arial" charset="0"/>
              </a:rPr>
              <a:t>First PhD nursing program in the state (1988)</a:t>
            </a:r>
          </a:p>
          <a:p>
            <a:pPr marL="285750" indent="-285750">
              <a:lnSpc>
                <a:spcPct val="200000"/>
              </a:lnSpc>
              <a:buFont typeface="Arial" charset="0"/>
              <a:buChar char="•"/>
            </a:pPr>
            <a:r>
              <a:rPr lang="en-US" sz="2200" dirty="0">
                <a:solidFill>
                  <a:schemeClr val="tx1">
                    <a:lumMod val="65000"/>
                    <a:lumOff val="35000"/>
                  </a:schemeClr>
                </a:solidFill>
                <a:latin typeface="Arial" charset="0"/>
                <a:ea typeface="Arial" charset="0"/>
                <a:cs typeface="Arial" charset="0"/>
              </a:rPr>
              <a:t>First DNP program in the state, second in the U.S. (1999)</a:t>
            </a:r>
          </a:p>
          <a:p>
            <a:pPr marL="285750" indent="-285750">
              <a:lnSpc>
                <a:spcPct val="200000"/>
              </a:lnSpc>
              <a:buFont typeface="Arial" charset="0"/>
              <a:buChar char="•"/>
            </a:pPr>
            <a:r>
              <a:rPr lang="en-US" sz="2200" dirty="0">
                <a:solidFill>
                  <a:schemeClr val="tx1">
                    <a:lumMod val="65000"/>
                    <a:lumOff val="35000"/>
                  </a:schemeClr>
                </a:solidFill>
                <a:latin typeface="Arial" charset="0"/>
                <a:ea typeface="Arial" charset="0"/>
                <a:cs typeface="Arial" charset="0"/>
              </a:rPr>
              <a:t>Currently No. 1 CON in Tennessee for NIH grant funding</a:t>
            </a:r>
          </a:p>
        </p:txBody>
      </p:sp>
    </p:spTree>
    <p:extLst>
      <p:ext uri="{BB962C8B-B14F-4D97-AF65-F5344CB8AC3E}">
        <p14:creationId xmlns:p14="http://schemas.microsoft.com/office/powerpoint/2010/main" val="1565299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0267" y="1913466"/>
            <a:ext cx="8229600" cy="584775"/>
          </a:xfrm>
          <a:prstGeom prst="rect">
            <a:avLst/>
          </a:prstGeom>
          <a:noFill/>
        </p:spPr>
        <p:txBody>
          <a:bodyPr wrap="square" rtlCol="0">
            <a:spAutoFit/>
          </a:bodyPr>
          <a:lstStyle/>
          <a:p>
            <a:pPr>
              <a:spcAft>
                <a:spcPts val="600"/>
              </a:spcAft>
            </a:pPr>
            <a:r>
              <a:rPr lang="en-US" sz="3200" b="1" dirty="0" smtClean="0">
                <a:latin typeface="Arial" panose="020B0604020202020204" pitchFamily="34" charset="0"/>
                <a:cs typeface="Arial" panose="020B0604020202020204" pitchFamily="34" charset="0"/>
              </a:rPr>
              <a:t>Questions/ Discussion.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53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2015067"/>
            <a:ext cx="8229600" cy="1569660"/>
          </a:xfrm>
          <a:prstGeom prst="rect">
            <a:avLst/>
          </a:prstGeom>
          <a:noFill/>
        </p:spPr>
        <p:txBody>
          <a:bodyPr wrap="square" rtlCol="0">
            <a:spAutoFit/>
          </a:bodyPr>
          <a:lstStyle/>
          <a:p>
            <a:pPr algn="ctr">
              <a:spcAft>
                <a:spcPts val="600"/>
              </a:spcAft>
            </a:pPr>
            <a:r>
              <a:rPr lang="en-US" sz="3200" b="1" dirty="0">
                <a:solidFill>
                  <a:schemeClr val="bg1"/>
                </a:solidFill>
                <a:latin typeface="Arial Black" charset="0"/>
                <a:ea typeface="Arial Black" charset="0"/>
                <a:cs typeface="Arial Black" charset="0"/>
              </a:rPr>
              <a:t>Thank you for your kind attention.</a:t>
            </a:r>
          </a:p>
          <a:p>
            <a:pPr algn="ctr">
              <a:spcAft>
                <a:spcPts val="600"/>
              </a:spcAft>
            </a:pPr>
            <a:endParaRPr lang="en-US" sz="3200" b="1" dirty="0">
              <a:solidFill>
                <a:schemeClr val="bg1"/>
              </a:solidFill>
              <a:latin typeface="Arial Black" charset="0"/>
              <a:ea typeface="Arial Black" charset="0"/>
              <a:cs typeface="Arial Black" charset="0"/>
            </a:endParaRPr>
          </a:p>
          <a:p>
            <a:pPr algn="ctr">
              <a:spcAft>
                <a:spcPts val="600"/>
              </a:spcAft>
            </a:pPr>
            <a:endParaRPr lang="en-US" sz="22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0768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272331"/>
            <a:ext cx="8229600" cy="5863144"/>
          </a:xfrm>
          <a:prstGeom prst="rect">
            <a:avLst/>
          </a:prstGeom>
          <a:noFill/>
        </p:spPr>
        <p:txBody>
          <a:bodyPr wrap="square" rtlCol="0">
            <a:spAutoFit/>
          </a:bodyPr>
          <a:lstStyle/>
          <a:p>
            <a:pPr>
              <a:spcAft>
                <a:spcPts val="600"/>
              </a:spcAft>
            </a:pPr>
            <a:r>
              <a:rPr lang="en-US" sz="2600" b="1" dirty="0">
                <a:solidFill>
                  <a:schemeClr val="tx1">
                    <a:lumMod val="65000"/>
                    <a:lumOff val="35000"/>
                  </a:schemeClr>
                </a:solidFill>
                <a:latin typeface="Arial Black" charset="0"/>
                <a:ea typeface="Arial Black" charset="0"/>
                <a:cs typeface="Arial Black" charset="0"/>
              </a:rPr>
              <a:t>References</a:t>
            </a: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Statement on The Doctor of Nursing Practice Degree: Entry to Nurse Practitioner Practice by 2025. National Organization of Nurse Practitioner Faculties, May 2018.</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“Quantifying the Health Benefits of Primary Care Physician Supply in the U.S,” </a:t>
            </a:r>
            <a:r>
              <a:rPr lang="en-US" sz="1600" i="1" dirty="0">
                <a:solidFill>
                  <a:schemeClr val="tx1">
                    <a:lumMod val="65000"/>
                    <a:lumOff val="35000"/>
                  </a:schemeClr>
                </a:solidFill>
                <a:latin typeface="Arial" panose="020B0604020202020204" pitchFamily="34" charset="0"/>
                <a:ea typeface="Arial Black" charset="0"/>
                <a:cs typeface="Arial" panose="020B0604020202020204" pitchFamily="34" charset="0"/>
              </a:rPr>
              <a:t>International Journal of Health Services</a:t>
            </a: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 Vol. 37. No. 1, pages 111-126, 2007.</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“Primary Care Workforce Data and the Need for Nurse Practitioner Full Practice Authority,” </a:t>
            </a:r>
            <a:r>
              <a:rPr lang="en-US" sz="1600" i="1" dirty="0">
                <a:solidFill>
                  <a:schemeClr val="tx1">
                    <a:lumMod val="65000"/>
                    <a:lumOff val="35000"/>
                  </a:schemeClr>
                </a:solidFill>
                <a:latin typeface="Arial" panose="020B0604020202020204" pitchFamily="34" charset="0"/>
                <a:ea typeface="Arial Black" charset="0"/>
                <a:cs typeface="Arial" panose="020B0604020202020204" pitchFamily="34" charset="0"/>
              </a:rPr>
              <a:t>Health Affairs Blog</a:t>
            </a: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 Dec. 13, 2018.</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Position Statement on the Quality of Nurse Practitioner Practice, American Association of Nurse Practitioners, 2015.</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“Rural and Non-Rural Primary Care Physician Practices Increasingly Rely on Nurse Practitioners,” </a:t>
            </a:r>
            <a:r>
              <a:rPr lang="en-US" sz="1600" i="1" dirty="0">
                <a:solidFill>
                  <a:schemeClr val="tx1">
                    <a:lumMod val="65000"/>
                    <a:lumOff val="35000"/>
                  </a:schemeClr>
                </a:solidFill>
                <a:latin typeface="Arial" panose="020B0604020202020204" pitchFamily="34" charset="0"/>
                <a:ea typeface="Arial Black" charset="0"/>
                <a:cs typeface="Arial" panose="020B0604020202020204" pitchFamily="34" charset="0"/>
              </a:rPr>
              <a:t>Health Affairs Journal</a:t>
            </a: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 June 2018.</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Policy Brief: Full Practice Authority, American Association of Nurse Practitioners, revised Oct. 24, 2018.</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Substance Abuse and Mental Health Services Administration.</a:t>
            </a:r>
          </a:p>
          <a:p>
            <a:pPr marL="342900" indent="-342900">
              <a:spcAft>
                <a:spcPts val="600"/>
              </a:spcAft>
              <a:buFont typeface="+mj-lt"/>
              <a:buAutoNum type="arabicPeriod"/>
            </a:pPr>
            <a:r>
              <a:rPr lang="en-US" sz="1600" dirty="0">
                <a:solidFill>
                  <a:schemeClr val="tx1">
                    <a:lumMod val="65000"/>
                    <a:lumOff val="35000"/>
                  </a:schemeClr>
                </a:solidFill>
                <a:latin typeface="Arial" panose="020B0604020202020204" pitchFamily="34" charset="0"/>
                <a:ea typeface="Arial Black" charset="0"/>
                <a:cs typeface="Arial" panose="020B0604020202020204" pitchFamily="34" charset="0"/>
              </a:rPr>
              <a:t>National Institute on Drug Abuse Opioid summaries by state.</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234324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0267" y="1913466"/>
            <a:ext cx="8229600" cy="3616375"/>
          </a:xfrm>
          <a:prstGeom prst="rect">
            <a:avLst/>
          </a:prstGeom>
          <a:noFill/>
        </p:spPr>
        <p:txBody>
          <a:bodyPr wrap="square" rtlCol="0">
            <a:spAutoFit/>
          </a:bodyPr>
          <a:lstStyle/>
          <a:p>
            <a:pPr>
              <a:spcAft>
                <a:spcPts val="600"/>
              </a:spcAft>
            </a:pPr>
            <a:r>
              <a:rPr lang="en-US" sz="3200" b="1" dirty="0">
                <a:latin typeface="Arial Black" panose="020B0A04020102020204" pitchFamily="34" charset="0"/>
                <a:cs typeface="Arial" panose="020B0604020202020204" pitchFamily="34" charset="0"/>
              </a:rPr>
              <a:t>Vision: Nurses leading innovative transformation of health care.</a:t>
            </a:r>
          </a:p>
          <a:p>
            <a:r>
              <a:rPr lang="en-US" sz="2000" b="1" dirty="0">
                <a:latin typeface="Arial" panose="020B0604020202020204" pitchFamily="34" charset="0"/>
                <a:cs typeface="Arial" panose="020B0604020202020204" pitchFamily="34" charset="0"/>
              </a:rPr>
              <a:t>Mission statement</a:t>
            </a:r>
            <a:r>
              <a:rPr lang="en-US" sz="2000" dirty="0">
                <a:latin typeface="Arial" panose="020B0604020202020204" pitchFamily="34" charset="0"/>
                <a:cs typeface="Arial" panose="020B0604020202020204" pitchFamily="34" charset="0"/>
              </a:rPr>
              <a:t>: To prepare exceptional nurse leaders to meet the health needs of the people of Tennessee, the nation and beyond through: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Cultivating creativity and passion to improve health care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Leading scientific innovations and clinical practice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Using innovative academic approaches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Serving society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Building community partnerships</a:t>
            </a:r>
          </a:p>
        </p:txBody>
      </p:sp>
    </p:spTree>
    <p:extLst>
      <p:ext uri="{BB962C8B-B14F-4D97-AF65-F5344CB8AC3E}">
        <p14:creationId xmlns:p14="http://schemas.microsoft.com/office/powerpoint/2010/main" val="155466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423333"/>
            <a:ext cx="8229600" cy="4875117"/>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College of Nursing programs</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Accelerated BSN</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RN to BSN</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Doctor of Nursing Practice (DNP): 7 concentrations, 2 dual concentrations</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Doctor of Philosophy (PhD)</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Dual PhD/DNP program</a:t>
            </a:r>
          </a:p>
          <a:p>
            <a:pPr marL="285750" indent="-285750">
              <a:lnSpc>
                <a:spcPct val="200000"/>
              </a:lnSpc>
              <a:buFont typeface="Arial" charset="0"/>
              <a:buChar char="•"/>
            </a:pPr>
            <a:r>
              <a:rPr lang="en-US" sz="2000" dirty="0">
                <a:solidFill>
                  <a:schemeClr val="tx1">
                    <a:lumMod val="65000"/>
                    <a:lumOff val="35000"/>
                  </a:schemeClr>
                </a:solidFill>
                <a:latin typeface="Arial" charset="0"/>
                <a:ea typeface="Arial" charset="0"/>
                <a:cs typeface="Arial" charset="0"/>
              </a:rPr>
              <a:t>Registered Nurse First Assistant (RNFA) certificate</a:t>
            </a:r>
          </a:p>
        </p:txBody>
      </p:sp>
    </p:spTree>
    <p:extLst>
      <p:ext uri="{BB962C8B-B14F-4D97-AF65-F5344CB8AC3E}">
        <p14:creationId xmlns:p14="http://schemas.microsoft.com/office/powerpoint/2010/main" val="198991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0267" y="1913466"/>
            <a:ext cx="8229600" cy="3123932"/>
          </a:xfrm>
          <a:prstGeom prst="rect">
            <a:avLst/>
          </a:prstGeom>
          <a:noFill/>
        </p:spPr>
        <p:txBody>
          <a:bodyPr wrap="square" rtlCol="0">
            <a:spAutoFit/>
          </a:bodyPr>
          <a:lstStyle/>
          <a:p>
            <a:pPr>
              <a:spcAft>
                <a:spcPts val="600"/>
              </a:spcAft>
            </a:pPr>
            <a:r>
              <a:rPr lang="en-US" sz="3200" b="1" dirty="0">
                <a:latin typeface="Arial" panose="020B0604020202020204" pitchFamily="34" charset="0"/>
                <a:cs typeface="Arial" panose="020B0604020202020204" pitchFamily="34" charset="0"/>
              </a:rPr>
              <a:t>Total College of Nursing Enrollment: 408</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DNP programs: </a:t>
            </a:r>
            <a:r>
              <a:rPr lang="en-US" sz="2000" b="1" dirty="0">
                <a:latin typeface="Arial" panose="020B0604020202020204" pitchFamily="34" charset="0"/>
                <a:cs typeface="Arial" panose="020B0604020202020204" pitchFamily="34" charset="0"/>
              </a:rPr>
              <a:t>256</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BSN program: </a:t>
            </a:r>
            <a:r>
              <a:rPr lang="en-US" sz="2000" b="1" dirty="0">
                <a:latin typeface="Arial" panose="020B0604020202020204" pitchFamily="34" charset="0"/>
                <a:cs typeface="Arial" panose="020B0604020202020204" pitchFamily="34" charset="0"/>
              </a:rPr>
              <a:t>136</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Grad Certificate: </a:t>
            </a:r>
            <a:r>
              <a:rPr lang="en-US" sz="2000" b="1" dirty="0">
                <a:latin typeface="Arial" panose="020B0604020202020204" pitchFamily="34" charset="0"/>
                <a:cs typeface="Arial" panose="020B0604020202020204" pitchFamily="34" charset="0"/>
              </a:rPr>
              <a:t>7</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RN to BSN: </a:t>
            </a:r>
            <a:r>
              <a:rPr lang="en-US" sz="2000" b="1"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10877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7989" y="272331"/>
            <a:ext cx="8229600" cy="5509200"/>
          </a:xfrm>
          <a:prstGeom prst="rect">
            <a:avLst/>
          </a:prstGeom>
          <a:noFill/>
        </p:spPr>
        <p:txBody>
          <a:bodyPr wrap="square" rtlCol="0">
            <a:spAutoFit/>
          </a:bodyPr>
          <a:lstStyle/>
          <a:p>
            <a:pPr>
              <a:spcAft>
                <a:spcPts val="600"/>
              </a:spcAft>
            </a:pPr>
            <a:r>
              <a:rPr lang="en-US" sz="2400" b="1" dirty="0">
                <a:solidFill>
                  <a:schemeClr val="tx1">
                    <a:lumMod val="65000"/>
                    <a:lumOff val="35000"/>
                  </a:schemeClr>
                </a:solidFill>
                <a:latin typeface="Arial Black" charset="0"/>
                <a:ea typeface="Arial Black" charset="0"/>
                <a:cs typeface="Arial Black" charset="0"/>
              </a:rPr>
              <a:t>DNP program by enrollment and concentration</a:t>
            </a:r>
          </a:p>
          <a:p>
            <a:pPr>
              <a:spcAft>
                <a:spcPts val="600"/>
              </a:spcAft>
            </a:pPr>
            <a:endParaRPr lang="en-US" sz="2400" b="1" dirty="0">
              <a:solidFill>
                <a:schemeClr val="tx1">
                  <a:lumMod val="65000"/>
                  <a:lumOff val="35000"/>
                </a:schemeClr>
              </a:solidFill>
              <a:latin typeface="Arial Black" charset="0"/>
              <a:ea typeface="Arial Black" charset="0"/>
              <a:cs typeface="Arial Black" charset="0"/>
            </a:endParaRP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63</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Nurse Anesthesia</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61 </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Adult Gerontology Acute Care</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53</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Family Nurse Practitioner</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47</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Psychiatric Mental Health</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15</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Pediatric Acute Care</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13</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Pediatric Primary Care</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   7   </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Neonatal</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17</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Dual Adult Gerontology Acute Care/Family Nurse Practitioner*</a:t>
            </a:r>
          </a:p>
          <a:p>
            <a:pPr>
              <a:spcAft>
                <a:spcPts val="600"/>
              </a:spcAft>
            </a:pPr>
            <a:r>
              <a:rPr lang="en-US" b="1" dirty="0">
                <a:solidFill>
                  <a:schemeClr val="tx1">
                    <a:lumMod val="65000"/>
                    <a:lumOff val="35000"/>
                  </a:schemeClr>
                </a:solidFill>
                <a:latin typeface="Arial" panose="020B0604020202020204" pitchFamily="34" charset="0"/>
                <a:ea typeface="Arial Black" charset="0"/>
                <a:cs typeface="Arial" panose="020B0604020202020204" pitchFamily="34" charset="0"/>
              </a:rPr>
              <a:t>11</a:t>
            </a: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 Dual Psychiatric mental Health/Family Nurse Practitioner*</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a:spcAft>
                <a:spcPts val="600"/>
              </a:spcAft>
            </a:pPr>
            <a:r>
              <a:rPr lang="en-US" dirty="0">
                <a:solidFill>
                  <a:schemeClr val="tx1">
                    <a:lumMod val="65000"/>
                    <a:lumOff val="35000"/>
                  </a:schemeClr>
                </a:solidFill>
                <a:latin typeface="Arial" panose="020B0604020202020204" pitchFamily="34" charset="0"/>
                <a:ea typeface="Arial Black" charset="0"/>
                <a:cs typeface="Arial" panose="020B0604020202020204" pitchFamily="34" charset="0"/>
              </a:rPr>
              <a:t>*</a:t>
            </a:r>
            <a:r>
              <a:rPr lang="en-US" sz="1400" i="1" dirty="0">
                <a:solidFill>
                  <a:schemeClr val="tx1">
                    <a:lumMod val="65000"/>
                    <a:lumOff val="35000"/>
                  </a:schemeClr>
                </a:solidFill>
                <a:latin typeface="Arial" panose="020B0604020202020204" pitchFamily="34" charset="0"/>
                <a:ea typeface="Arial Black" charset="0"/>
                <a:cs typeface="Arial" panose="020B0604020202020204" pitchFamily="34" charset="0"/>
              </a:rPr>
              <a:t>These numbers are included in the primary concentration above.</a:t>
            </a:r>
          </a:p>
          <a:p>
            <a:pPr>
              <a:spcAft>
                <a:spcPts val="600"/>
              </a:spcAft>
            </a:pPr>
            <a:endParaRPr lang="en-US"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172236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39600" y="263942"/>
            <a:ext cx="8229600" cy="5262979"/>
          </a:xfrm>
          <a:prstGeom prst="rect">
            <a:avLst/>
          </a:prstGeom>
          <a:noFill/>
        </p:spPr>
        <p:txBody>
          <a:bodyPr wrap="square" rtlCol="0">
            <a:spAutoFit/>
          </a:bodyPr>
          <a:lstStyle/>
          <a:p>
            <a:pPr>
              <a:spcAft>
                <a:spcPts val="600"/>
              </a:spcAft>
            </a:pPr>
            <a:r>
              <a:rPr lang="en-US" sz="2600" b="1" dirty="0">
                <a:solidFill>
                  <a:schemeClr val="tx1">
                    <a:lumMod val="65000"/>
                    <a:lumOff val="35000"/>
                  </a:schemeClr>
                </a:solidFill>
                <a:latin typeface="Arial Black" charset="0"/>
                <a:ea typeface="Arial Black" charset="0"/>
                <a:cs typeface="Arial Black" charset="0"/>
              </a:rPr>
              <a:t>Student Demographics: Fall enrollment</a:t>
            </a: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a:p>
            <a:pPr>
              <a:spcAft>
                <a:spcPts val="600"/>
              </a:spcAft>
            </a:pPr>
            <a:endParaRPr lang="en-US" sz="2600" b="1" dirty="0">
              <a:solidFill>
                <a:schemeClr val="tx1">
                  <a:lumMod val="65000"/>
                  <a:lumOff val="35000"/>
                </a:schemeClr>
              </a:solidFill>
              <a:latin typeface="Arial Black" charset="0"/>
              <a:ea typeface="Arial Black" charset="0"/>
              <a:cs typeface="Arial Black" charset="0"/>
            </a:endParaRPr>
          </a:p>
        </p:txBody>
      </p:sp>
      <p:sp>
        <p:nvSpPr>
          <p:cNvPr id="5" name="TextBox 4">
            <a:extLst>
              <a:ext uri="{FF2B5EF4-FFF2-40B4-BE49-F238E27FC236}">
                <a16:creationId xmlns:a16="http://schemas.microsoft.com/office/drawing/2014/main" id="{CB3E276C-D498-4CA1-A258-1F6D4AE7E3D5}"/>
              </a:ext>
            </a:extLst>
          </p:cNvPr>
          <p:cNvSpPr txBox="1"/>
          <p:nvPr/>
        </p:nvSpPr>
        <p:spPr>
          <a:xfrm>
            <a:off x="339599" y="906011"/>
            <a:ext cx="7336327" cy="4062651"/>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BSN Program				DNP Program</a:t>
            </a:r>
          </a:p>
          <a:p>
            <a:endParaRPr lang="en-US" dirty="0"/>
          </a:p>
          <a:p>
            <a:r>
              <a:rPr lang="en-US" dirty="0">
                <a:latin typeface="Arial" panose="020B0604020202020204" pitchFamily="34" charset="0"/>
                <a:cs typeface="Arial" panose="020B0604020202020204" pitchFamily="34" charset="0"/>
              </a:rPr>
              <a:t>Male: 10%						Male: 18%</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Minority: 40%					Minority: 41%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In-state: 74%						In-state: 73%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First-generation: 32%				First-generation: 22%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Post-baccalaureate: 80%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UTHSC alumni: 25%</a:t>
            </a:r>
          </a:p>
          <a:p>
            <a:endParaRPr lang="en-US" dirty="0"/>
          </a:p>
        </p:txBody>
      </p:sp>
    </p:spTree>
    <p:extLst>
      <p:ext uri="{BB962C8B-B14F-4D97-AF65-F5344CB8AC3E}">
        <p14:creationId xmlns:p14="http://schemas.microsoft.com/office/powerpoint/2010/main" val="266610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306550"/>
            <a:ext cx="8312727" cy="6234545"/>
          </a:xfrm>
          <a:prstGeom prst="rect">
            <a:avLst/>
          </a:prstGeom>
        </p:spPr>
      </p:pic>
      <p:sp>
        <p:nvSpPr>
          <p:cNvPr id="3" name="TextBox 2"/>
          <p:cNvSpPr txBox="1"/>
          <p:nvPr/>
        </p:nvSpPr>
        <p:spPr>
          <a:xfrm>
            <a:off x="339600" y="263942"/>
            <a:ext cx="8057780" cy="815608"/>
          </a:xfrm>
          <a:prstGeom prst="rect">
            <a:avLst/>
          </a:prstGeom>
          <a:noFill/>
        </p:spPr>
        <p:txBody>
          <a:bodyPr wrap="square" rtlCol="0">
            <a:spAutoFit/>
          </a:bodyPr>
          <a:lstStyle/>
          <a:p>
            <a:pPr>
              <a:spcAft>
                <a:spcPts val="600"/>
              </a:spcAft>
            </a:pPr>
            <a:r>
              <a:rPr lang="en-US" sz="2600" b="1" dirty="0">
                <a:solidFill>
                  <a:schemeClr val="tx1">
                    <a:lumMod val="65000"/>
                    <a:lumOff val="35000"/>
                  </a:schemeClr>
                </a:solidFill>
                <a:latin typeface="Arial Black" charset="0"/>
                <a:ea typeface="Arial Black" charset="0"/>
                <a:cs typeface="Arial Black" charset="0"/>
              </a:rPr>
              <a:t>Partnership Enrollment Program</a:t>
            </a:r>
          </a:p>
          <a:p>
            <a:pPr>
              <a:spcAft>
                <a:spcPts val="600"/>
              </a:spcAft>
            </a:pPr>
            <a:r>
              <a:rPr lang="en-US" sz="1600" dirty="0">
                <a:solidFill>
                  <a:schemeClr val="tx1">
                    <a:lumMod val="65000"/>
                    <a:lumOff val="35000"/>
                  </a:schemeClr>
                </a:solidFill>
                <a:latin typeface="Arial" charset="0"/>
                <a:ea typeface="Arial" charset="0"/>
                <a:cs typeface="Arial" charset="0"/>
              </a:rPr>
              <a:t>Allows automatic enrollment for graduates of these colleges. Fall enrollment follows:</a:t>
            </a:r>
          </a:p>
        </p:txBody>
      </p:sp>
      <p:pic>
        <p:nvPicPr>
          <p:cNvPr id="4" name="Picture 3">
            <a:extLst>
              <a:ext uri="{FF2B5EF4-FFF2-40B4-BE49-F238E27FC236}">
                <a16:creationId xmlns:a16="http://schemas.microsoft.com/office/drawing/2014/main" id="{8593CC14-41AF-4F02-8F36-F667228052A0}"/>
              </a:ext>
            </a:extLst>
          </p:cNvPr>
          <p:cNvPicPr>
            <a:picLocks noChangeAspect="1"/>
          </p:cNvPicPr>
          <p:nvPr/>
        </p:nvPicPr>
        <p:blipFill>
          <a:blip r:embed="rId4"/>
          <a:stretch>
            <a:fillRect/>
          </a:stretch>
        </p:blipFill>
        <p:spPr>
          <a:xfrm>
            <a:off x="339600" y="1249340"/>
            <a:ext cx="1463045" cy="3892746"/>
          </a:xfrm>
          <a:prstGeom prst="rect">
            <a:avLst/>
          </a:prstGeom>
        </p:spPr>
      </p:pic>
      <p:sp>
        <p:nvSpPr>
          <p:cNvPr id="8" name="TextBox 7">
            <a:extLst>
              <a:ext uri="{FF2B5EF4-FFF2-40B4-BE49-F238E27FC236}">
                <a16:creationId xmlns:a16="http://schemas.microsoft.com/office/drawing/2014/main" id="{AD138DDF-CA9E-409C-B967-E728DD818FE7}"/>
              </a:ext>
            </a:extLst>
          </p:cNvPr>
          <p:cNvSpPr txBox="1"/>
          <p:nvPr/>
        </p:nvSpPr>
        <p:spPr>
          <a:xfrm>
            <a:off x="2013358" y="1249340"/>
            <a:ext cx="4211273" cy="540309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Three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0</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0</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Four</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Eight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Contract completed; implementation under way.</a:t>
            </a:r>
          </a:p>
          <a:p>
            <a:endParaRPr lang="en-US" b="1"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1165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0267" y="1913466"/>
            <a:ext cx="8229600" cy="4170372"/>
          </a:xfrm>
          <a:prstGeom prst="rect">
            <a:avLst/>
          </a:prstGeom>
          <a:noFill/>
        </p:spPr>
        <p:txBody>
          <a:bodyPr wrap="square" rtlCol="0">
            <a:spAutoFit/>
          </a:bodyPr>
          <a:lstStyle/>
          <a:p>
            <a:pPr>
              <a:spcAft>
                <a:spcPts val="600"/>
              </a:spcAft>
            </a:pPr>
            <a:r>
              <a:rPr lang="en-US" sz="3200" b="1" dirty="0">
                <a:latin typeface="Arial" panose="020B0604020202020204" pitchFamily="34" charset="0"/>
                <a:cs typeface="Arial" panose="020B0604020202020204" pitchFamily="34" charset="0"/>
              </a:rPr>
              <a:t>Continuing the legacy of leadership</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No. 1 school in Tennessee for the most DNP graduates.</a:t>
            </a: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i="1" dirty="0">
                <a:latin typeface="Arial" panose="020B0604020202020204" pitchFamily="34" charset="0"/>
                <a:cs typeface="Arial" panose="020B0604020202020204" pitchFamily="34" charset="0"/>
              </a:rPr>
              <a:t>U.S. News and World Report </a:t>
            </a:r>
            <a:r>
              <a:rPr lang="en-US" sz="1900" dirty="0">
                <a:latin typeface="Arial" panose="020B0604020202020204" pitchFamily="34" charset="0"/>
                <a:cs typeface="Arial" panose="020B0604020202020204" pitchFamily="34" charset="0"/>
              </a:rPr>
              <a:t>ranked our DNP program 24</a:t>
            </a:r>
            <a:r>
              <a:rPr lang="en-US" sz="1900" baseline="30000" dirty="0">
                <a:latin typeface="Arial" panose="020B0604020202020204" pitchFamily="34" charset="0"/>
                <a:cs typeface="Arial" panose="020B0604020202020204" pitchFamily="34" charset="0"/>
              </a:rPr>
              <a:t>th</a:t>
            </a:r>
            <a:r>
              <a:rPr lang="en-US" sz="1900" dirty="0">
                <a:latin typeface="Arial" panose="020B0604020202020204" pitchFamily="34" charset="0"/>
                <a:cs typeface="Arial" panose="020B0604020202020204" pitchFamily="34" charset="0"/>
              </a:rPr>
              <a:t> in the nation.</a:t>
            </a:r>
            <a:endParaRPr lang="en-US" sz="19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solidFill>
                  <a:schemeClr val="tx1">
                    <a:lumMod val="65000"/>
                    <a:lumOff val="35000"/>
                  </a:schemeClr>
                </a:solidFill>
                <a:latin typeface="Arial" panose="020B0604020202020204" pitchFamily="34" charset="0"/>
                <a:ea typeface="Arial Black" charset="0"/>
                <a:cs typeface="Arial" panose="020B0604020202020204" pitchFamily="34" charset="0"/>
              </a:rPr>
              <a:t>Recipient of nearly $3 million HRSA grant to educate Nurse Practitioners and Nurse Midwives to practice in rural and underserved areas.</a:t>
            </a:r>
          </a:p>
          <a:p>
            <a:pPr marL="285750" indent="-285750">
              <a:buFont typeface="Arial" panose="020B0604020202020204" pitchFamily="34" charset="0"/>
              <a:buChar char="•"/>
            </a:pPr>
            <a:endParaRPr lang="en-US" sz="1900"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Development of Center for Community and Global Partnerships</a:t>
            </a: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tx1">
                  <a:lumMod val="65000"/>
                  <a:lumOff val="35000"/>
                </a:schemeClr>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2803776840"/>
      </p:ext>
    </p:extLst>
  </p:cSld>
  <p:clrMapOvr>
    <a:masterClrMapping/>
  </p:clrMapOvr>
</p:sld>
</file>

<file path=ppt/theme/theme1.xml><?xml version="1.0" encoding="utf-8"?>
<a:theme xmlns:a="http://schemas.openxmlformats.org/drawingml/2006/main" name="Fir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EE5A343A6724FB013DB8604DA9520" ma:contentTypeVersion="0" ma:contentTypeDescription="Create a new document." ma:contentTypeScope="" ma:versionID="7e53109bfcbe1e6142345404c784ad6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4193AD-651B-4035-B20A-7F3A7E32AA93}"/>
</file>

<file path=customXml/itemProps2.xml><?xml version="1.0" encoding="utf-8"?>
<ds:datastoreItem xmlns:ds="http://schemas.openxmlformats.org/officeDocument/2006/customXml" ds:itemID="{B991B10C-0803-4D09-809D-DE2ABD7FDD88}"/>
</file>

<file path=customXml/itemProps3.xml><?xml version="1.0" encoding="utf-8"?>
<ds:datastoreItem xmlns:ds="http://schemas.openxmlformats.org/officeDocument/2006/customXml" ds:itemID="{4E508003-96EC-4760-BE97-FCAC0B503C49}"/>
</file>

<file path=docProps/app.xml><?xml version="1.0" encoding="utf-8"?>
<Properties xmlns="http://schemas.openxmlformats.org/officeDocument/2006/extended-properties" xmlns:vt="http://schemas.openxmlformats.org/officeDocument/2006/docPropsVTypes">
  <Template>UTHSC PP Template 04-2015.potx</Template>
  <TotalTime>3560</TotalTime>
  <Words>1321</Words>
  <Application>Microsoft Office PowerPoint</Application>
  <PresentationFormat>On-screen Show (4:3)</PresentationFormat>
  <Paragraphs>203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First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Likes, Wendy M</cp:lastModifiedBy>
  <cp:revision>152</cp:revision>
  <cp:lastPrinted>2016-07-26T04:49:12Z</cp:lastPrinted>
  <dcterms:created xsi:type="dcterms:W3CDTF">2013-08-09T21:17:56Z</dcterms:created>
  <dcterms:modified xsi:type="dcterms:W3CDTF">2019-09-27T14:12:36Z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0x01010091AEE5A343A6724FB013DB8604DA9520</vt:lpwstr>
  </property>
</Properties>
</file>