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417" r:id="rId3"/>
    <p:sldId id="431" r:id="rId4"/>
    <p:sldId id="432" r:id="rId5"/>
    <p:sldId id="427" r:id="rId6"/>
    <p:sldId id="429" r:id="rId7"/>
    <p:sldId id="43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ome, Scott" initials="S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00"/>
    <a:srgbClr val="66CCFF"/>
    <a:srgbClr val="3071D0"/>
    <a:srgbClr val="2A6CA8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F8399-2216-780A-A2B3-96D22D87D180}" v="3" dt="2020-06-09T14:52:19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7" autoAdjust="0"/>
    <p:restoredTop sz="95624" autoAdjust="0"/>
  </p:normalViewPr>
  <p:slideViewPr>
    <p:cSldViewPr snapToGrid="0">
      <p:cViewPr varScale="1">
        <p:scale>
          <a:sx n="117" d="100"/>
          <a:sy n="117" d="100"/>
        </p:scale>
        <p:origin x="-211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57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3FE03-4B27-4049-AD2F-E11A174C77DF}" type="doc">
      <dgm:prSet loTypeId="urn:microsoft.com/office/officeart/2005/8/layout/chevron1" loCatId="" qsTypeId="urn:microsoft.com/office/officeart/2005/8/quickstyle/simple4" qsCatId="simple" csTypeId="urn:microsoft.com/office/officeart/2005/8/colors/accent2_2" csCatId="accent2" phldr="1"/>
      <dgm:spPr/>
    </dgm:pt>
    <dgm:pt modelId="{1FE527D9-4FFE-B644-972A-D5F8546EDF6E}">
      <dgm:prSet phldrT="[Text]"/>
      <dgm:spPr/>
      <dgm:t>
        <a:bodyPr/>
        <a:lstStyle/>
        <a:p>
          <a:r>
            <a:rPr lang="en-US" dirty="0"/>
            <a:t>2065</a:t>
          </a:r>
        </a:p>
        <a:p>
          <a:r>
            <a:rPr lang="en-US" dirty="0"/>
            <a:t>Applicants</a:t>
          </a:r>
        </a:p>
      </dgm:t>
    </dgm:pt>
    <dgm:pt modelId="{065DF2DE-04BD-014F-AD88-00259A4DA345}" type="parTrans" cxnId="{CB4168CE-6D19-7A46-8BEB-222834C33726}">
      <dgm:prSet/>
      <dgm:spPr/>
      <dgm:t>
        <a:bodyPr/>
        <a:lstStyle/>
        <a:p>
          <a:endParaRPr lang="en-US"/>
        </a:p>
      </dgm:t>
    </dgm:pt>
    <dgm:pt modelId="{BF8F629B-B366-9143-AECE-DD18FC3883A1}" type="sibTrans" cxnId="{CB4168CE-6D19-7A46-8BEB-222834C33726}">
      <dgm:prSet/>
      <dgm:spPr/>
      <dgm:t>
        <a:bodyPr/>
        <a:lstStyle/>
        <a:p>
          <a:endParaRPr lang="en-US"/>
        </a:p>
      </dgm:t>
    </dgm:pt>
    <dgm:pt modelId="{E1F46014-68C7-9748-B294-FDBB76C0822F}">
      <dgm:prSet phldrT="[Text]"/>
      <dgm:spPr/>
      <dgm:t>
        <a:bodyPr/>
        <a:lstStyle/>
        <a:p>
          <a:r>
            <a:rPr lang="en-US" dirty="0"/>
            <a:t>514 </a:t>
          </a:r>
        </a:p>
        <a:p>
          <a:r>
            <a:rPr lang="en-US" dirty="0"/>
            <a:t>Interviews</a:t>
          </a:r>
        </a:p>
      </dgm:t>
    </dgm:pt>
    <dgm:pt modelId="{CD81E501-D750-7E42-9F9B-3424F1F244F6}" type="parTrans" cxnId="{28BDCB9C-F317-BF4B-BE19-C8D27F6859DE}">
      <dgm:prSet/>
      <dgm:spPr/>
      <dgm:t>
        <a:bodyPr/>
        <a:lstStyle/>
        <a:p>
          <a:endParaRPr lang="en-US"/>
        </a:p>
      </dgm:t>
    </dgm:pt>
    <dgm:pt modelId="{5BF77FA5-8218-954A-8E26-435D3FF5EE2B}" type="sibTrans" cxnId="{28BDCB9C-F317-BF4B-BE19-C8D27F6859DE}">
      <dgm:prSet/>
      <dgm:spPr/>
      <dgm:t>
        <a:bodyPr/>
        <a:lstStyle/>
        <a:p>
          <a:endParaRPr lang="en-US"/>
        </a:p>
      </dgm:t>
    </dgm:pt>
    <dgm:pt modelId="{57575259-B360-B640-8911-2EF9EDD9AB2D}">
      <dgm:prSet phldrT="[Text]"/>
      <dgm:spPr/>
      <dgm:t>
        <a:bodyPr/>
        <a:lstStyle/>
        <a:p>
          <a:r>
            <a:rPr lang="en-US" dirty="0"/>
            <a:t>247</a:t>
          </a:r>
        </a:p>
        <a:p>
          <a:r>
            <a:rPr lang="en-US" dirty="0"/>
            <a:t>Acceptances</a:t>
          </a:r>
        </a:p>
      </dgm:t>
    </dgm:pt>
    <dgm:pt modelId="{6306D311-E173-F34C-86E8-D41D35837C5E}" type="parTrans" cxnId="{3288FD49-9371-CB47-A8D8-37DD9D654CD7}">
      <dgm:prSet/>
      <dgm:spPr/>
      <dgm:t>
        <a:bodyPr/>
        <a:lstStyle/>
        <a:p>
          <a:endParaRPr lang="en-US"/>
        </a:p>
      </dgm:t>
    </dgm:pt>
    <dgm:pt modelId="{C832CFD9-0D09-5D43-B6E2-62FD92060C93}" type="sibTrans" cxnId="{3288FD49-9371-CB47-A8D8-37DD9D654CD7}">
      <dgm:prSet/>
      <dgm:spPr/>
      <dgm:t>
        <a:bodyPr/>
        <a:lstStyle/>
        <a:p>
          <a:endParaRPr lang="en-US"/>
        </a:p>
      </dgm:t>
    </dgm:pt>
    <dgm:pt modelId="{B3A10AD9-0771-3C47-AD02-ED03F07483BB}">
      <dgm:prSet/>
      <dgm:spPr/>
      <dgm:t>
        <a:bodyPr/>
        <a:lstStyle/>
        <a:p>
          <a:r>
            <a:rPr lang="en-US" dirty="0"/>
            <a:t>170</a:t>
          </a:r>
        </a:p>
        <a:p>
          <a:r>
            <a:rPr lang="en-US" dirty="0"/>
            <a:t>New Students</a:t>
          </a:r>
        </a:p>
      </dgm:t>
    </dgm:pt>
    <dgm:pt modelId="{2CD233CA-D4F5-5849-B413-575D2FB5272D}" type="parTrans" cxnId="{3996C1AB-BD69-594E-BF56-DF7302A97672}">
      <dgm:prSet/>
      <dgm:spPr/>
      <dgm:t>
        <a:bodyPr/>
        <a:lstStyle/>
        <a:p>
          <a:endParaRPr lang="en-US"/>
        </a:p>
      </dgm:t>
    </dgm:pt>
    <dgm:pt modelId="{8626C098-CF77-1048-83AD-EDDFC5E7F595}" type="sibTrans" cxnId="{3996C1AB-BD69-594E-BF56-DF7302A97672}">
      <dgm:prSet/>
      <dgm:spPr/>
      <dgm:t>
        <a:bodyPr/>
        <a:lstStyle/>
        <a:p>
          <a:endParaRPr lang="en-US"/>
        </a:p>
      </dgm:t>
    </dgm:pt>
    <dgm:pt modelId="{31E34D76-54F0-E44A-93AA-C510919DF0A3}" type="pres">
      <dgm:prSet presAssocID="{81A3FE03-4B27-4049-AD2F-E11A174C77DF}" presName="Name0" presStyleCnt="0">
        <dgm:presLayoutVars>
          <dgm:dir/>
          <dgm:animLvl val="lvl"/>
          <dgm:resizeHandles val="exact"/>
        </dgm:presLayoutVars>
      </dgm:prSet>
      <dgm:spPr/>
    </dgm:pt>
    <dgm:pt modelId="{9567192D-0D1B-F448-9693-8A7D312308E0}" type="pres">
      <dgm:prSet presAssocID="{1FE527D9-4FFE-B644-972A-D5F8546EDF6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F170C-67EE-1344-A4C9-2A0CA199AC32}" type="pres">
      <dgm:prSet presAssocID="{BF8F629B-B366-9143-AECE-DD18FC3883A1}" presName="parTxOnlySpace" presStyleCnt="0"/>
      <dgm:spPr/>
    </dgm:pt>
    <dgm:pt modelId="{2C871BA4-DD16-D043-82C0-BA225F8C68C7}" type="pres">
      <dgm:prSet presAssocID="{E1F46014-68C7-9748-B294-FDBB76C0822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B346B-B451-4946-B2B8-C29E7CD551BA}" type="pres">
      <dgm:prSet presAssocID="{5BF77FA5-8218-954A-8E26-435D3FF5EE2B}" presName="parTxOnlySpace" presStyleCnt="0"/>
      <dgm:spPr/>
    </dgm:pt>
    <dgm:pt modelId="{16B6A7DA-C860-E343-AE23-9B048EB15636}" type="pres">
      <dgm:prSet presAssocID="{57575259-B360-B640-8911-2EF9EDD9AB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82087-CF10-CC4F-98D8-5AC0E06AC9B2}" type="pres">
      <dgm:prSet presAssocID="{C832CFD9-0D09-5D43-B6E2-62FD92060C93}" presName="parTxOnlySpace" presStyleCnt="0"/>
      <dgm:spPr/>
    </dgm:pt>
    <dgm:pt modelId="{68DF62FC-9F8C-AA4A-A33C-4F7BCD86ABD4}" type="pres">
      <dgm:prSet presAssocID="{B3A10AD9-0771-3C47-AD02-ED03F07483B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C950A7-7B01-4F49-AA37-625667B85608}" type="presOf" srcId="{B3A10AD9-0771-3C47-AD02-ED03F07483BB}" destId="{68DF62FC-9F8C-AA4A-A33C-4F7BCD86ABD4}" srcOrd="0" destOrd="0" presId="urn:microsoft.com/office/officeart/2005/8/layout/chevron1"/>
    <dgm:cxn modelId="{CB4168CE-6D19-7A46-8BEB-222834C33726}" srcId="{81A3FE03-4B27-4049-AD2F-E11A174C77DF}" destId="{1FE527D9-4FFE-B644-972A-D5F8546EDF6E}" srcOrd="0" destOrd="0" parTransId="{065DF2DE-04BD-014F-AD88-00259A4DA345}" sibTransId="{BF8F629B-B366-9143-AECE-DD18FC3883A1}"/>
    <dgm:cxn modelId="{3996C1AB-BD69-594E-BF56-DF7302A97672}" srcId="{81A3FE03-4B27-4049-AD2F-E11A174C77DF}" destId="{B3A10AD9-0771-3C47-AD02-ED03F07483BB}" srcOrd="3" destOrd="0" parTransId="{2CD233CA-D4F5-5849-B413-575D2FB5272D}" sibTransId="{8626C098-CF77-1048-83AD-EDDFC5E7F595}"/>
    <dgm:cxn modelId="{BBDDAB26-5550-4A42-BA30-8BB031D53A95}" type="presOf" srcId="{57575259-B360-B640-8911-2EF9EDD9AB2D}" destId="{16B6A7DA-C860-E343-AE23-9B048EB15636}" srcOrd="0" destOrd="0" presId="urn:microsoft.com/office/officeart/2005/8/layout/chevron1"/>
    <dgm:cxn modelId="{2034FFBE-D837-46FC-A4F7-099776D6023C}" type="presOf" srcId="{E1F46014-68C7-9748-B294-FDBB76C0822F}" destId="{2C871BA4-DD16-D043-82C0-BA225F8C68C7}" srcOrd="0" destOrd="0" presId="urn:microsoft.com/office/officeart/2005/8/layout/chevron1"/>
    <dgm:cxn modelId="{3288FD49-9371-CB47-A8D8-37DD9D654CD7}" srcId="{81A3FE03-4B27-4049-AD2F-E11A174C77DF}" destId="{57575259-B360-B640-8911-2EF9EDD9AB2D}" srcOrd="2" destOrd="0" parTransId="{6306D311-E173-F34C-86E8-D41D35837C5E}" sibTransId="{C832CFD9-0D09-5D43-B6E2-62FD92060C93}"/>
    <dgm:cxn modelId="{6ED33BEB-6997-4735-9F2B-B867AF23777E}" type="presOf" srcId="{1FE527D9-4FFE-B644-972A-D5F8546EDF6E}" destId="{9567192D-0D1B-F448-9693-8A7D312308E0}" srcOrd="0" destOrd="0" presId="urn:microsoft.com/office/officeart/2005/8/layout/chevron1"/>
    <dgm:cxn modelId="{2BC33D2A-95C0-43EB-A19B-C40D15DE60B0}" type="presOf" srcId="{81A3FE03-4B27-4049-AD2F-E11A174C77DF}" destId="{31E34D76-54F0-E44A-93AA-C510919DF0A3}" srcOrd="0" destOrd="0" presId="urn:microsoft.com/office/officeart/2005/8/layout/chevron1"/>
    <dgm:cxn modelId="{28BDCB9C-F317-BF4B-BE19-C8D27F6859DE}" srcId="{81A3FE03-4B27-4049-AD2F-E11A174C77DF}" destId="{E1F46014-68C7-9748-B294-FDBB76C0822F}" srcOrd="1" destOrd="0" parTransId="{CD81E501-D750-7E42-9F9B-3424F1F244F6}" sibTransId="{5BF77FA5-8218-954A-8E26-435D3FF5EE2B}"/>
    <dgm:cxn modelId="{5FC65D63-181B-4F6F-A053-32C7FC9F3592}" type="presParOf" srcId="{31E34D76-54F0-E44A-93AA-C510919DF0A3}" destId="{9567192D-0D1B-F448-9693-8A7D312308E0}" srcOrd="0" destOrd="0" presId="urn:microsoft.com/office/officeart/2005/8/layout/chevron1"/>
    <dgm:cxn modelId="{E2106ED5-FA4B-4612-8638-78D93A615B80}" type="presParOf" srcId="{31E34D76-54F0-E44A-93AA-C510919DF0A3}" destId="{719F170C-67EE-1344-A4C9-2A0CA199AC32}" srcOrd="1" destOrd="0" presId="urn:microsoft.com/office/officeart/2005/8/layout/chevron1"/>
    <dgm:cxn modelId="{D476F59D-2B3B-437C-B68F-6C693462D4F0}" type="presParOf" srcId="{31E34D76-54F0-E44A-93AA-C510919DF0A3}" destId="{2C871BA4-DD16-D043-82C0-BA225F8C68C7}" srcOrd="2" destOrd="0" presId="urn:microsoft.com/office/officeart/2005/8/layout/chevron1"/>
    <dgm:cxn modelId="{771DCC4F-993A-4F7D-9F29-921A0096BFFE}" type="presParOf" srcId="{31E34D76-54F0-E44A-93AA-C510919DF0A3}" destId="{02BB346B-B451-4946-B2B8-C29E7CD551BA}" srcOrd="3" destOrd="0" presId="urn:microsoft.com/office/officeart/2005/8/layout/chevron1"/>
    <dgm:cxn modelId="{E4312F90-06EC-42A9-82C8-1988E396D7A3}" type="presParOf" srcId="{31E34D76-54F0-E44A-93AA-C510919DF0A3}" destId="{16B6A7DA-C860-E343-AE23-9B048EB15636}" srcOrd="4" destOrd="0" presId="urn:microsoft.com/office/officeart/2005/8/layout/chevron1"/>
    <dgm:cxn modelId="{91C98F06-4DB8-4020-A6C7-31107DC961A4}" type="presParOf" srcId="{31E34D76-54F0-E44A-93AA-C510919DF0A3}" destId="{6F982087-CF10-CC4F-98D8-5AC0E06AC9B2}" srcOrd="5" destOrd="0" presId="urn:microsoft.com/office/officeart/2005/8/layout/chevron1"/>
    <dgm:cxn modelId="{B4A2008E-4DA9-4491-89FF-8B859EC08EC6}" type="presParOf" srcId="{31E34D76-54F0-E44A-93AA-C510919DF0A3}" destId="{68DF62FC-9F8C-AA4A-A33C-4F7BCD86ABD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7192D-0D1B-F448-9693-8A7D312308E0}">
      <dsp:nvSpPr>
        <dsp:cNvPr id="0" name=""/>
        <dsp:cNvSpPr/>
      </dsp:nvSpPr>
      <dsp:spPr>
        <a:xfrm>
          <a:off x="3754" y="315552"/>
          <a:ext cx="2185249" cy="87409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2065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Applicants</a:t>
          </a:r>
        </a:p>
      </dsp:txBody>
      <dsp:txXfrm>
        <a:off x="440804" y="315552"/>
        <a:ext cx="1311150" cy="874099"/>
      </dsp:txXfrm>
    </dsp:sp>
    <dsp:sp modelId="{2C871BA4-DD16-D043-82C0-BA225F8C68C7}">
      <dsp:nvSpPr>
        <dsp:cNvPr id="0" name=""/>
        <dsp:cNvSpPr/>
      </dsp:nvSpPr>
      <dsp:spPr>
        <a:xfrm>
          <a:off x="1970479" y="315552"/>
          <a:ext cx="2185249" cy="87409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514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Interviews</a:t>
          </a:r>
        </a:p>
      </dsp:txBody>
      <dsp:txXfrm>
        <a:off x="2407529" y="315552"/>
        <a:ext cx="1311150" cy="874099"/>
      </dsp:txXfrm>
    </dsp:sp>
    <dsp:sp modelId="{16B6A7DA-C860-E343-AE23-9B048EB15636}">
      <dsp:nvSpPr>
        <dsp:cNvPr id="0" name=""/>
        <dsp:cNvSpPr/>
      </dsp:nvSpPr>
      <dsp:spPr>
        <a:xfrm>
          <a:off x="3937204" y="315552"/>
          <a:ext cx="2185249" cy="87409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247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Acceptances</a:t>
          </a:r>
        </a:p>
      </dsp:txBody>
      <dsp:txXfrm>
        <a:off x="4374254" y="315552"/>
        <a:ext cx="1311150" cy="874099"/>
      </dsp:txXfrm>
    </dsp:sp>
    <dsp:sp modelId="{68DF62FC-9F8C-AA4A-A33C-4F7BCD86ABD4}">
      <dsp:nvSpPr>
        <dsp:cNvPr id="0" name=""/>
        <dsp:cNvSpPr/>
      </dsp:nvSpPr>
      <dsp:spPr>
        <a:xfrm>
          <a:off x="5903928" y="315552"/>
          <a:ext cx="2185249" cy="87409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170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New Students</a:t>
          </a:r>
        </a:p>
      </dsp:txBody>
      <dsp:txXfrm>
        <a:off x="6340978" y="315552"/>
        <a:ext cx="1311150" cy="874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E08F5-E274-40DE-B9E0-D0FFCE13D42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D1636-26D1-4E7C-B4D6-64633E987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0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D1636-26D1-4E7C-B4D6-64633E9871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66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D1636-26D1-4E7C-B4D6-64633E9871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9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D1636-26D1-4E7C-B4D6-64633E9871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9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D1636-26D1-4E7C-B4D6-64633E9871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9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E9CF-CF33-4AF2-BFFA-C8F25A17CB8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E7E3-2DDD-435C-BBC0-8C43B463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8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E9CF-CF33-4AF2-BFFA-C8F25A17CB8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E7E3-2DDD-435C-BBC0-8C43B463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E9CF-CF33-4AF2-BFFA-C8F25A17CB8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E7E3-2DDD-435C-BBC0-8C43B463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E9CF-CF33-4AF2-BFFA-C8F25A17CB8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E7E3-2DDD-435C-BBC0-8C43B463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E9CF-CF33-4AF2-BFFA-C8F25A17CB8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E7E3-2DDD-435C-BBC0-8C43B463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6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E9CF-CF33-4AF2-BFFA-C8F25A17CB8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E7E3-2DDD-435C-BBC0-8C43B463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0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E9CF-CF33-4AF2-BFFA-C8F25A17CB8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E7E3-2DDD-435C-BBC0-8C43B463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7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E9CF-CF33-4AF2-BFFA-C8F25A17CB8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E7E3-2DDD-435C-BBC0-8C43B463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5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E9CF-CF33-4AF2-BFFA-C8F25A17CB8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E7E3-2DDD-435C-BBC0-8C43B463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8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E9CF-CF33-4AF2-BFFA-C8F25A17CB8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E7E3-2DDD-435C-BBC0-8C43B463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4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E9CF-CF33-4AF2-BFFA-C8F25A17CB8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E7E3-2DDD-435C-BBC0-8C43B463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EE9CF-CF33-4AF2-BFFA-C8F25A17CB8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3E7E3-2DDD-435C-BBC0-8C43B463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5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C99CF5-07AA-3545-A046-160BC2DFEF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2" y="0"/>
            <a:ext cx="9152546" cy="6864410"/>
          </a:xfrm>
          <a:prstGeom prst="rect">
            <a:avLst/>
          </a:prstGeom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91313" y="5754412"/>
            <a:ext cx="4982253" cy="10436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solidFill>
                  <a:srgbClr val="FF9900"/>
                </a:solidFill>
              </a:rPr>
              <a:t>Scott E. Strome, MD</a:t>
            </a:r>
            <a:br>
              <a:rPr lang="en-US" sz="1600" dirty="0">
                <a:solidFill>
                  <a:srgbClr val="FF9900"/>
                </a:solidFill>
              </a:rPr>
            </a:br>
            <a:r>
              <a:rPr lang="en-US" sz="1600" dirty="0">
                <a:solidFill>
                  <a:srgbClr val="FF9900"/>
                </a:solidFill>
              </a:rPr>
              <a:t>Robert Kaplan Executive Dean of the College of Medicine</a:t>
            </a:r>
          </a:p>
          <a:p>
            <a:pPr algn="ctr"/>
            <a:r>
              <a:rPr lang="en-US" sz="1600" dirty="0">
                <a:solidFill>
                  <a:srgbClr val="FF9900"/>
                </a:solidFill>
              </a:rPr>
              <a:t>Vice Chancellor of Heath Affairs</a:t>
            </a:r>
          </a:p>
          <a:p>
            <a:pPr algn="ctr"/>
            <a:r>
              <a:rPr lang="en-US" sz="1600" dirty="0">
                <a:solidFill>
                  <a:srgbClr val="FF9900"/>
                </a:solidFill>
              </a:rPr>
              <a:t>University of Tennessee Health Science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5"/>
          <a:stretch/>
        </p:blipFill>
        <p:spPr>
          <a:xfrm>
            <a:off x="-4012" y="-1"/>
            <a:ext cx="9156306" cy="5683469"/>
          </a:xfrm>
          <a:prstGeom prst="rect">
            <a:avLst/>
          </a:prstGeom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-3487" y="511897"/>
            <a:ext cx="9152021" cy="132343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Education Focus:  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 Program Three Year Curriculum</a:t>
            </a:r>
            <a:endParaRPr lang="en-US" sz="40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" y="36436"/>
            <a:ext cx="9144000" cy="685800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40665" y="0"/>
            <a:ext cx="9193211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Why a 3-year Curriculum?</a:t>
            </a:r>
            <a:endParaRPr lang="en-US" sz="4000" dirty="0">
              <a:solidFill>
                <a:schemeClr val="accent2"/>
              </a:solidFill>
              <a:cs typeface="Comic Sans MS"/>
            </a:endParaRPr>
          </a:p>
        </p:txBody>
      </p:sp>
      <p:sp>
        <p:nvSpPr>
          <p:cNvPr id="4" name="AutoShape 2" descr="Oak Ridge National Laboratory | ORN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Oak Ridge National Laboratory | ORN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374" y="901493"/>
            <a:ext cx="8465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Increase the numbers of physicians in Primary </a:t>
            </a:r>
            <a:r>
              <a:rPr lang="en-US" sz="2000" dirty="0" smtClean="0"/>
              <a:t>Care. There is a shortage </a:t>
            </a:r>
            <a:r>
              <a:rPr lang="en-US" sz="2000" dirty="0"/>
              <a:t>of primary care physicians </a:t>
            </a:r>
            <a:r>
              <a:rPr lang="en-US" sz="2000" dirty="0" smtClean="0"/>
              <a:t>in Tennessee that is projected </a:t>
            </a:r>
            <a:r>
              <a:rPr lang="en-US" sz="2000" dirty="0"/>
              <a:t>to </a:t>
            </a:r>
            <a:r>
              <a:rPr lang="en-US" sz="2000" dirty="0" smtClean="0"/>
              <a:t>reach a shortfall </a:t>
            </a:r>
            <a:r>
              <a:rPr lang="en-US" sz="2000" dirty="0"/>
              <a:t>of 19.2% in 2025.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Attract </a:t>
            </a:r>
            <a:r>
              <a:rPr lang="en-US" sz="2000" dirty="0"/>
              <a:t>high-caliber, highly motivated applicants to the </a:t>
            </a:r>
            <a:r>
              <a:rPr lang="en-US" sz="2000" dirty="0" smtClean="0"/>
              <a:t>University of Tennessee College of Medicine MD </a:t>
            </a:r>
            <a:r>
              <a:rPr lang="en-US" sz="2000" dirty="0"/>
              <a:t>program.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Retain these high-quality students as residents at UTHSC COM, and, ideally, beyond as physicians in Tennessee and faculty members at UTHSC COM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Reduce student debt.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scontent-atl3-2.xx.fbcdn.net/v/t1.6435-9/119685133_3288123624598899_2846887808857389142_n.jpg?_nc_cat=101&amp;ccb=1-3&amp;_nc_sid=6e5ad9&amp;_nc_ohc=XnUzC9x707gAX9jxJSJ&amp;_nc_ht=scontent-atl3-2.xx&amp;oh=f9a8dbfa9fea556c887aa3a9ff19aa6f&amp;oe=60BA08C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19" y="4752210"/>
            <a:ext cx="3587111" cy="2017751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" y="36436"/>
            <a:ext cx="9144000" cy="685800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40665" y="0"/>
            <a:ext cx="9193211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Comparison 4-Year Vs 3-Year Curriculum</a:t>
            </a:r>
            <a:endParaRPr lang="en-US" sz="4000" dirty="0">
              <a:solidFill>
                <a:schemeClr val="accent2"/>
              </a:solidFill>
              <a:cs typeface="Comic Sans MS"/>
            </a:endParaRPr>
          </a:p>
        </p:txBody>
      </p:sp>
      <p:sp>
        <p:nvSpPr>
          <p:cNvPr id="4" name="AutoShape 2" descr="Oak Ridge National Laboratory | ORN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Oak Ridge National Laboratory | ORN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65793"/>
              </p:ext>
            </p:extLst>
          </p:nvPr>
        </p:nvGraphicFramePr>
        <p:xfrm>
          <a:off x="460375" y="787400"/>
          <a:ext cx="8335282" cy="478492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67641"/>
                <a:gridCol w="4167641"/>
              </a:tblGrid>
              <a:tr h="4220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4-Year</a:t>
                      </a:r>
                      <a:r>
                        <a:rPr lang="en-US" baseline="0" dirty="0" smtClean="0"/>
                        <a:t> Curriculum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3-Year Curriculum</a:t>
                      </a:r>
                      <a:endParaRPr lang="en-US" dirty="0"/>
                    </a:p>
                  </a:txBody>
                  <a:tcPr/>
                </a:tc>
              </a:tr>
              <a:tr h="3907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Accredited by LCME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Approved by LCME Oct 2020</a:t>
                      </a:r>
                      <a:endParaRPr lang="en-US" sz="1800" dirty="0"/>
                    </a:p>
                  </a:txBody>
                  <a:tcPr/>
                </a:tc>
              </a:tr>
              <a:tr h="11448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Candidates for</a:t>
                      </a:r>
                      <a:r>
                        <a:rPr lang="en-US" baseline="0" dirty="0" smtClean="0"/>
                        <a:t> admission have not selected their medical specialty.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Candidates for admission</a:t>
                      </a:r>
                      <a:r>
                        <a:rPr lang="en-US" baseline="0" dirty="0" smtClean="0"/>
                        <a:t> pre-determine specialty area as primary care.  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Thus </a:t>
                      </a:r>
                      <a:r>
                        <a:rPr lang="en-US" sz="1200" u="none" strike="noStrike" kern="1200" baseline="0" dirty="0" smtClean="0"/>
                        <a:t>Internal Medicine, Pediatrics, Medicine-Pediatrics, Obstetrics-Gynecology, Psychiatry or Family Medicine.</a:t>
                      </a:r>
                      <a:endParaRPr lang="en-US" sz="1200" dirty="0"/>
                    </a:p>
                  </a:txBody>
                  <a:tcPr/>
                </a:tc>
              </a:tr>
              <a:tr h="422074">
                <a:tc gridSpan="2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All students have identical program objective and curricular goals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258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students complete basic</a:t>
                      </a:r>
                      <a:r>
                        <a:rPr lang="en-US" baseline="0" dirty="0" smtClean="0"/>
                        <a:t> science courses and CORE clerkships. </a:t>
                      </a:r>
                    </a:p>
                    <a:p>
                      <a:pPr algn="ctr"/>
                      <a:r>
                        <a:rPr lang="en-US" sz="1200" u="none" strike="noStrike" kern="1200" baseline="0" dirty="0" smtClean="0"/>
                        <a:t>Core Clerkships: Internal Medicine (8 weeks), Surgery (8 weeks), Family Medicine (6 weeks), Pediatrics (6 weeks), Obstetrics-Gynecology (6 weeks), Neurology (4 weeks), and Psychiatry (4 weeks)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0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Weeks of Electives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r>
                        <a:rPr lang="en-US" baseline="0" dirty="0" smtClean="0"/>
                        <a:t> Weeks of Electives</a:t>
                      </a:r>
                      <a:endParaRPr lang="en-US" dirty="0"/>
                    </a:p>
                  </a:txBody>
                  <a:tcPr/>
                </a:tc>
              </a:tr>
              <a:tr h="4220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Weeks</a:t>
                      </a:r>
                      <a:r>
                        <a:rPr lang="en-US" baseline="0" dirty="0" smtClean="0"/>
                        <a:t> of Option Blocks*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Weeks</a:t>
                      </a:r>
                      <a:r>
                        <a:rPr lang="en-US" baseline="0" dirty="0" smtClean="0"/>
                        <a:t> Option Blocks*</a:t>
                      </a:r>
                      <a:endParaRPr lang="en-US" dirty="0"/>
                    </a:p>
                  </a:txBody>
                  <a:tcPr/>
                </a:tc>
              </a:tr>
              <a:tr h="7285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Year focus on electives that allow for career exploration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Year</a:t>
                      </a:r>
                      <a:r>
                        <a:rPr lang="en-US" baseline="0" dirty="0" smtClean="0"/>
                        <a:t> Residency begins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8776" y="5900839"/>
            <a:ext cx="4095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 Blocks: No courses, used to study for licensing exams and interview for residency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" y="36436"/>
            <a:ext cx="9144000" cy="685800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40665" y="0"/>
            <a:ext cx="9193211" cy="132343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Minimum Criteria 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Admissions to 3-Year Curriculum</a:t>
            </a:r>
            <a:endParaRPr lang="en-US" sz="4000" dirty="0">
              <a:solidFill>
                <a:schemeClr val="accent2"/>
              </a:solidFill>
              <a:cs typeface="Comic Sans MS"/>
            </a:endParaRPr>
          </a:p>
        </p:txBody>
      </p:sp>
      <p:sp>
        <p:nvSpPr>
          <p:cNvPr id="4" name="AutoShape 2" descr="Oak Ridge National Laboratory | ORN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Oak Ridge National Laboratory | ORN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3826" y="1696936"/>
            <a:ext cx="714102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Candidates must first be accepted to the 4 year </a:t>
            </a:r>
            <a:r>
              <a:rPr lang="en-US" sz="2000" dirty="0" smtClean="0"/>
              <a:t>program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They are then interviewed </a:t>
            </a:r>
            <a:r>
              <a:rPr lang="en-US" sz="2000" dirty="0"/>
              <a:t>again by the 3 year curriculum leadership and the appropriate residency program </a:t>
            </a:r>
            <a:r>
              <a:rPr lang="en-US" sz="2000" dirty="0" smtClean="0"/>
              <a:t>leadership</a:t>
            </a:r>
            <a:endParaRPr lang="en-US" sz="2000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Candidates must pre-identified </a:t>
            </a:r>
            <a:r>
              <a:rPr lang="en-US" sz="2000" dirty="0"/>
              <a:t>a desire to go into primary </a:t>
            </a:r>
            <a:r>
              <a:rPr lang="en-US" sz="2000" dirty="0" smtClean="0"/>
              <a:t>care  </a:t>
            </a:r>
            <a:endParaRPr lang="en-US" sz="2000" dirty="0"/>
          </a:p>
        </p:txBody>
      </p:sp>
      <p:pic>
        <p:nvPicPr>
          <p:cNvPr id="9" name="Picture 12" descr="College of Medicine | UTH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35" y="4071257"/>
            <a:ext cx="2392495" cy="2392495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AC99CF5-07AA-3545-A046-160BC2DFEF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37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3B2E9CA-2297-4069-9252-B575BFD736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24"/>
          <a:stretch/>
        </p:blipFill>
        <p:spPr>
          <a:xfrm>
            <a:off x="5742771" y="2623646"/>
            <a:ext cx="1708261" cy="208562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0" y="0"/>
            <a:ext cx="9152021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Admissions to 4-Year MD Program</a:t>
            </a:r>
            <a:endParaRPr lang="en-US" sz="40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9454F644-4F65-4227-A61E-FEA10D011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96656"/>
              </p:ext>
            </p:extLst>
          </p:nvPr>
        </p:nvGraphicFramePr>
        <p:xfrm>
          <a:off x="529543" y="768869"/>
          <a:ext cx="8092933" cy="1505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AFBCD3-4E73-FB4F-9983-432B38BDDD55}"/>
              </a:ext>
            </a:extLst>
          </p:cNvPr>
          <p:cNvSpPr txBox="1"/>
          <p:nvPr/>
        </p:nvSpPr>
        <p:spPr>
          <a:xfrm>
            <a:off x="640306" y="2307444"/>
            <a:ext cx="78714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cs typeface="Arial Black" panose="020B0604020202020204" pitchFamily="34" charset="0"/>
              </a:rPr>
              <a:t>Class of 2024 Profile MD Degree Program</a:t>
            </a:r>
          </a:p>
          <a:p>
            <a:r>
              <a:rPr lang="en-US" b="1" dirty="0">
                <a:cs typeface="Arial" panose="020B0604020202020204" pitchFamily="34" charset="0"/>
              </a:rPr>
              <a:t>•  Gender: 94 Men/ 76 Women</a:t>
            </a:r>
          </a:p>
          <a:p>
            <a:r>
              <a:rPr lang="en-US" b="1" dirty="0">
                <a:cs typeface="Arial" panose="020B0604020202020204" pitchFamily="34" charset="0"/>
              </a:rPr>
              <a:t>•  Average Age: 24</a:t>
            </a:r>
          </a:p>
          <a:p>
            <a:r>
              <a:rPr lang="en-US" b="1" dirty="0">
                <a:cs typeface="Arial" panose="020B0604020202020204" pitchFamily="34" charset="0"/>
              </a:rPr>
              <a:t>•  Average </a:t>
            </a:r>
            <a:r>
              <a:rPr lang="en-US" b="1" dirty="0" smtClean="0">
                <a:cs typeface="Arial" panose="020B0604020202020204" pitchFamily="34" charset="0"/>
              </a:rPr>
              <a:t>GPA: </a:t>
            </a:r>
            <a:r>
              <a:rPr lang="en-US" dirty="0" smtClean="0">
                <a:cs typeface="Arial" panose="020B0604020202020204" pitchFamily="34" charset="0"/>
              </a:rPr>
              <a:t>3.76 </a:t>
            </a:r>
            <a:r>
              <a:rPr lang="en-US" dirty="0">
                <a:cs typeface="Arial" panose="020B0604020202020204" pitchFamily="34" charset="0"/>
              </a:rPr>
              <a:t>(↑ 0.04 pts from 2019)</a:t>
            </a:r>
          </a:p>
          <a:p>
            <a:r>
              <a:rPr lang="en-US" b="1" dirty="0">
                <a:cs typeface="Arial" panose="020B0604020202020204" pitchFamily="34" charset="0"/>
              </a:rPr>
              <a:t>•  Average MCAT: 512</a:t>
            </a:r>
          </a:p>
          <a:p>
            <a:r>
              <a:rPr lang="en-US" b="1" dirty="0">
                <a:cs typeface="Arial" panose="020B0604020202020204" pitchFamily="34" charset="0"/>
              </a:rPr>
              <a:t>•  100% Baccalaureate Degrees</a:t>
            </a:r>
          </a:p>
          <a:p>
            <a:r>
              <a:rPr lang="en-US" b="1" dirty="0">
                <a:cs typeface="Arial" panose="020B0604020202020204" pitchFamily="34" charset="0"/>
              </a:rPr>
              <a:t>•  Top Five Undergraduate Majors</a:t>
            </a:r>
          </a:p>
          <a:p>
            <a:r>
              <a:rPr lang="en-US" b="1" dirty="0">
                <a:cs typeface="Arial" panose="020B0604020202020204" pitchFamily="34" charset="0"/>
              </a:rPr>
              <a:t>	</a:t>
            </a:r>
            <a:r>
              <a:rPr lang="en-US" dirty="0">
                <a:cs typeface="Arial" panose="020B0604020202020204" pitchFamily="34" charset="0"/>
              </a:rPr>
              <a:t>Biochemistry, Biology, Chemistry, </a:t>
            </a:r>
          </a:p>
          <a:p>
            <a:r>
              <a:rPr lang="en-US" dirty="0">
                <a:cs typeface="Arial" panose="020B0604020202020204" pitchFamily="34" charset="0"/>
              </a:rPr>
              <a:t>	Neuroscience, Psychology</a:t>
            </a:r>
          </a:p>
        </p:txBody>
      </p:sp>
      <p:pic>
        <p:nvPicPr>
          <p:cNvPr id="5" name="Picture 2" descr="39995412999442453168417">
            <a:extLst>
              <a:ext uri="{FF2B5EF4-FFF2-40B4-BE49-F238E27FC236}">
                <a16:creationId xmlns="" xmlns:a16="http://schemas.microsoft.com/office/drawing/2014/main" id="{DF4247ED-93E9-4294-A92D-78F6C770B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01" y="4363360"/>
            <a:ext cx="2136581" cy="160243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C99CF5-07AA-3545-A046-160BC2DFEF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25"/>
            <a:ext cx="9144000" cy="6858000"/>
          </a:xfrm>
          <a:prstGeom prst="rect">
            <a:avLst/>
          </a:prstGeom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0" y="0"/>
            <a:ext cx="9152021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Incoming  Class 3-Year Curriculum</a:t>
            </a:r>
            <a:endParaRPr lang="en-US" sz="40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963" y="1023154"/>
            <a:ext cx="4234047" cy="47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Eight </a:t>
            </a:r>
            <a:r>
              <a:rPr lang="en-US" sz="2000" dirty="0"/>
              <a:t>offers extended </a:t>
            </a:r>
            <a:r>
              <a:rPr lang="en-US" sz="2000" dirty="0" smtClean="0"/>
              <a:t>in 2021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6 TN Residents, 2 Nonresidents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6 women, 2 men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verage overall GPA 3.90     	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(3.76 for 4-Year M1s)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Average MCAT 516 			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(512 for 4-Year M1s)</a:t>
            </a:r>
            <a:endParaRPr lang="en-US" sz="2000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At this Time: 3 have committed to come to UTHSC</a:t>
            </a:r>
          </a:p>
        </p:txBody>
      </p:sp>
      <p:pic>
        <p:nvPicPr>
          <p:cNvPr id="2050" name="Picture 2" descr="UTHSC College of Medicine Magazine - Summer 2020 by University of Tennessee  Health Science Center - issu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48" y="1023154"/>
            <a:ext cx="2367703" cy="306321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urrent Residents | Graduate Medical Education (GME) | UTHS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371" y="3346867"/>
            <a:ext cx="2438403" cy="233204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C99CF5-07AA-3545-A046-160BC2DFEF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25"/>
            <a:ext cx="9144000" cy="6858000"/>
          </a:xfrm>
          <a:prstGeom prst="rect">
            <a:avLst/>
          </a:prstGeom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0" y="0"/>
            <a:ext cx="9152021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Added Points 3-Year Curriculum</a:t>
            </a:r>
            <a:endParaRPr lang="en-US" sz="40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963" y="1023154"/>
            <a:ext cx="81897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Entry comes with </a:t>
            </a:r>
            <a:r>
              <a:rPr lang="en-US" sz="2000" dirty="0" smtClean="0"/>
              <a:t>conditionally guaranteed </a:t>
            </a:r>
            <a:r>
              <a:rPr lang="en-US" sz="2000" dirty="0" smtClean="0"/>
              <a:t>position in UTHSC residency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Students may opt out/decelerate to 4-year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Early and strong mentorship program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Close monitoring to ensure academic and professionalism goals are met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Students must maintain a </a:t>
            </a:r>
            <a:r>
              <a:rPr lang="en-US" sz="2000" u="sng" dirty="0" smtClean="0"/>
              <a:t>&gt;</a:t>
            </a:r>
            <a:r>
              <a:rPr lang="en-US" sz="2000" dirty="0" smtClean="0"/>
              <a:t> 50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percentile GPA compare to 4-year class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9735" y="4000500"/>
            <a:ext cx="3936275" cy="2481942"/>
            <a:chOff x="639735" y="4000500"/>
            <a:chExt cx="3936275" cy="2481942"/>
          </a:xfrm>
        </p:grpSpPr>
        <p:pic>
          <p:nvPicPr>
            <p:cNvPr id="1026" name="Picture 2" descr="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2" t="17471" r="6706"/>
            <a:stretch/>
          </p:blipFill>
          <p:spPr bwMode="auto">
            <a:xfrm>
              <a:off x="639735" y="4000500"/>
              <a:ext cx="3936275" cy="248194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708220" y="6205443"/>
              <a:ext cx="186378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Residency Match Day 2021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34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8969</TotalTime>
  <Words>443</Words>
  <Application>Microsoft Office PowerPoint</Application>
  <PresentationFormat>On-screen Show (4:3)</PresentationFormat>
  <Paragraphs>71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Targeted mAbs for SCCHN: The Future</dc:title>
  <dc:creator>Strome, Scott</dc:creator>
  <cp:lastModifiedBy>br</cp:lastModifiedBy>
  <cp:revision>547</cp:revision>
  <dcterms:created xsi:type="dcterms:W3CDTF">2017-10-05T16:00:42Z</dcterms:created>
  <dcterms:modified xsi:type="dcterms:W3CDTF">2021-05-06T14:59:47Z</dcterms:modified>
</cp:coreProperties>
</file>